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81" r:id="rId2"/>
    <p:sldId id="606" r:id="rId3"/>
    <p:sldId id="600" r:id="rId4"/>
    <p:sldId id="609" r:id="rId5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99CCFF"/>
    <a:srgbClr val="FF9900"/>
    <a:srgbClr val="FFFF00"/>
    <a:srgbClr val="FF9999"/>
    <a:srgbClr val="CC99FF"/>
    <a:srgbClr val="FFCCFF"/>
    <a:srgbClr val="FF0000"/>
    <a:srgbClr val="3399FF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44" autoAdjust="0"/>
    <p:restoredTop sz="99893" autoAdjust="0"/>
  </p:normalViewPr>
  <p:slideViewPr>
    <p:cSldViewPr>
      <p:cViewPr>
        <p:scale>
          <a:sx n="86" d="100"/>
          <a:sy n="86" d="100"/>
        </p:scale>
        <p:origin x="-725" y="-259"/>
      </p:cViewPr>
      <p:guideLst>
        <p:guide orient="horz" pos="576"/>
        <p:guide pos="1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C8D5E9B-5420-4477-8B3F-0049C22B2F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1EA8034E-7043-4801-B7E2-9CE440207BB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84A504E-7F11-452E-BDAC-C36CCE93DD07}" type="slidenum">
              <a:rPr lang="zh-CN" altLang="en-US">
                <a:latin typeface="Times New Roman" pitchFamily="18" charset="0"/>
              </a:rPr>
              <a:pPr algn="r"/>
              <a:t>1</a:t>
            </a:fld>
            <a:endParaRPr lang="en-US" altLang="zh-CN">
              <a:latin typeface="Times New Roman" pitchFamily="18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3E24F-2393-4A00-9210-89636A27E1F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65558-12FF-41E0-A0E3-75A076A8460C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00594-7459-491B-9CC1-F13683434C6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9400D-B170-4182-8052-F349E99646A1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1CCD9-DE28-4472-BA9F-913D9752584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D5258-A413-4AA6-B145-0876BF36643C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6FC01-96CF-473C-9A7A-3E654BB11F6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68159-36DD-439B-AFDD-58D9B43BA1B7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6E940-7B6A-489E-8506-5B772EDC5CA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FB80F-1EDF-4D22-A3AE-C517B73CB309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4090E-F87B-47DE-8AE1-E4DE03A8CEB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642BF-3650-4206-8A85-CD583B050022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C4E30-6099-4D8C-95A6-0396C4B2108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A7827-35E0-487C-9F33-B7F70503BC90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CAF9C-4B54-4BE0-975D-0E089F2824A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F78F3-9BF2-46CD-B771-CEB4D4703BB3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0F6493-F19F-49C3-8385-D30304EB5A4A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128717-0657-4D58-A194-181E768B7DDB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13653-C536-4D0C-A3B9-F3A19759998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79084-B780-4C51-833F-38FB19FC78FF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6110A-E4D8-49B6-81F3-3EA599271AA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1CF35-11FE-46B9-8FE8-AF031FF5D866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pPr>
              <a:defRPr/>
            </a:pPr>
            <a:fld id="{92128717-0657-4D58-A194-181E768B7DD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fld id="{0F353A15-C477-4003-B191-7EBB253453F3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400800" y="6553200"/>
            <a:ext cx="1905000" cy="304800"/>
          </a:xfrm>
          <a:noFill/>
        </p:spPr>
        <p:txBody>
          <a:bodyPr/>
          <a:lstStyle/>
          <a:p>
            <a:fld id="{7404B75A-22AA-4A78-AA25-5C952DB9881F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  <p:sp>
        <p:nvSpPr>
          <p:cNvPr id="15362" name="Slide Number Placeholder 3"/>
          <p:cNvSpPr txBox="1">
            <a:spLocks noGrp="1"/>
          </p:cNvSpPr>
          <p:nvPr/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A980EE7-5343-4089-8240-7FAAED98A9A8}" type="slidenum">
              <a:rPr lang="zh-CN" altLang="en-US" sz="1400">
                <a:solidFill>
                  <a:schemeClr val="bg1"/>
                </a:solidFill>
                <a:ea typeface="SimSun" pitchFamily="2" charset="-122"/>
              </a:rPr>
              <a:pPr algn="r"/>
              <a:t>1</a:t>
            </a:fld>
            <a:endParaRPr lang="en-US" altLang="zh-CN" sz="1400">
              <a:solidFill>
                <a:schemeClr val="bg1"/>
              </a:solidFill>
              <a:ea typeface="SimSun" pitchFamily="2" charset="-122"/>
            </a:endParaRPr>
          </a:p>
        </p:txBody>
      </p:sp>
      <p:sp>
        <p:nvSpPr>
          <p:cNvPr id="15363" name="Rectangle 2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5800" y="3717925"/>
            <a:ext cx="6619875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Cheung Auyeung</a:t>
            </a:r>
          </a:p>
          <a:p>
            <a:pPr>
              <a:spcBef>
                <a:spcPct val="20000"/>
              </a:spcBef>
            </a:pP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Sony Electronics Inc.</a:t>
            </a: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November 16, </a:t>
            </a:r>
            <a:r>
              <a:rPr lang="en-US" altLang="zh-CN" sz="3200" dirty="0">
                <a:solidFill>
                  <a:srgbClr val="003399"/>
                </a:solidFill>
                <a:ea typeface="SimSun" pitchFamily="2" charset="-122"/>
              </a:rPr>
              <a:t>2011</a:t>
            </a:r>
          </a:p>
        </p:txBody>
      </p:sp>
      <p:sp>
        <p:nvSpPr>
          <p:cNvPr id="2081795" name="Rectangle 3"/>
          <p:cNvSpPr>
            <a:spLocks noChangeArrowheads="1"/>
          </p:cNvSpPr>
          <p:nvPr/>
        </p:nvSpPr>
        <p:spPr bwMode="auto">
          <a:xfrm>
            <a:off x="539750" y="433388"/>
            <a:ext cx="80645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altLang="zh-CN" sz="4800" dirty="0" err="1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Binarisation</a:t>
            </a:r>
            <a:r>
              <a:rPr lang="en-US" altLang="zh-CN" sz="48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 of last position for higher throughput</a:t>
            </a:r>
            <a:endParaRPr lang="en-US" altLang="zh-CN" sz="4800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342900"/>
            <a:ext cx="1860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JCTVC-G370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Binarisation</a:t>
            </a:r>
            <a:r>
              <a:rPr lang="en-US" dirty="0" smtClean="0"/>
              <a:t> of Last Position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With CABAC, HM4 </a:t>
            </a:r>
            <a:r>
              <a:rPr lang="en-US" sz="2800" dirty="0" err="1" smtClean="0"/>
              <a:t>binarise</a:t>
            </a:r>
            <a:r>
              <a:rPr lang="en-US" sz="2800" dirty="0" smtClean="0"/>
              <a:t> the last position coordinates (</a:t>
            </a:r>
            <a:r>
              <a:rPr lang="en-US" sz="2800" dirty="0" err="1" smtClean="0"/>
              <a:t>x,y</a:t>
            </a:r>
            <a:r>
              <a:rPr lang="en-US" sz="2800" dirty="0" smtClean="0"/>
              <a:t>) of transform coefficients with unary and fixed binary codes.</a:t>
            </a:r>
          </a:p>
          <a:p>
            <a:pPr lvl="1"/>
            <a:r>
              <a:rPr lang="en-US" sz="2400" dirty="0" smtClean="0"/>
              <a:t>Fixed binary codes are encoded in bypass mode.</a:t>
            </a:r>
          </a:p>
          <a:p>
            <a:pPr lvl="1"/>
            <a:endParaRPr lang="en-US" sz="2400" dirty="0" smtClean="0"/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Proposed </a:t>
            </a:r>
            <a:r>
              <a:rPr lang="en-US" sz="2800" dirty="0" err="1" smtClean="0"/>
              <a:t>binarisation</a:t>
            </a:r>
            <a:r>
              <a:rPr lang="en-US" sz="2800" dirty="0" smtClean="0"/>
              <a:t> to improve throughput: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400800" y="6210300"/>
            <a:ext cx="1905000" cy="304800"/>
          </a:xfrm>
        </p:spPr>
        <p:txBody>
          <a:bodyPr/>
          <a:lstStyle/>
          <a:p>
            <a:pPr>
              <a:defRPr/>
            </a:pPr>
            <a:fld id="{92128717-0657-4D58-A194-181E768B7DDB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  <p:grpSp>
        <p:nvGrpSpPr>
          <p:cNvPr id="18" name="Group 17"/>
          <p:cNvGrpSpPr/>
          <p:nvPr/>
        </p:nvGrpSpPr>
        <p:grpSpPr>
          <a:xfrm>
            <a:off x="914400" y="2971800"/>
            <a:ext cx="7543800" cy="685800"/>
            <a:chOff x="685800" y="2857500"/>
            <a:chExt cx="7543800" cy="685800"/>
          </a:xfrm>
        </p:grpSpPr>
        <p:sp>
          <p:nvSpPr>
            <p:cNvPr id="19" name="Rectangle 18"/>
            <p:cNvSpPr/>
            <p:nvPr/>
          </p:nvSpPr>
          <p:spPr>
            <a:xfrm>
              <a:off x="914400" y="3086100"/>
              <a:ext cx="1600200" cy="457200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x-prefix unary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743200" y="3086100"/>
              <a:ext cx="1600200" cy="457200"/>
            </a:xfrm>
            <a:prstGeom prst="rect">
              <a:avLst/>
            </a:prstGeom>
            <a:solidFill>
              <a:srgbClr val="99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x-suffix </a:t>
              </a:r>
              <a:r>
                <a:rPr lang="en-US" sz="1400" dirty="0" smtClean="0">
                  <a:solidFill>
                    <a:schemeClr val="tx1"/>
                  </a:solidFill>
                </a:rPr>
                <a:t>fixed binary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572000" y="3086100"/>
              <a:ext cx="1600200" cy="457200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y-prefix </a:t>
              </a:r>
              <a:r>
                <a:rPr lang="en-US" sz="1400" dirty="0" smtClean="0">
                  <a:solidFill>
                    <a:schemeClr val="tx1"/>
                  </a:solidFill>
                </a:rPr>
                <a:t>unary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400800" y="3086100"/>
              <a:ext cx="1600200" cy="457200"/>
            </a:xfrm>
            <a:prstGeom prst="rect">
              <a:avLst/>
            </a:prstGeom>
            <a:solidFill>
              <a:srgbClr val="99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y-suffix </a:t>
              </a:r>
              <a:r>
                <a:rPr lang="en-US" sz="1400" dirty="0" smtClean="0">
                  <a:solidFill>
                    <a:schemeClr val="tx1"/>
                  </a:solidFill>
                </a:rPr>
                <a:t>fixed binary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Straight Connector 22"/>
            <p:cNvCxnSpPr>
              <a:endCxn id="19" idx="1"/>
            </p:cNvCxnSpPr>
            <p:nvPr/>
          </p:nvCxnSpPr>
          <p:spPr bwMode="auto">
            <a:xfrm>
              <a:off x="685800" y="3314700"/>
              <a:ext cx="2286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/>
            <p:cNvCxnSpPr>
              <a:stCxn id="19" idx="3"/>
              <a:endCxn id="20" idx="1"/>
            </p:cNvCxnSpPr>
            <p:nvPr/>
          </p:nvCxnSpPr>
          <p:spPr bwMode="auto">
            <a:xfrm>
              <a:off x="2514600" y="3314700"/>
              <a:ext cx="2286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>
              <a:stCxn id="20" idx="3"/>
              <a:endCxn id="21" idx="1"/>
            </p:cNvCxnSpPr>
            <p:nvPr/>
          </p:nvCxnSpPr>
          <p:spPr bwMode="auto">
            <a:xfrm>
              <a:off x="4343400" y="3314700"/>
              <a:ext cx="2286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/>
            <p:cNvCxnSpPr>
              <a:stCxn id="21" idx="3"/>
              <a:endCxn id="22" idx="1"/>
            </p:cNvCxnSpPr>
            <p:nvPr/>
          </p:nvCxnSpPr>
          <p:spPr bwMode="auto">
            <a:xfrm>
              <a:off x="6172200" y="3314700"/>
              <a:ext cx="2286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/>
            <p:cNvCxnSpPr>
              <a:stCxn id="22" idx="3"/>
            </p:cNvCxnSpPr>
            <p:nvPr/>
          </p:nvCxnSpPr>
          <p:spPr bwMode="auto">
            <a:xfrm>
              <a:off x="8001000" y="3314700"/>
              <a:ext cx="2286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 flipV="1">
              <a:off x="2628900" y="2857500"/>
              <a:ext cx="0" cy="4572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>
              <a:off x="2628900" y="2857500"/>
              <a:ext cx="18288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 bwMode="auto">
            <a:xfrm>
              <a:off x="4457700" y="2857500"/>
              <a:ext cx="0" cy="4572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V="1">
              <a:off x="6286500" y="2857500"/>
              <a:ext cx="0" cy="4572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>
              <a:off x="6286500" y="2857500"/>
              <a:ext cx="18288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Arrow Connector 32"/>
            <p:cNvCxnSpPr/>
            <p:nvPr/>
          </p:nvCxnSpPr>
          <p:spPr bwMode="auto">
            <a:xfrm>
              <a:off x="8115300" y="2857500"/>
              <a:ext cx="0" cy="4572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34" name="Group 33"/>
          <p:cNvGrpSpPr/>
          <p:nvPr/>
        </p:nvGrpSpPr>
        <p:grpSpPr>
          <a:xfrm>
            <a:off x="914400" y="4431268"/>
            <a:ext cx="8159690" cy="2180630"/>
            <a:chOff x="571500" y="4229100"/>
            <a:chExt cx="8159690" cy="2180630"/>
          </a:xfrm>
        </p:grpSpPr>
        <p:sp>
          <p:nvSpPr>
            <p:cNvPr id="35" name="Rectangle 34"/>
            <p:cNvSpPr/>
            <p:nvPr/>
          </p:nvSpPr>
          <p:spPr>
            <a:xfrm>
              <a:off x="800100" y="4457700"/>
              <a:ext cx="1600200" cy="457200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x-prefix unary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457700" y="4457700"/>
              <a:ext cx="1600200" cy="457200"/>
            </a:xfrm>
            <a:prstGeom prst="rect">
              <a:avLst/>
            </a:prstGeom>
            <a:solidFill>
              <a:srgbClr val="99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x-suffix fixed binary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628900" y="4457700"/>
              <a:ext cx="1600200" cy="457200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y-prefix unary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400800" y="4457700"/>
              <a:ext cx="1600200" cy="457200"/>
            </a:xfrm>
            <a:prstGeom prst="rect">
              <a:avLst/>
            </a:prstGeom>
            <a:solidFill>
              <a:srgbClr val="99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y</a:t>
              </a:r>
              <a:r>
                <a:rPr lang="en-US" sz="1400" dirty="0" smtClean="0">
                  <a:solidFill>
                    <a:schemeClr val="tx1"/>
                  </a:solidFill>
                </a:rPr>
                <a:t>-suffix </a:t>
              </a:r>
              <a:r>
                <a:rPr lang="en-US" sz="1400" dirty="0" smtClean="0">
                  <a:solidFill>
                    <a:schemeClr val="tx1"/>
                  </a:solidFill>
                </a:rPr>
                <a:t>fixed binary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9" name="Right Brace 38"/>
            <p:cNvSpPr/>
            <p:nvPr/>
          </p:nvSpPr>
          <p:spPr bwMode="auto">
            <a:xfrm rot="5400000">
              <a:off x="5993092" y="3493808"/>
              <a:ext cx="457200" cy="3527984"/>
            </a:xfrm>
            <a:prstGeom prst="rightBrac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701990" y="5486400"/>
              <a:ext cx="5029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Encode together in bypass mode with CABAC.</a:t>
              </a:r>
            </a:p>
            <a:p>
              <a:r>
                <a:rPr lang="en-US" sz="1800" dirty="0" smtClean="0"/>
                <a:t>Decisions to skip syntax elements can be </a:t>
              </a:r>
              <a:r>
                <a:rPr lang="en-US" sz="1800" dirty="0" smtClean="0"/>
                <a:t>easily pipelined</a:t>
              </a:r>
              <a:r>
                <a:rPr lang="en-US" sz="1800" dirty="0" smtClean="0"/>
                <a:t>.</a:t>
              </a:r>
              <a:endParaRPr lang="en-US" sz="1800" dirty="0"/>
            </a:p>
          </p:txBody>
        </p:sp>
        <p:cxnSp>
          <p:nvCxnSpPr>
            <p:cNvPr id="41" name="Straight Connector 40"/>
            <p:cNvCxnSpPr/>
            <p:nvPr/>
          </p:nvCxnSpPr>
          <p:spPr bwMode="auto">
            <a:xfrm>
              <a:off x="571500" y="4686300"/>
              <a:ext cx="2286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>
              <a:off x="2400300" y="4686300"/>
              <a:ext cx="2286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>
              <a:off x="4229100" y="4686300"/>
              <a:ext cx="2286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/>
            <p:cNvCxnSpPr>
              <a:endCxn id="38" idx="1"/>
            </p:cNvCxnSpPr>
            <p:nvPr/>
          </p:nvCxnSpPr>
          <p:spPr bwMode="auto">
            <a:xfrm>
              <a:off x="6057900" y="4686300"/>
              <a:ext cx="3429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>
              <a:off x="8001000" y="4686300"/>
              <a:ext cx="2286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 flipV="1">
              <a:off x="4343400" y="4229100"/>
              <a:ext cx="0" cy="4572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 bwMode="auto">
            <a:xfrm>
              <a:off x="4343400" y="4229100"/>
              <a:ext cx="18288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Arrow Connector 47"/>
            <p:cNvCxnSpPr/>
            <p:nvPr/>
          </p:nvCxnSpPr>
          <p:spPr bwMode="auto">
            <a:xfrm>
              <a:off x="6172200" y="4229100"/>
              <a:ext cx="0" cy="4572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9" name="Straight Connector 48"/>
            <p:cNvCxnSpPr/>
            <p:nvPr/>
          </p:nvCxnSpPr>
          <p:spPr bwMode="auto">
            <a:xfrm flipV="1">
              <a:off x="6286500" y="4229100"/>
              <a:ext cx="0" cy="4572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 bwMode="auto">
            <a:xfrm>
              <a:off x="6286500" y="4229100"/>
              <a:ext cx="18288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Arrow Connector 50"/>
            <p:cNvCxnSpPr/>
            <p:nvPr/>
          </p:nvCxnSpPr>
          <p:spPr bwMode="auto">
            <a:xfrm>
              <a:off x="8115300" y="4229100"/>
              <a:ext cx="0" cy="4572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Algorithms were integrated into HM4.0.</a:t>
            </a:r>
          </a:p>
          <a:p>
            <a:r>
              <a:rPr lang="en-US" sz="2400" dirty="0" smtClean="0"/>
              <a:t>Simulations were performed in Microsoft HPC clusters</a:t>
            </a:r>
          </a:p>
          <a:p>
            <a:pPr lvl="1"/>
            <a:r>
              <a:rPr lang="en-US" sz="2000" dirty="0" smtClean="0"/>
              <a:t>All intra simulations are performed on AMD </a:t>
            </a:r>
            <a:r>
              <a:rPr lang="en-US" sz="2000" dirty="0" err="1" smtClean="0"/>
              <a:t>Opteron</a:t>
            </a:r>
            <a:r>
              <a:rPr lang="en-US" sz="2000" dirty="0" smtClean="0"/>
              <a:t> Processor 6136 @ 2.4GHz.</a:t>
            </a:r>
          </a:p>
          <a:p>
            <a:pPr lvl="1"/>
            <a:r>
              <a:rPr lang="en-US" sz="2000" dirty="0" smtClean="0"/>
              <a:t>All RA simulations are performed on Intel Xeon X5690 @ 3.47GHz.</a:t>
            </a:r>
          </a:p>
          <a:p>
            <a:pPr lvl="1"/>
            <a:r>
              <a:rPr lang="en-US" sz="2000" dirty="0" smtClean="0"/>
              <a:t>All LD simulations are performed on Intel Xeon X5680 @ 3.33GHz.</a:t>
            </a:r>
          </a:p>
          <a:p>
            <a:r>
              <a:rPr lang="en-US" sz="2400" dirty="0" smtClean="0"/>
              <a:t>Crosschecks are provided by Panasonic in JCTVC-G900</a:t>
            </a:r>
          </a:p>
          <a:p>
            <a:pPr lvl="1"/>
            <a:r>
              <a:rPr lang="en-US" sz="2000" dirty="0" smtClean="0"/>
              <a:t>Thank you very much.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BD-Rate Results and Summary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proposed </a:t>
            </a:r>
            <a:r>
              <a:rPr lang="en-US" dirty="0" err="1" smtClean="0"/>
              <a:t>binarisation</a:t>
            </a:r>
            <a:r>
              <a:rPr lang="en-US" dirty="0" smtClean="0"/>
              <a:t> improves throughput with no changes in BD-Rate.</a:t>
            </a:r>
          </a:p>
          <a:p>
            <a:r>
              <a:rPr lang="en-US" dirty="0" smtClean="0"/>
              <a:t>Propose to be adopted to HM5.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14400" y="1600200"/>
          <a:ext cx="2844800" cy="1684020"/>
        </p:xfrm>
        <a:graphic>
          <a:graphicData uri="http://schemas.openxmlformats.org/drawingml/2006/table">
            <a:tbl>
              <a:tblPr/>
              <a:tblGrid>
                <a:gridCol w="959087"/>
                <a:gridCol w="628571"/>
                <a:gridCol w="628571"/>
                <a:gridCol w="628571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2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754144" y="1600200"/>
          <a:ext cx="2019300" cy="167640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767154" y="1600200"/>
          <a:ext cx="2019300" cy="167640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190967</TotalTime>
  <Words>349</Words>
  <Application>Microsoft Office PowerPoint</Application>
  <PresentationFormat>On-screen Show (4:3)</PresentationFormat>
  <Paragraphs>133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Slide 1</vt:lpstr>
      <vt:lpstr>Binarisation of Last Position</vt:lpstr>
      <vt:lpstr>Simulations</vt:lpstr>
      <vt:lpstr>BD-Rate Results and Summary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Cheung Auyeung</cp:lastModifiedBy>
  <cp:revision>7080</cp:revision>
  <dcterms:created xsi:type="dcterms:W3CDTF">2006-02-22T01:05:12Z</dcterms:created>
  <dcterms:modified xsi:type="dcterms:W3CDTF">2011-11-18T19:43:51Z</dcterms:modified>
</cp:coreProperties>
</file>