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81" r:id="rId2"/>
    <p:sldId id="598" r:id="rId3"/>
    <p:sldId id="595" r:id="rId4"/>
    <p:sldId id="567" r:id="rId5"/>
    <p:sldId id="597" r:id="rId6"/>
    <p:sldId id="600" r:id="rId7"/>
    <p:sldId id="593" r:id="rId8"/>
    <p:sldId id="591" r:id="rId9"/>
    <p:sldId id="599" r:id="rId10"/>
    <p:sldId id="601" r:id="rId11"/>
    <p:sldId id="602" r:id="rId12"/>
    <p:sldId id="603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99CCFF"/>
    <a:srgbClr val="FF9900"/>
    <a:srgbClr val="FFFF00"/>
    <a:srgbClr val="FF9999"/>
    <a:srgbClr val="CC99FF"/>
    <a:srgbClr val="FFCCFF"/>
    <a:srgbClr val="FF0000"/>
    <a:srgbClr val="3399FF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4" autoAdjust="0"/>
    <p:restoredTop sz="99893" autoAdjust="0"/>
  </p:normalViewPr>
  <p:slideViewPr>
    <p:cSldViewPr>
      <p:cViewPr>
        <p:scale>
          <a:sx n="86" d="100"/>
          <a:sy n="86" d="100"/>
        </p:scale>
        <p:origin x="-725" y="-259"/>
      </p:cViewPr>
      <p:guideLst>
        <p:guide orient="horz" pos="720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C8D5E9B-5420-4477-8B3F-0049C22B2F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EA8034E-7043-4801-B7E2-9CE440207B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4A504E-7F11-452E-BDAC-C36CCE93DD07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3E24F-2393-4A00-9210-89636A27E1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65558-12FF-41E0-A0E3-75A076A8460C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0594-7459-491B-9CC1-F13683434C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400D-B170-4182-8052-F349E99646A1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1CCD9-DE28-4472-BA9F-913D97525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D5258-A413-4AA6-B145-0876BF36643C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FC01-96CF-473C-9A7A-3E654BB11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8159-36DD-439B-AFDD-58D9B43BA1B7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40-7B6A-489E-8506-5B772EDC5C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FB80F-1EDF-4D22-A3AE-C517B73CB309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090E-F87B-47DE-8AE1-E4DE03A8CE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42BF-3650-4206-8A85-CD583B050022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4E30-6099-4D8C-95A6-0396C4B21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A7827-35E0-487C-9F33-B7F70503BC90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AF9C-4B54-4BE0-975D-0E089F2824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F78F3-9BF2-46CD-B771-CEB4D4703BB3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F6493-F19F-49C3-8385-D30304EB5A4A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3653-C536-4D0C-A3B9-F3A1975999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9084-B780-4C51-833F-38FB19FC78FF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110A-E4D8-49B6-81F3-3EA599271A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CF35-11FE-46B9-8FE8-AF031FF5D866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92128717-0657-4D58-A194-181E768B7D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0F353A15-C477-4003-B191-7EBB253453F3}" type="datetime1">
              <a:rPr lang="en-US" smtClean="0"/>
              <a:pPr>
                <a:defRPr/>
              </a:pPr>
              <a:t>11/18/2011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400800" y="6553200"/>
            <a:ext cx="1905000" cy="304800"/>
          </a:xfrm>
          <a:noFill/>
        </p:spPr>
        <p:txBody>
          <a:bodyPr/>
          <a:lstStyle/>
          <a:p>
            <a:fld id="{7404B75A-22AA-4A78-AA25-5C952DB9881F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980EE7-5343-4089-8240-7FAAED98A9A8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Cheung </a:t>
            </a: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Auyeung</a:t>
            </a: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Jun Xu</a:t>
            </a:r>
          </a:p>
          <a:p>
            <a:pPr>
              <a:spcBef>
                <a:spcPct val="20000"/>
              </a:spcBef>
            </a:pP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Inc.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November 1,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2011</a:t>
            </a: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433388"/>
            <a:ext cx="8064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Context Reduction of Significance Map in HM4.0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342900"/>
            <a:ext cx="2140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JCTVC-G366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511494"/>
            <a:ext cx="7772400" cy="707886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BDR of 24 </a:t>
            </a:r>
            <a:r>
              <a:rPr lang="en-US" dirty="0" err="1" smtClean="0"/>
              <a:t>SigMap</a:t>
            </a:r>
            <a:r>
              <a:rPr lang="en-US" dirty="0" smtClean="0"/>
              <a:t> Context Reductions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1143000"/>
          <a:ext cx="7315204" cy="5212080"/>
        </p:xfrm>
        <a:graphic>
          <a:graphicData uri="http://schemas.openxmlformats.org/drawingml/2006/table">
            <a:tbl>
              <a:tblPr/>
              <a:tblGrid>
                <a:gridCol w="1060411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</a:tblGrid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3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0.043%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0.973%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0.030%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-0.267%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-0.121%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-0.026%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35"/>
            <a:ext cx="9258300" cy="646331"/>
          </a:xfrm>
        </p:spPr>
        <p:txBody>
          <a:bodyPr/>
          <a:lstStyle/>
          <a:p>
            <a:r>
              <a:rPr lang="en-US" sz="3600" dirty="0" smtClean="0"/>
              <a:t>BDR of 60 context Reductions (with F132)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4400" y="1143000"/>
          <a:ext cx="7315204" cy="5212080"/>
        </p:xfrm>
        <a:graphic>
          <a:graphicData uri="http://schemas.openxmlformats.org/drawingml/2006/table">
            <a:tbl>
              <a:tblPr/>
              <a:tblGrid>
                <a:gridCol w="1060411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</a:tblGrid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3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0.232%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0.075%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0.128%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0.069%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-0.416%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0.044%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-0.051%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-0.427%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0.314%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0.012%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-0.078%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0.085%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-0.128%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-0.029%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-0.095%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Proposed to reduce 24 contexts for the coding of significance map with CABAC</a:t>
            </a:r>
          </a:p>
          <a:p>
            <a:r>
              <a:rPr lang="en-US" sz="2800" dirty="0" smtClean="0"/>
              <a:t>Average luminance BDR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Average BDR when combined with JCTVC-F132 for 60 context reductions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57300" y="2514600"/>
          <a:ext cx="67437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300"/>
                <a:gridCol w="1257300"/>
                <a:gridCol w="1371600"/>
                <a:gridCol w="1714500"/>
              </a:tblGrid>
              <a:tr h="249555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I_HE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RA_HE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LD_HE</a:t>
                      </a:r>
                      <a:endParaRPr lang="en-US" sz="2000" dirty="0"/>
                    </a:p>
                  </a:txBody>
                  <a:tcPr/>
                </a:tc>
              </a:tr>
              <a:tr h="24955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QP(22,27,32,37)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</a:tr>
              <a:tr h="24955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LQP(12,17,22,27)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</a:tr>
              <a:tr h="24955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RDOQ-OFF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57300" y="4930140"/>
          <a:ext cx="67437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0300"/>
                <a:gridCol w="1257300"/>
                <a:gridCol w="1371600"/>
                <a:gridCol w="1714500"/>
              </a:tblGrid>
              <a:tr h="249555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I_HE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RA_HE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LD_HE</a:t>
                      </a:r>
                      <a:endParaRPr lang="en-US" sz="2000" dirty="0"/>
                    </a:p>
                  </a:txBody>
                  <a:tcPr/>
                </a:tc>
              </a:tr>
              <a:tr h="24955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QP(22,27,32,37)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0.1</a:t>
                      </a:r>
                      <a:endParaRPr lang="en-US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</a:tr>
              <a:tr h="24955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LQP(12,17,22,27)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0.1</a:t>
                      </a:r>
                      <a:endParaRPr lang="en-US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</a:tr>
              <a:tr h="24955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RDOQ-OFF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0.0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/>
              <a:t>Context Reduction of 4x4</a:t>
            </a:r>
            <a:endParaRPr lang="en-US" dirty="0"/>
          </a:p>
        </p:txBody>
      </p: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85800" y="1028700"/>
            <a:ext cx="8001000" cy="56007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2400" dirty="0" smtClean="0"/>
              <a:t>HM4 has 15 contexts for 4x4 significance map.</a:t>
            </a:r>
          </a:p>
          <a:p>
            <a:r>
              <a:rPr lang="en-US" sz="2400" dirty="0" smtClean="0"/>
              <a:t>Proposed has 11 contexts for 4x4 significance map.</a:t>
            </a:r>
          </a:p>
          <a:p>
            <a:pPr lvl="1"/>
            <a:r>
              <a:rPr lang="en-US" sz="2000" dirty="0" smtClean="0"/>
              <a:t>Reduction of 4 </a:t>
            </a:r>
            <a:r>
              <a:rPr lang="en-US" sz="2000" dirty="0" err="1" smtClean="0"/>
              <a:t>luma</a:t>
            </a:r>
            <a:r>
              <a:rPr lang="en-US" sz="2000" dirty="0" smtClean="0"/>
              <a:t> and 4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contexts.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197" name="Rectangle 196"/>
          <p:cNvSpPr/>
          <p:nvPr/>
        </p:nvSpPr>
        <p:spPr bwMode="auto">
          <a:xfrm>
            <a:off x="5437225" y="13716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198" name="Rectangle 197"/>
          <p:cNvSpPr/>
          <p:nvPr/>
        </p:nvSpPr>
        <p:spPr bwMode="auto">
          <a:xfrm>
            <a:off x="5894425" y="13716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199" name="Rectangle 198"/>
          <p:cNvSpPr/>
          <p:nvPr/>
        </p:nvSpPr>
        <p:spPr bwMode="auto">
          <a:xfrm>
            <a:off x="5437225" y="18288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200" name="Rectangle 199"/>
          <p:cNvSpPr/>
          <p:nvPr/>
        </p:nvSpPr>
        <p:spPr bwMode="auto">
          <a:xfrm>
            <a:off x="5894425" y="18288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201" name="Rectangle 200"/>
          <p:cNvSpPr/>
          <p:nvPr/>
        </p:nvSpPr>
        <p:spPr bwMode="auto">
          <a:xfrm>
            <a:off x="5437225" y="22860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202" name="Rectangle 201"/>
          <p:cNvSpPr/>
          <p:nvPr/>
        </p:nvSpPr>
        <p:spPr bwMode="auto">
          <a:xfrm>
            <a:off x="5894425" y="22860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9</a:t>
            </a:r>
          </a:p>
        </p:txBody>
      </p:sp>
      <p:sp>
        <p:nvSpPr>
          <p:cNvPr id="203" name="Rectangle 202"/>
          <p:cNvSpPr/>
          <p:nvPr/>
        </p:nvSpPr>
        <p:spPr bwMode="auto">
          <a:xfrm>
            <a:off x="5437225" y="2743200"/>
            <a:ext cx="457200" cy="457200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204" name="Rectangle 203"/>
          <p:cNvSpPr/>
          <p:nvPr/>
        </p:nvSpPr>
        <p:spPr bwMode="auto">
          <a:xfrm>
            <a:off x="5894425" y="2743200"/>
            <a:ext cx="457200" cy="457200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205" name="Rectangle 204"/>
          <p:cNvSpPr/>
          <p:nvPr/>
        </p:nvSpPr>
        <p:spPr bwMode="auto">
          <a:xfrm>
            <a:off x="6351625" y="13716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206" name="Rectangle 205"/>
          <p:cNvSpPr/>
          <p:nvPr/>
        </p:nvSpPr>
        <p:spPr bwMode="auto">
          <a:xfrm>
            <a:off x="6808825" y="1371600"/>
            <a:ext cx="457200" cy="4572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207" name="Rectangle 206"/>
          <p:cNvSpPr/>
          <p:nvPr/>
        </p:nvSpPr>
        <p:spPr bwMode="auto">
          <a:xfrm>
            <a:off x="6351625" y="18288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6</a:t>
            </a:r>
          </a:p>
        </p:txBody>
      </p:sp>
      <p:sp>
        <p:nvSpPr>
          <p:cNvPr id="208" name="Rectangle 207"/>
          <p:cNvSpPr/>
          <p:nvPr/>
        </p:nvSpPr>
        <p:spPr bwMode="auto">
          <a:xfrm>
            <a:off x="6808825" y="1828800"/>
            <a:ext cx="457200" cy="4572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209" name="Rectangle 208"/>
          <p:cNvSpPr/>
          <p:nvPr/>
        </p:nvSpPr>
        <p:spPr bwMode="auto">
          <a:xfrm>
            <a:off x="6351625" y="22860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210" name="Rectangle 209"/>
          <p:cNvSpPr/>
          <p:nvPr/>
        </p:nvSpPr>
        <p:spPr bwMode="auto">
          <a:xfrm>
            <a:off x="6808825" y="2286000"/>
            <a:ext cx="457200" cy="4572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211" name="Rectangle 210"/>
          <p:cNvSpPr/>
          <p:nvPr/>
        </p:nvSpPr>
        <p:spPr bwMode="auto">
          <a:xfrm>
            <a:off x="6351625" y="2743200"/>
            <a:ext cx="457200" cy="457200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212" name="Rectangle 211"/>
          <p:cNvSpPr/>
          <p:nvPr/>
        </p:nvSpPr>
        <p:spPr bwMode="auto">
          <a:xfrm>
            <a:off x="6808825" y="2743200"/>
            <a:ext cx="457200" cy="457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5169725" y="3301425"/>
            <a:ext cx="2445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Proposed 4x4 </a:t>
            </a:r>
            <a:r>
              <a:rPr lang="en-US" sz="1800" dirty="0" err="1" smtClean="0"/>
              <a:t>SigMap</a:t>
            </a:r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Context Assignment</a:t>
            </a:r>
          </a:p>
        </p:txBody>
      </p:sp>
      <p:sp>
        <p:nvSpPr>
          <p:cNvPr id="87" name="Rectangle 86"/>
          <p:cNvSpPr/>
          <p:nvPr/>
        </p:nvSpPr>
        <p:spPr bwMode="auto">
          <a:xfrm>
            <a:off x="1828800" y="13716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88" name="Rectangle 87"/>
          <p:cNvSpPr/>
          <p:nvPr/>
        </p:nvSpPr>
        <p:spPr bwMode="auto">
          <a:xfrm>
            <a:off x="2286000" y="13716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1828800" y="18288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2286000" y="18288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91" name="Rectangle 90"/>
          <p:cNvSpPr/>
          <p:nvPr/>
        </p:nvSpPr>
        <p:spPr bwMode="auto">
          <a:xfrm>
            <a:off x="1828800" y="22860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92" name="Rectangle 91"/>
          <p:cNvSpPr/>
          <p:nvPr/>
        </p:nvSpPr>
        <p:spPr bwMode="auto">
          <a:xfrm>
            <a:off x="2286000" y="22860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9</a:t>
            </a:r>
          </a:p>
        </p:txBody>
      </p:sp>
      <p:sp>
        <p:nvSpPr>
          <p:cNvPr id="93" name="Rectangle 92"/>
          <p:cNvSpPr/>
          <p:nvPr/>
        </p:nvSpPr>
        <p:spPr bwMode="auto">
          <a:xfrm>
            <a:off x="1828800" y="27432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94" name="Rectangle 93"/>
          <p:cNvSpPr/>
          <p:nvPr/>
        </p:nvSpPr>
        <p:spPr bwMode="auto">
          <a:xfrm>
            <a:off x="2286000" y="27432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13</a:t>
            </a:r>
          </a:p>
        </p:txBody>
      </p:sp>
      <p:sp>
        <p:nvSpPr>
          <p:cNvPr id="95" name="Rectangle 94"/>
          <p:cNvSpPr/>
          <p:nvPr/>
        </p:nvSpPr>
        <p:spPr bwMode="auto">
          <a:xfrm>
            <a:off x="2743200" y="13716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96" name="Rectangle 95"/>
          <p:cNvSpPr/>
          <p:nvPr/>
        </p:nvSpPr>
        <p:spPr bwMode="auto">
          <a:xfrm>
            <a:off x="3200400" y="13716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97" name="Rectangle 96"/>
          <p:cNvSpPr/>
          <p:nvPr/>
        </p:nvSpPr>
        <p:spPr bwMode="auto">
          <a:xfrm>
            <a:off x="2743200" y="18288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6</a:t>
            </a:r>
          </a:p>
        </p:txBody>
      </p:sp>
      <p:sp>
        <p:nvSpPr>
          <p:cNvPr id="98" name="Rectangle 97"/>
          <p:cNvSpPr/>
          <p:nvPr/>
        </p:nvSpPr>
        <p:spPr bwMode="auto">
          <a:xfrm>
            <a:off x="3200400" y="18288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7</a:t>
            </a:r>
          </a:p>
        </p:txBody>
      </p:sp>
      <p:sp>
        <p:nvSpPr>
          <p:cNvPr id="99" name="Rectangle 98"/>
          <p:cNvSpPr/>
          <p:nvPr/>
        </p:nvSpPr>
        <p:spPr bwMode="auto">
          <a:xfrm>
            <a:off x="2743200" y="22860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3200400" y="22860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2743200" y="2743200"/>
            <a:ext cx="4572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14</a:t>
            </a:r>
          </a:p>
        </p:txBody>
      </p:sp>
      <p:sp>
        <p:nvSpPr>
          <p:cNvPr id="102" name="Rectangle 101"/>
          <p:cNvSpPr/>
          <p:nvPr/>
        </p:nvSpPr>
        <p:spPr bwMode="auto">
          <a:xfrm>
            <a:off x="3200400" y="2743200"/>
            <a:ext cx="457200" cy="457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661114" y="3314700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HM4 4x4 </a:t>
            </a:r>
            <a:r>
              <a:rPr lang="en-US" sz="1800" dirty="0" err="1" smtClean="0"/>
              <a:t>SigMap</a:t>
            </a:r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Context Assignment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1043"/>
            <a:ext cx="7772400" cy="707886"/>
          </a:xfrm>
        </p:spPr>
        <p:txBody>
          <a:bodyPr/>
          <a:lstStyle/>
          <a:p>
            <a:r>
              <a:rPr lang="en-US" dirty="0" smtClean="0"/>
              <a:t>Context Reduction of 8x8 </a:t>
            </a:r>
            <a:endParaRPr lang="en-US" dirty="0"/>
          </a:p>
        </p:txBody>
      </p:sp>
      <p:sp>
        <p:nvSpPr>
          <p:cNvPr id="70" name="Content Placeholder 69"/>
          <p:cNvSpPr>
            <a:spLocks noGrp="1"/>
          </p:cNvSpPr>
          <p:nvPr>
            <p:ph idx="1"/>
          </p:nvPr>
        </p:nvSpPr>
        <p:spPr>
          <a:xfrm>
            <a:off x="685800" y="1028700"/>
            <a:ext cx="8001000" cy="56007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2400" dirty="0" smtClean="0"/>
              <a:t>HM4 has 16 contexts for 4x4 significance map.</a:t>
            </a:r>
          </a:p>
          <a:p>
            <a:r>
              <a:rPr lang="en-US" sz="2400" dirty="0" smtClean="0"/>
              <a:t>Proposed has 11 contexts for 8x8 significance map.</a:t>
            </a:r>
          </a:p>
          <a:p>
            <a:pPr lvl="1"/>
            <a:r>
              <a:rPr lang="en-US" sz="2000" dirty="0" smtClean="0"/>
              <a:t>Reduction of 5 </a:t>
            </a:r>
            <a:r>
              <a:rPr lang="en-US" sz="2000" dirty="0" err="1" smtClean="0"/>
              <a:t>luma</a:t>
            </a:r>
            <a:r>
              <a:rPr lang="en-US" sz="2000" dirty="0" smtClean="0"/>
              <a:t> and 5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contexts.</a:t>
            </a:r>
          </a:p>
          <a:p>
            <a:pPr lvl="1"/>
            <a:r>
              <a:rPr lang="en-US" sz="2000" dirty="0" smtClean="0"/>
              <a:t>Context 15* is assigned as context 15 and initialized with the </a:t>
            </a:r>
            <a:r>
              <a:rPr lang="en-US" sz="2000" smtClean="0"/>
              <a:t>same initial value </a:t>
            </a:r>
            <a:r>
              <a:rPr lang="en-US" sz="2000" dirty="0" smtClean="0"/>
              <a:t>as context 0.</a:t>
            </a:r>
          </a:p>
          <a:p>
            <a:pPr lvl="1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69" name="TextBox 68"/>
          <p:cNvSpPr txBox="1"/>
          <p:nvPr/>
        </p:nvSpPr>
        <p:spPr>
          <a:xfrm>
            <a:off x="5327051" y="3314700"/>
            <a:ext cx="2445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Proposed 8x8 </a:t>
            </a:r>
            <a:r>
              <a:rPr lang="en-US" sz="1800" dirty="0" err="1" smtClean="0"/>
              <a:t>SigMap</a:t>
            </a:r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Context Assignment</a:t>
            </a:r>
          </a:p>
        </p:txBody>
      </p:sp>
      <p:sp>
        <p:nvSpPr>
          <p:cNvPr id="135" name="Rectangle 134"/>
          <p:cNvSpPr>
            <a:spLocks noChangeAspect="1"/>
          </p:cNvSpPr>
          <p:nvPr/>
        </p:nvSpPr>
        <p:spPr bwMode="auto">
          <a:xfrm>
            <a:off x="5501404" y="1371600"/>
            <a:ext cx="228600" cy="2286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15*</a:t>
            </a:r>
          </a:p>
        </p:txBody>
      </p:sp>
      <p:sp>
        <p:nvSpPr>
          <p:cNvPr id="136" name="Rectangle 135"/>
          <p:cNvSpPr>
            <a:spLocks noChangeAspect="1"/>
          </p:cNvSpPr>
          <p:nvPr/>
        </p:nvSpPr>
        <p:spPr bwMode="auto">
          <a:xfrm>
            <a:off x="5958604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137" name="Rectangle 136"/>
          <p:cNvSpPr>
            <a:spLocks noChangeAspect="1"/>
          </p:cNvSpPr>
          <p:nvPr/>
        </p:nvSpPr>
        <p:spPr bwMode="auto">
          <a:xfrm>
            <a:off x="5501404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138" name="Rectangle 137"/>
          <p:cNvSpPr>
            <a:spLocks noChangeAspect="1"/>
          </p:cNvSpPr>
          <p:nvPr/>
        </p:nvSpPr>
        <p:spPr bwMode="auto">
          <a:xfrm>
            <a:off x="5958604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139" name="Rectangle 138"/>
          <p:cNvSpPr>
            <a:spLocks noChangeAspect="1"/>
          </p:cNvSpPr>
          <p:nvPr/>
        </p:nvSpPr>
        <p:spPr bwMode="auto">
          <a:xfrm>
            <a:off x="5501404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140" name="Rectangle 139"/>
          <p:cNvSpPr>
            <a:spLocks noChangeAspect="1"/>
          </p:cNvSpPr>
          <p:nvPr/>
        </p:nvSpPr>
        <p:spPr bwMode="auto">
          <a:xfrm>
            <a:off x="5958604" y="22860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41" name="Rectangle 140"/>
          <p:cNvSpPr>
            <a:spLocks noChangeAspect="1"/>
          </p:cNvSpPr>
          <p:nvPr/>
        </p:nvSpPr>
        <p:spPr bwMode="auto">
          <a:xfrm>
            <a:off x="5501404" y="27432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142" name="Rectangle 141"/>
          <p:cNvSpPr>
            <a:spLocks noChangeAspect="1"/>
          </p:cNvSpPr>
          <p:nvPr/>
        </p:nvSpPr>
        <p:spPr bwMode="auto">
          <a:xfrm>
            <a:off x="5958604" y="27432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143" name="Rectangle 142"/>
          <p:cNvSpPr>
            <a:spLocks noChangeAspect="1"/>
          </p:cNvSpPr>
          <p:nvPr/>
        </p:nvSpPr>
        <p:spPr bwMode="auto">
          <a:xfrm>
            <a:off x="6415804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144" name="Rectangle 143"/>
          <p:cNvSpPr>
            <a:spLocks noChangeAspect="1"/>
          </p:cNvSpPr>
          <p:nvPr/>
        </p:nvSpPr>
        <p:spPr bwMode="auto">
          <a:xfrm>
            <a:off x="6873004" y="13716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45" name="Rectangle 144"/>
          <p:cNvSpPr>
            <a:spLocks noChangeAspect="1"/>
          </p:cNvSpPr>
          <p:nvPr/>
        </p:nvSpPr>
        <p:spPr bwMode="auto">
          <a:xfrm>
            <a:off x="6415804" y="18288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46" name="Rectangle 145"/>
          <p:cNvSpPr>
            <a:spLocks noChangeAspect="1"/>
          </p:cNvSpPr>
          <p:nvPr/>
        </p:nvSpPr>
        <p:spPr bwMode="auto">
          <a:xfrm>
            <a:off x="6873004" y="18288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47" name="Rectangle 146"/>
          <p:cNvSpPr>
            <a:spLocks noChangeAspect="1"/>
          </p:cNvSpPr>
          <p:nvPr/>
        </p:nvSpPr>
        <p:spPr bwMode="auto">
          <a:xfrm>
            <a:off x="6415804" y="22860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48" name="Rectangle 147"/>
          <p:cNvSpPr>
            <a:spLocks noChangeAspect="1"/>
          </p:cNvSpPr>
          <p:nvPr/>
        </p:nvSpPr>
        <p:spPr bwMode="auto">
          <a:xfrm>
            <a:off x="6873004" y="22860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49" name="Rectangle 148"/>
          <p:cNvSpPr>
            <a:spLocks noChangeAspect="1"/>
          </p:cNvSpPr>
          <p:nvPr/>
        </p:nvSpPr>
        <p:spPr bwMode="auto">
          <a:xfrm>
            <a:off x="6415804" y="27432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50" name="Rectangle 149"/>
          <p:cNvSpPr>
            <a:spLocks noChangeAspect="1"/>
          </p:cNvSpPr>
          <p:nvPr/>
        </p:nvSpPr>
        <p:spPr bwMode="auto">
          <a:xfrm>
            <a:off x="6873004" y="27432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51" name="Rectangle 150"/>
          <p:cNvSpPr>
            <a:spLocks noChangeAspect="1"/>
          </p:cNvSpPr>
          <p:nvPr/>
        </p:nvSpPr>
        <p:spPr bwMode="auto">
          <a:xfrm>
            <a:off x="5730004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152" name="Rectangle 151"/>
          <p:cNvSpPr>
            <a:spLocks noChangeAspect="1"/>
          </p:cNvSpPr>
          <p:nvPr/>
        </p:nvSpPr>
        <p:spPr bwMode="auto">
          <a:xfrm>
            <a:off x="6187204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153" name="Rectangle 152"/>
          <p:cNvSpPr>
            <a:spLocks noChangeAspect="1"/>
          </p:cNvSpPr>
          <p:nvPr/>
        </p:nvSpPr>
        <p:spPr bwMode="auto">
          <a:xfrm>
            <a:off x="5730004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154" name="Rectangle 153"/>
          <p:cNvSpPr>
            <a:spLocks noChangeAspect="1"/>
          </p:cNvSpPr>
          <p:nvPr/>
        </p:nvSpPr>
        <p:spPr bwMode="auto">
          <a:xfrm>
            <a:off x="6187204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155" name="Rectangle 154"/>
          <p:cNvSpPr>
            <a:spLocks noChangeAspect="1"/>
          </p:cNvSpPr>
          <p:nvPr/>
        </p:nvSpPr>
        <p:spPr bwMode="auto">
          <a:xfrm>
            <a:off x="5730004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156" name="Rectangle 155"/>
          <p:cNvSpPr>
            <a:spLocks noChangeAspect="1"/>
          </p:cNvSpPr>
          <p:nvPr/>
        </p:nvSpPr>
        <p:spPr bwMode="auto">
          <a:xfrm>
            <a:off x="6187204" y="22860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57" name="Rectangle 156"/>
          <p:cNvSpPr>
            <a:spLocks noChangeAspect="1"/>
          </p:cNvSpPr>
          <p:nvPr/>
        </p:nvSpPr>
        <p:spPr bwMode="auto">
          <a:xfrm>
            <a:off x="5730004" y="27432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158" name="Rectangle 157"/>
          <p:cNvSpPr>
            <a:spLocks noChangeAspect="1"/>
          </p:cNvSpPr>
          <p:nvPr/>
        </p:nvSpPr>
        <p:spPr bwMode="auto">
          <a:xfrm>
            <a:off x="6187204" y="27432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159" name="Rectangle 158"/>
          <p:cNvSpPr>
            <a:spLocks noChangeAspect="1"/>
          </p:cNvSpPr>
          <p:nvPr/>
        </p:nvSpPr>
        <p:spPr bwMode="auto">
          <a:xfrm>
            <a:off x="6644404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160" name="Rectangle 159"/>
          <p:cNvSpPr>
            <a:spLocks noChangeAspect="1"/>
          </p:cNvSpPr>
          <p:nvPr/>
        </p:nvSpPr>
        <p:spPr bwMode="auto">
          <a:xfrm>
            <a:off x="7101604" y="13716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61" name="Rectangle 160"/>
          <p:cNvSpPr>
            <a:spLocks noChangeAspect="1"/>
          </p:cNvSpPr>
          <p:nvPr/>
        </p:nvSpPr>
        <p:spPr bwMode="auto">
          <a:xfrm>
            <a:off x="6644404" y="18288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62" name="Rectangle 161"/>
          <p:cNvSpPr>
            <a:spLocks noChangeAspect="1"/>
          </p:cNvSpPr>
          <p:nvPr/>
        </p:nvSpPr>
        <p:spPr bwMode="auto">
          <a:xfrm>
            <a:off x="7101604" y="18288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63" name="Rectangle 162"/>
          <p:cNvSpPr>
            <a:spLocks noChangeAspect="1"/>
          </p:cNvSpPr>
          <p:nvPr/>
        </p:nvSpPr>
        <p:spPr bwMode="auto">
          <a:xfrm>
            <a:off x="6644404" y="22860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64" name="Rectangle 163"/>
          <p:cNvSpPr>
            <a:spLocks noChangeAspect="1"/>
          </p:cNvSpPr>
          <p:nvPr/>
        </p:nvSpPr>
        <p:spPr bwMode="auto">
          <a:xfrm>
            <a:off x="7101604" y="22860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65" name="Rectangle 164"/>
          <p:cNvSpPr>
            <a:spLocks noChangeAspect="1"/>
          </p:cNvSpPr>
          <p:nvPr/>
        </p:nvSpPr>
        <p:spPr bwMode="auto">
          <a:xfrm>
            <a:off x="6644404" y="27432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66" name="Rectangle 165"/>
          <p:cNvSpPr>
            <a:spLocks noChangeAspect="1"/>
          </p:cNvSpPr>
          <p:nvPr/>
        </p:nvSpPr>
        <p:spPr bwMode="auto">
          <a:xfrm>
            <a:off x="7101604" y="27432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67" name="Rectangle 166"/>
          <p:cNvSpPr>
            <a:spLocks noChangeAspect="1"/>
          </p:cNvSpPr>
          <p:nvPr/>
        </p:nvSpPr>
        <p:spPr bwMode="auto">
          <a:xfrm>
            <a:off x="5501404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168" name="Rectangle 167"/>
          <p:cNvSpPr>
            <a:spLocks noChangeAspect="1"/>
          </p:cNvSpPr>
          <p:nvPr/>
        </p:nvSpPr>
        <p:spPr bwMode="auto">
          <a:xfrm>
            <a:off x="5958604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169" name="Rectangle 168"/>
          <p:cNvSpPr>
            <a:spLocks noChangeAspect="1"/>
          </p:cNvSpPr>
          <p:nvPr/>
        </p:nvSpPr>
        <p:spPr bwMode="auto">
          <a:xfrm>
            <a:off x="5501404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170" name="Rectangle 169"/>
          <p:cNvSpPr>
            <a:spLocks noChangeAspect="1"/>
          </p:cNvSpPr>
          <p:nvPr/>
        </p:nvSpPr>
        <p:spPr bwMode="auto">
          <a:xfrm>
            <a:off x="5958604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171" name="Rectangle 170"/>
          <p:cNvSpPr>
            <a:spLocks noChangeAspect="1"/>
          </p:cNvSpPr>
          <p:nvPr/>
        </p:nvSpPr>
        <p:spPr bwMode="auto">
          <a:xfrm>
            <a:off x="5501404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172" name="Rectangle 171"/>
          <p:cNvSpPr>
            <a:spLocks noChangeAspect="1"/>
          </p:cNvSpPr>
          <p:nvPr/>
        </p:nvSpPr>
        <p:spPr bwMode="auto">
          <a:xfrm>
            <a:off x="5958604" y="25146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73" name="Rectangle 172"/>
          <p:cNvSpPr>
            <a:spLocks noChangeAspect="1"/>
          </p:cNvSpPr>
          <p:nvPr/>
        </p:nvSpPr>
        <p:spPr bwMode="auto">
          <a:xfrm>
            <a:off x="5501404" y="29718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174" name="Rectangle 173"/>
          <p:cNvSpPr>
            <a:spLocks noChangeAspect="1"/>
          </p:cNvSpPr>
          <p:nvPr/>
        </p:nvSpPr>
        <p:spPr bwMode="auto">
          <a:xfrm>
            <a:off x="5958604" y="29718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175" name="Rectangle 174"/>
          <p:cNvSpPr>
            <a:spLocks noChangeAspect="1"/>
          </p:cNvSpPr>
          <p:nvPr/>
        </p:nvSpPr>
        <p:spPr bwMode="auto">
          <a:xfrm>
            <a:off x="6415804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176" name="Rectangle 175"/>
          <p:cNvSpPr>
            <a:spLocks noChangeAspect="1"/>
          </p:cNvSpPr>
          <p:nvPr/>
        </p:nvSpPr>
        <p:spPr bwMode="auto">
          <a:xfrm>
            <a:off x="6873004" y="16002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77" name="Rectangle 176"/>
          <p:cNvSpPr>
            <a:spLocks noChangeAspect="1"/>
          </p:cNvSpPr>
          <p:nvPr/>
        </p:nvSpPr>
        <p:spPr bwMode="auto">
          <a:xfrm>
            <a:off x="6415804" y="20574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78" name="Rectangle 177"/>
          <p:cNvSpPr>
            <a:spLocks noChangeAspect="1"/>
          </p:cNvSpPr>
          <p:nvPr/>
        </p:nvSpPr>
        <p:spPr bwMode="auto">
          <a:xfrm>
            <a:off x="6873004" y="20574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79" name="Rectangle 178"/>
          <p:cNvSpPr>
            <a:spLocks noChangeAspect="1"/>
          </p:cNvSpPr>
          <p:nvPr/>
        </p:nvSpPr>
        <p:spPr bwMode="auto">
          <a:xfrm>
            <a:off x="6415804" y="25146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80" name="Rectangle 179"/>
          <p:cNvSpPr>
            <a:spLocks noChangeAspect="1"/>
          </p:cNvSpPr>
          <p:nvPr/>
        </p:nvSpPr>
        <p:spPr bwMode="auto">
          <a:xfrm>
            <a:off x="6873004" y="25146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81" name="Rectangle 180"/>
          <p:cNvSpPr>
            <a:spLocks noChangeAspect="1"/>
          </p:cNvSpPr>
          <p:nvPr/>
        </p:nvSpPr>
        <p:spPr bwMode="auto">
          <a:xfrm>
            <a:off x="6415804" y="29718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82" name="Rectangle 181"/>
          <p:cNvSpPr>
            <a:spLocks noChangeAspect="1"/>
          </p:cNvSpPr>
          <p:nvPr/>
        </p:nvSpPr>
        <p:spPr bwMode="auto">
          <a:xfrm>
            <a:off x="6873004" y="29718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183" name="Rectangle 182"/>
          <p:cNvSpPr>
            <a:spLocks noChangeAspect="1"/>
          </p:cNvSpPr>
          <p:nvPr/>
        </p:nvSpPr>
        <p:spPr bwMode="auto">
          <a:xfrm>
            <a:off x="5730004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184" name="Rectangle 183"/>
          <p:cNvSpPr>
            <a:spLocks noChangeAspect="1"/>
          </p:cNvSpPr>
          <p:nvPr/>
        </p:nvSpPr>
        <p:spPr bwMode="auto">
          <a:xfrm>
            <a:off x="6187204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185" name="Rectangle 184"/>
          <p:cNvSpPr>
            <a:spLocks noChangeAspect="1"/>
          </p:cNvSpPr>
          <p:nvPr/>
        </p:nvSpPr>
        <p:spPr bwMode="auto">
          <a:xfrm>
            <a:off x="5730004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186" name="Rectangle 185"/>
          <p:cNvSpPr>
            <a:spLocks noChangeAspect="1"/>
          </p:cNvSpPr>
          <p:nvPr/>
        </p:nvSpPr>
        <p:spPr bwMode="auto">
          <a:xfrm>
            <a:off x="6187204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187" name="Rectangle 186"/>
          <p:cNvSpPr>
            <a:spLocks noChangeAspect="1"/>
          </p:cNvSpPr>
          <p:nvPr/>
        </p:nvSpPr>
        <p:spPr bwMode="auto">
          <a:xfrm>
            <a:off x="5730004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188" name="Rectangle 187"/>
          <p:cNvSpPr>
            <a:spLocks noChangeAspect="1"/>
          </p:cNvSpPr>
          <p:nvPr/>
        </p:nvSpPr>
        <p:spPr bwMode="auto">
          <a:xfrm>
            <a:off x="6187204" y="25146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89" name="Rectangle 188"/>
          <p:cNvSpPr>
            <a:spLocks noChangeAspect="1"/>
          </p:cNvSpPr>
          <p:nvPr/>
        </p:nvSpPr>
        <p:spPr bwMode="auto">
          <a:xfrm>
            <a:off x="5730004" y="29718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190" name="Rectangle 189"/>
          <p:cNvSpPr>
            <a:spLocks noChangeAspect="1"/>
          </p:cNvSpPr>
          <p:nvPr/>
        </p:nvSpPr>
        <p:spPr bwMode="auto">
          <a:xfrm>
            <a:off x="6187204" y="29718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191" name="Rectangle 190"/>
          <p:cNvSpPr>
            <a:spLocks noChangeAspect="1"/>
          </p:cNvSpPr>
          <p:nvPr/>
        </p:nvSpPr>
        <p:spPr bwMode="auto">
          <a:xfrm>
            <a:off x="6644404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192" name="Rectangle 191"/>
          <p:cNvSpPr>
            <a:spLocks noChangeAspect="1"/>
          </p:cNvSpPr>
          <p:nvPr/>
        </p:nvSpPr>
        <p:spPr bwMode="auto">
          <a:xfrm>
            <a:off x="7101604" y="16002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93" name="Rectangle 192"/>
          <p:cNvSpPr>
            <a:spLocks noChangeAspect="1"/>
          </p:cNvSpPr>
          <p:nvPr/>
        </p:nvSpPr>
        <p:spPr bwMode="auto">
          <a:xfrm>
            <a:off x="6644404" y="20574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94" name="Rectangle 193"/>
          <p:cNvSpPr>
            <a:spLocks noChangeAspect="1"/>
          </p:cNvSpPr>
          <p:nvPr/>
        </p:nvSpPr>
        <p:spPr bwMode="auto">
          <a:xfrm>
            <a:off x="7101604" y="2057400"/>
            <a:ext cx="228600" cy="228600"/>
          </a:xfrm>
          <a:prstGeom prst="rect">
            <a:avLst/>
          </a:prstGeom>
          <a:solidFill>
            <a:srgbClr val="99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195" name="Rectangle 194"/>
          <p:cNvSpPr>
            <a:spLocks noChangeAspect="1"/>
          </p:cNvSpPr>
          <p:nvPr/>
        </p:nvSpPr>
        <p:spPr bwMode="auto">
          <a:xfrm>
            <a:off x="6644404" y="2514600"/>
            <a:ext cx="228600" cy="228600"/>
          </a:xfrm>
          <a:prstGeom prst="rect">
            <a:avLst/>
          </a:prstGeom>
          <a:solidFill>
            <a:srgbClr val="CC99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196" name="Rectangle 195"/>
          <p:cNvSpPr>
            <a:spLocks noChangeAspect="1"/>
          </p:cNvSpPr>
          <p:nvPr/>
        </p:nvSpPr>
        <p:spPr bwMode="auto">
          <a:xfrm>
            <a:off x="7101604" y="25146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325" name="Rectangle 324"/>
          <p:cNvSpPr>
            <a:spLocks noChangeAspect="1"/>
          </p:cNvSpPr>
          <p:nvPr/>
        </p:nvSpPr>
        <p:spPr bwMode="auto">
          <a:xfrm>
            <a:off x="6644404" y="2971800"/>
            <a:ext cx="228600" cy="228600"/>
          </a:xfrm>
          <a:prstGeom prst="rect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326" name="Rectangle 325"/>
          <p:cNvSpPr>
            <a:spLocks noChangeAspect="1"/>
          </p:cNvSpPr>
          <p:nvPr/>
        </p:nvSpPr>
        <p:spPr bwMode="auto">
          <a:xfrm>
            <a:off x="7101604" y="2971800"/>
            <a:ext cx="2286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1661114" y="3314700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HM4 8x8 </a:t>
            </a:r>
            <a:r>
              <a:rPr lang="en-US" sz="1800" dirty="0" err="1" smtClean="0"/>
              <a:t>SigMap</a:t>
            </a:r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Context Assignment</a:t>
            </a:r>
            <a:endParaRPr lang="en-US" sz="1800" dirty="0"/>
          </a:p>
        </p:txBody>
      </p:sp>
      <p:sp>
        <p:nvSpPr>
          <p:cNvPr id="215" name="Rectangle 214"/>
          <p:cNvSpPr>
            <a:spLocks noChangeAspect="1"/>
          </p:cNvSpPr>
          <p:nvPr/>
        </p:nvSpPr>
        <p:spPr bwMode="auto">
          <a:xfrm>
            <a:off x="1828800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216" name="Rectangle 215"/>
          <p:cNvSpPr>
            <a:spLocks noChangeAspect="1"/>
          </p:cNvSpPr>
          <p:nvPr/>
        </p:nvSpPr>
        <p:spPr bwMode="auto">
          <a:xfrm>
            <a:off x="2286000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217" name="Rectangle 216"/>
          <p:cNvSpPr>
            <a:spLocks noChangeAspect="1"/>
          </p:cNvSpPr>
          <p:nvPr/>
        </p:nvSpPr>
        <p:spPr bwMode="auto">
          <a:xfrm>
            <a:off x="18288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218" name="Rectangle 217"/>
          <p:cNvSpPr>
            <a:spLocks noChangeAspect="1"/>
          </p:cNvSpPr>
          <p:nvPr/>
        </p:nvSpPr>
        <p:spPr bwMode="auto">
          <a:xfrm>
            <a:off x="22860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219" name="Rectangle 218"/>
          <p:cNvSpPr>
            <a:spLocks noChangeAspect="1"/>
          </p:cNvSpPr>
          <p:nvPr/>
        </p:nvSpPr>
        <p:spPr bwMode="auto">
          <a:xfrm>
            <a:off x="1828800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220" name="Rectangle 219"/>
          <p:cNvSpPr>
            <a:spLocks noChangeAspect="1"/>
          </p:cNvSpPr>
          <p:nvPr/>
        </p:nvSpPr>
        <p:spPr bwMode="auto">
          <a:xfrm>
            <a:off x="2286000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9</a:t>
            </a:r>
          </a:p>
        </p:txBody>
      </p:sp>
      <p:sp>
        <p:nvSpPr>
          <p:cNvPr id="221" name="Rectangle 220"/>
          <p:cNvSpPr>
            <a:spLocks noChangeAspect="1"/>
          </p:cNvSpPr>
          <p:nvPr/>
        </p:nvSpPr>
        <p:spPr bwMode="auto">
          <a:xfrm>
            <a:off x="1828800" y="2743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222" name="Rectangle 221"/>
          <p:cNvSpPr>
            <a:spLocks noChangeAspect="1"/>
          </p:cNvSpPr>
          <p:nvPr/>
        </p:nvSpPr>
        <p:spPr bwMode="auto">
          <a:xfrm>
            <a:off x="2286000" y="2743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13</a:t>
            </a:r>
          </a:p>
        </p:txBody>
      </p:sp>
      <p:sp>
        <p:nvSpPr>
          <p:cNvPr id="223" name="Rectangle 222"/>
          <p:cNvSpPr>
            <a:spLocks noChangeAspect="1"/>
          </p:cNvSpPr>
          <p:nvPr/>
        </p:nvSpPr>
        <p:spPr bwMode="auto">
          <a:xfrm>
            <a:off x="2743200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224" name="Rectangle 223"/>
          <p:cNvSpPr>
            <a:spLocks noChangeAspect="1"/>
          </p:cNvSpPr>
          <p:nvPr/>
        </p:nvSpPr>
        <p:spPr bwMode="auto">
          <a:xfrm>
            <a:off x="3200400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225" name="Rectangle 224"/>
          <p:cNvSpPr>
            <a:spLocks noChangeAspect="1"/>
          </p:cNvSpPr>
          <p:nvPr/>
        </p:nvSpPr>
        <p:spPr bwMode="auto">
          <a:xfrm>
            <a:off x="27432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6</a:t>
            </a:r>
          </a:p>
        </p:txBody>
      </p:sp>
      <p:sp>
        <p:nvSpPr>
          <p:cNvPr id="226" name="Rectangle 225"/>
          <p:cNvSpPr>
            <a:spLocks noChangeAspect="1"/>
          </p:cNvSpPr>
          <p:nvPr/>
        </p:nvSpPr>
        <p:spPr bwMode="auto">
          <a:xfrm>
            <a:off x="32004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7</a:t>
            </a:r>
          </a:p>
        </p:txBody>
      </p:sp>
      <p:sp>
        <p:nvSpPr>
          <p:cNvPr id="227" name="Rectangle 226"/>
          <p:cNvSpPr>
            <a:spLocks noChangeAspect="1"/>
          </p:cNvSpPr>
          <p:nvPr/>
        </p:nvSpPr>
        <p:spPr bwMode="auto">
          <a:xfrm>
            <a:off x="2743200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228" name="Rectangle 227"/>
          <p:cNvSpPr>
            <a:spLocks noChangeAspect="1"/>
          </p:cNvSpPr>
          <p:nvPr/>
        </p:nvSpPr>
        <p:spPr bwMode="auto">
          <a:xfrm>
            <a:off x="3200400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229" name="Rectangle 228"/>
          <p:cNvSpPr>
            <a:spLocks noChangeAspect="1"/>
          </p:cNvSpPr>
          <p:nvPr/>
        </p:nvSpPr>
        <p:spPr bwMode="auto">
          <a:xfrm>
            <a:off x="2743200" y="2743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14</a:t>
            </a:r>
          </a:p>
        </p:txBody>
      </p:sp>
      <p:sp>
        <p:nvSpPr>
          <p:cNvPr id="230" name="Rectangle 229"/>
          <p:cNvSpPr>
            <a:spLocks noChangeAspect="1"/>
          </p:cNvSpPr>
          <p:nvPr/>
        </p:nvSpPr>
        <p:spPr bwMode="auto">
          <a:xfrm>
            <a:off x="3200400" y="2743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15</a:t>
            </a:r>
          </a:p>
        </p:txBody>
      </p:sp>
      <p:sp>
        <p:nvSpPr>
          <p:cNvPr id="231" name="Rectangle 230"/>
          <p:cNvSpPr>
            <a:spLocks noChangeAspect="1"/>
          </p:cNvSpPr>
          <p:nvPr/>
        </p:nvSpPr>
        <p:spPr bwMode="auto">
          <a:xfrm>
            <a:off x="2057400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232" name="Rectangle 231"/>
          <p:cNvSpPr>
            <a:spLocks noChangeAspect="1"/>
          </p:cNvSpPr>
          <p:nvPr/>
        </p:nvSpPr>
        <p:spPr bwMode="auto">
          <a:xfrm>
            <a:off x="2514600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233" name="Rectangle 232"/>
          <p:cNvSpPr>
            <a:spLocks noChangeAspect="1"/>
          </p:cNvSpPr>
          <p:nvPr/>
        </p:nvSpPr>
        <p:spPr bwMode="auto">
          <a:xfrm>
            <a:off x="20574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234" name="Rectangle 233"/>
          <p:cNvSpPr>
            <a:spLocks noChangeAspect="1"/>
          </p:cNvSpPr>
          <p:nvPr/>
        </p:nvSpPr>
        <p:spPr bwMode="auto">
          <a:xfrm>
            <a:off x="25146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235" name="Rectangle 234"/>
          <p:cNvSpPr>
            <a:spLocks noChangeAspect="1"/>
          </p:cNvSpPr>
          <p:nvPr/>
        </p:nvSpPr>
        <p:spPr bwMode="auto">
          <a:xfrm>
            <a:off x="2057400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236" name="Rectangle 235"/>
          <p:cNvSpPr>
            <a:spLocks noChangeAspect="1"/>
          </p:cNvSpPr>
          <p:nvPr/>
        </p:nvSpPr>
        <p:spPr bwMode="auto">
          <a:xfrm>
            <a:off x="2514600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9</a:t>
            </a:r>
          </a:p>
        </p:txBody>
      </p:sp>
      <p:sp>
        <p:nvSpPr>
          <p:cNvPr id="237" name="Rectangle 236"/>
          <p:cNvSpPr>
            <a:spLocks noChangeAspect="1"/>
          </p:cNvSpPr>
          <p:nvPr/>
        </p:nvSpPr>
        <p:spPr bwMode="auto">
          <a:xfrm>
            <a:off x="2057400" y="2743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238" name="Rectangle 237"/>
          <p:cNvSpPr>
            <a:spLocks noChangeAspect="1"/>
          </p:cNvSpPr>
          <p:nvPr/>
        </p:nvSpPr>
        <p:spPr bwMode="auto">
          <a:xfrm>
            <a:off x="2514600" y="2743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13</a:t>
            </a:r>
          </a:p>
        </p:txBody>
      </p:sp>
      <p:sp>
        <p:nvSpPr>
          <p:cNvPr id="239" name="Rectangle 238"/>
          <p:cNvSpPr>
            <a:spLocks noChangeAspect="1"/>
          </p:cNvSpPr>
          <p:nvPr/>
        </p:nvSpPr>
        <p:spPr bwMode="auto">
          <a:xfrm>
            <a:off x="2971800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240" name="Rectangle 239"/>
          <p:cNvSpPr>
            <a:spLocks noChangeAspect="1"/>
          </p:cNvSpPr>
          <p:nvPr/>
        </p:nvSpPr>
        <p:spPr bwMode="auto">
          <a:xfrm>
            <a:off x="3429000" y="1371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241" name="Rectangle 240"/>
          <p:cNvSpPr>
            <a:spLocks noChangeAspect="1"/>
          </p:cNvSpPr>
          <p:nvPr/>
        </p:nvSpPr>
        <p:spPr bwMode="auto">
          <a:xfrm>
            <a:off x="29718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6</a:t>
            </a:r>
          </a:p>
        </p:txBody>
      </p:sp>
      <p:sp>
        <p:nvSpPr>
          <p:cNvPr id="242" name="Rectangle 241"/>
          <p:cNvSpPr>
            <a:spLocks noChangeAspect="1"/>
          </p:cNvSpPr>
          <p:nvPr/>
        </p:nvSpPr>
        <p:spPr bwMode="auto">
          <a:xfrm>
            <a:off x="3429000" y="1828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7</a:t>
            </a:r>
          </a:p>
        </p:txBody>
      </p:sp>
      <p:sp>
        <p:nvSpPr>
          <p:cNvPr id="243" name="Rectangle 242"/>
          <p:cNvSpPr>
            <a:spLocks noChangeAspect="1"/>
          </p:cNvSpPr>
          <p:nvPr/>
        </p:nvSpPr>
        <p:spPr bwMode="auto">
          <a:xfrm>
            <a:off x="2971800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244" name="Rectangle 243"/>
          <p:cNvSpPr>
            <a:spLocks noChangeAspect="1"/>
          </p:cNvSpPr>
          <p:nvPr/>
        </p:nvSpPr>
        <p:spPr bwMode="auto">
          <a:xfrm>
            <a:off x="3429000" y="22860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245" name="Rectangle 244"/>
          <p:cNvSpPr>
            <a:spLocks noChangeAspect="1"/>
          </p:cNvSpPr>
          <p:nvPr/>
        </p:nvSpPr>
        <p:spPr bwMode="auto">
          <a:xfrm>
            <a:off x="2971800" y="2743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14</a:t>
            </a:r>
          </a:p>
        </p:txBody>
      </p:sp>
      <p:sp>
        <p:nvSpPr>
          <p:cNvPr id="246" name="Rectangle 245"/>
          <p:cNvSpPr>
            <a:spLocks noChangeAspect="1"/>
          </p:cNvSpPr>
          <p:nvPr/>
        </p:nvSpPr>
        <p:spPr bwMode="auto">
          <a:xfrm>
            <a:off x="3429000" y="2743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15</a:t>
            </a:r>
          </a:p>
        </p:txBody>
      </p:sp>
      <p:sp>
        <p:nvSpPr>
          <p:cNvPr id="247" name="Rectangle 246"/>
          <p:cNvSpPr>
            <a:spLocks noChangeAspect="1"/>
          </p:cNvSpPr>
          <p:nvPr/>
        </p:nvSpPr>
        <p:spPr bwMode="auto">
          <a:xfrm>
            <a:off x="1828800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248" name="Rectangle 247"/>
          <p:cNvSpPr>
            <a:spLocks noChangeAspect="1"/>
          </p:cNvSpPr>
          <p:nvPr/>
        </p:nvSpPr>
        <p:spPr bwMode="auto">
          <a:xfrm>
            <a:off x="2286000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249" name="Rectangle 248"/>
          <p:cNvSpPr>
            <a:spLocks noChangeAspect="1"/>
          </p:cNvSpPr>
          <p:nvPr/>
        </p:nvSpPr>
        <p:spPr bwMode="auto">
          <a:xfrm>
            <a:off x="1828800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250" name="Rectangle 249"/>
          <p:cNvSpPr>
            <a:spLocks noChangeAspect="1"/>
          </p:cNvSpPr>
          <p:nvPr/>
        </p:nvSpPr>
        <p:spPr bwMode="auto">
          <a:xfrm>
            <a:off x="2286000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251" name="Rectangle 250"/>
          <p:cNvSpPr>
            <a:spLocks noChangeAspect="1"/>
          </p:cNvSpPr>
          <p:nvPr/>
        </p:nvSpPr>
        <p:spPr bwMode="auto">
          <a:xfrm>
            <a:off x="1828800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252" name="Rectangle 251"/>
          <p:cNvSpPr>
            <a:spLocks noChangeAspect="1"/>
          </p:cNvSpPr>
          <p:nvPr/>
        </p:nvSpPr>
        <p:spPr bwMode="auto">
          <a:xfrm>
            <a:off x="2286000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9</a:t>
            </a:r>
          </a:p>
        </p:txBody>
      </p:sp>
      <p:sp>
        <p:nvSpPr>
          <p:cNvPr id="253" name="Rectangle 252"/>
          <p:cNvSpPr>
            <a:spLocks noChangeAspect="1"/>
          </p:cNvSpPr>
          <p:nvPr/>
        </p:nvSpPr>
        <p:spPr bwMode="auto">
          <a:xfrm>
            <a:off x="1828800" y="2971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254" name="Rectangle 253"/>
          <p:cNvSpPr>
            <a:spLocks noChangeAspect="1"/>
          </p:cNvSpPr>
          <p:nvPr/>
        </p:nvSpPr>
        <p:spPr bwMode="auto">
          <a:xfrm>
            <a:off x="2286000" y="2971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13</a:t>
            </a:r>
          </a:p>
        </p:txBody>
      </p:sp>
      <p:sp>
        <p:nvSpPr>
          <p:cNvPr id="255" name="Rectangle 254"/>
          <p:cNvSpPr>
            <a:spLocks noChangeAspect="1"/>
          </p:cNvSpPr>
          <p:nvPr/>
        </p:nvSpPr>
        <p:spPr bwMode="auto">
          <a:xfrm>
            <a:off x="2743200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256" name="Rectangle 255"/>
          <p:cNvSpPr>
            <a:spLocks noChangeAspect="1"/>
          </p:cNvSpPr>
          <p:nvPr/>
        </p:nvSpPr>
        <p:spPr bwMode="auto">
          <a:xfrm>
            <a:off x="3200400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257" name="Rectangle 256"/>
          <p:cNvSpPr>
            <a:spLocks noChangeAspect="1"/>
          </p:cNvSpPr>
          <p:nvPr/>
        </p:nvSpPr>
        <p:spPr bwMode="auto">
          <a:xfrm>
            <a:off x="2743200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6</a:t>
            </a:r>
          </a:p>
        </p:txBody>
      </p:sp>
      <p:sp>
        <p:nvSpPr>
          <p:cNvPr id="258" name="Rectangle 257"/>
          <p:cNvSpPr>
            <a:spLocks noChangeAspect="1"/>
          </p:cNvSpPr>
          <p:nvPr/>
        </p:nvSpPr>
        <p:spPr bwMode="auto">
          <a:xfrm>
            <a:off x="3200400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7</a:t>
            </a:r>
          </a:p>
        </p:txBody>
      </p:sp>
      <p:sp>
        <p:nvSpPr>
          <p:cNvPr id="259" name="Rectangle 258"/>
          <p:cNvSpPr>
            <a:spLocks noChangeAspect="1"/>
          </p:cNvSpPr>
          <p:nvPr/>
        </p:nvSpPr>
        <p:spPr bwMode="auto">
          <a:xfrm>
            <a:off x="2743200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260" name="Rectangle 259"/>
          <p:cNvSpPr>
            <a:spLocks noChangeAspect="1"/>
          </p:cNvSpPr>
          <p:nvPr/>
        </p:nvSpPr>
        <p:spPr bwMode="auto">
          <a:xfrm>
            <a:off x="3200400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261" name="Rectangle 260"/>
          <p:cNvSpPr>
            <a:spLocks noChangeAspect="1"/>
          </p:cNvSpPr>
          <p:nvPr/>
        </p:nvSpPr>
        <p:spPr bwMode="auto">
          <a:xfrm>
            <a:off x="2743200" y="2971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14</a:t>
            </a:r>
          </a:p>
        </p:txBody>
      </p:sp>
      <p:sp>
        <p:nvSpPr>
          <p:cNvPr id="262" name="Rectangle 261"/>
          <p:cNvSpPr>
            <a:spLocks noChangeAspect="1"/>
          </p:cNvSpPr>
          <p:nvPr/>
        </p:nvSpPr>
        <p:spPr bwMode="auto">
          <a:xfrm>
            <a:off x="3200400" y="2971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15</a:t>
            </a:r>
          </a:p>
        </p:txBody>
      </p:sp>
      <p:sp>
        <p:nvSpPr>
          <p:cNvPr id="263" name="Rectangle 262"/>
          <p:cNvSpPr>
            <a:spLocks noChangeAspect="1"/>
          </p:cNvSpPr>
          <p:nvPr/>
        </p:nvSpPr>
        <p:spPr bwMode="auto">
          <a:xfrm>
            <a:off x="2057400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0</a:t>
            </a:r>
          </a:p>
        </p:txBody>
      </p:sp>
      <p:sp>
        <p:nvSpPr>
          <p:cNvPr id="264" name="Rectangle 263"/>
          <p:cNvSpPr>
            <a:spLocks noChangeAspect="1"/>
          </p:cNvSpPr>
          <p:nvPr/>
        </p:nvSpPr>
        <p:spPr bwMode="auto">
          <a:xfrm>
            <a:off x="2514600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</a:t>
            </a:r>
          </a:p>
        </p:txBody>
      </p:sp>
      <p:sp>
        <p:nvSpPr>
          <p:cNvPr id="265" name="Rectangle 264"/>
          <p:cNvSpPr>
            <a:spLocks noChangeAspect="1"/>
          </p:cNvSpPr>
          <p:nvPr/>
        </p:nvSpPr>
        <p:spPr bwMode="auto">
          <a:xfrm>
            <a:off x="2057400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</a:t>
            </a:r>
          </a:p>
        </p:txBody>
      </p:sp>
      <p:sp>
        <p:nvSpPr>
          <p:cNvPr id="266" name="Rectangle 265"/>
          <p:cNvSpPr>
            <a:spLocks noChangeAspect="1"/>
          </p:cNvSpPr>
          <p:nvPr/>
        </p:nvSpPr>
        <p:spPr bwMode="auto">
          <a:xfrm>
            <a:off x="2514600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267" name="Rectangle 266"/>
          <p:cNvSpPr>
            <a:spLocks noChangeAspect="1"/>
          </p:cNvSpPr>
          <p:nvPr/>
        </p:nvSpPr>
        <p:spPr bwMode="auto">
          <a:xfrm>
            <a:off x="2057400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8</a:t>
            </a:r>
          </a:p>
        </p:txBody>
      </p:sp>
      <p:sp>
        <p:nvSpPr>
          <p:cNvPr id="268" name="Rectangle 267"/>
          <p:cNvSpPr>
            <a:spLocks noChangeAspect="1"/>
          </p:cNvSpPr>
          <p:nvPr/>
        </p:nvSpPr>
        <p:spPr bwMode="auto">
          <a:xfrm>
            <a:off x="2514600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9</a:t>
            </a:r>
          </a:p>
        </p:txBody>
      </p:sp>
      <p:sp>
        <p:nvSpPr>
          <p:cNvPr id="269" name="Rectangle 268"/>
          <p:cNvSpPr>
            <a:spLocks noChangeAspect="1"/>
          </p:cNvSpPr>
          <p:nvPr/>
        </p:nvSpPr>
        <p:spPr bwMode="auto">
          <a:xfrm>
            <a:off x="2057400" y="2971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270" name="Rectangle 269"/>
          <p:cNvSpPr>
            <a:spLocks noChangeAspect="1"/>
          </p:cNvSpPr>
          <p:nvPr/>
        </p:nvSpPr>
        <p:spPr bwMode="auto">
          <a:xfrm>
            <a:off x="2514600" y="2971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13</a:t>
            </a:r>
          </a:p>
        </p:txBody>
      </p:sp>
      <p:sp>
        <p:nvSpPr>
          <p:cNvPr id="271" name="Rectangle 270"/>
          <p:cNvSpPr>
            <a:spLocks noChangeAspect="1"/>
          </p:cNvSpPr>
          <p:nvPr/>
        </p:nvSpPr>
        <p:spPr bwMode="auto">
          <a:xfrm>
            <a:off x="2971800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272" name="Rectangle 271"/>
          <p:cNvSpPr>
            <a:spLocks noChangeAspect="1"/>
          </p:cNvSpPr>
          <p:nvPr/>
        </p:nvSpPr>
        <p:spPr bwMode="auto">
          <a:xfrm>
            <a:off x="3429000" y="16002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3</a:t>
            </a:r>
          </a:p>
        </p:txBody>
      </p:sp>
      <p:sp>
        <p:nvSpPr>
          <p:cNvPr id="273" name="Rectangle 272"/>
          <p:cNvSpPr>
            <a:spLocks noChangeAspect="1"/>
          </p:cNvSpPr>
          <p:nvPr/>
        </p:nvSpPr>
        <p:spPr bwMode="auto">
          <a:xfrm>
            <a:off x="2971800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6</a:t>
            </a:r>
          </a:p>
        </p:txBody>
      </p:sp>
      <p:sp>
        <p:nvSpPr>
          <p:cNvPr id="274" name="Rectangle 273"/>
          <p:cNvSpPr>
            <a:spLocks noChangeAspect="1"/>
          </p:cNvSpPr>
          <p:nvPr/>
        </p:nvSpPr>
        <p:spPr bwMode="auto">
          <a:xfrm>
            <a:off x="3429000" y="20574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7</a:t>
            </a:r>
          </a:p>
        </p:txBody>
      </p:sp>
      <p:sp>
        <p:nvSpPr>
          <p:cNvPr id="275" name="Rectangle 274"/>
          <p:cNvSpPr>
            <a:spLocks noChangeAspect="1"/>
          </p:cNvSpPr>
          <p:nvPr/>
        </p:nvSpPr>
        <p:spPr bwMode="auto">
          <a:xfrm>
            <a:off x="2971800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10</a:t>
            </a:r>
          </a:p>
        </p:txBody>
      </p:sp>
      <p:sp>
        <p:nvSpPr>
          <p:cNvPr id="276" name="Rectangle 275"/>
          <p:cNvSpPr>
            <a:spLocks noChangeAspect="1"/>
          </p:cNvSpPr>
          <p:nvPr/>
        </p:nvSpPr>
        <p:spPr bwMode="auto">
          <a:xfrm>
            <a:off x="3429000" y="25146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11</a:t>
            </a:r>
          </a:p>
        </p:txBody>
      </p:sp>
      <p:sp>
        <p:nvSpPr>
          <p:cNvPr id="277" name="Rectangle 276"/>
          <p:cNvSpPr>
            <a:spLocks noChangeAspect="1"/>
          </p:cNvSpPr>
          <p:nvPr/>
        </p:nvSpPr>
        <p:spPr bwMode="auto">
          <a:xfrm>
            <a:off x="2971800" y="2971800"/>
            <a:ext cx="2286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14</a:t>
            </a:r>
          </a:p>
        </p:txBody>
      </p:sp>
      <p:sp>
        <p:nvSpPr>
          <p:cNvPr id="278" name="Rectangle 277"/>
          <p:cNvSpPr>
            <a:spLocks noChangeAspect="1"/>
          </p:cNvSpPr>
          <p:nvPr/>
        </p:nvSpPr>
        <p:spPr bwMode="auto">
          <a:xfrm>
            <a:off x="3429000" y="2971800"/>
            <a:ext cx="2286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Context Reduction of 16x16 &amp; 32x32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628050"/>
            <a:ext cx="6515100" cy="5943600"/>
          </a:xfrm>
        </p:spPr>
        <p:txBody>
          <a:bodyPr/>
          <a:lstStyle/>
          <a:p>
            <a:r>
              <a:rPr lang="en-US" sz="2000" dirty="0" smtClean="0"/>
              <a:t>HM4 context selection uses 5 or 4 point masks:</a:t>
            </a:r>
          </a:p>
          <a:p>
            <a:pPr lvl="1"/>
            <a:r>
              <a:rPr lang="en-US" sz="1800" dirty="0" smtClean="0"/>
              <a:t>In orange region,  uses 5 point mask</a:t>
            </a:r>
          </a:p>
          <a:p>
            <a:pPr lvl="3">
              <a:buNone/>
            </a:pPr>
            <a:r>
              <a:rPr lang="en-US" sz="1400" dirty="0" err="1" smtClean="0"/>
              <a:t>ctxInc</a:t>
            </a:r>
            <a:r>
              <a:rPr lang="en-US" sz="1400" dirty="0" smtClean="0"/>
              <a:t> = Min(4,I+H+F+E+B)</a:t>
            </a:r>
            <a:endParaRPr lang="en-US" sz="1800" dirty="0" smtClean="0"/>
          </a:p>
          <a:p>
            <a:pPr lvl="1"/>
            <a:r>
              <a:rPr lang="en-US" sz="1800" dirty="0" smtClean="0"/>
              <a:t>In green region, uses 5 or 4 point  mask in green region.</a:t>
            </a:r>
          </a:p>
          <a:p>
            <a:pPr lvl="3">
              <a:buNone/>
            </a:pPr>
            <a:r>
              <a:rPr lang="en-US" sz="1400" dirty="0" smtClean="0"/>
              <a:t>If  (I+H+F+E) &lt; 4</a:t>
            </a:r>
          </a:p>
          <a:p>
            <a:pPr lvl="3">
              <a:buFontTx/>
              <a:buNone/>
            </a:pPr>
            <a:r>
              <a:rPr lang="en-US" sz="1400" dirty="0" smtClean="0"/>
              <a:t>	</a:t>
            </a:r>
            <a:r>
              <a:rPr lang="en-US" sz="1400" dirty="0" err="1" smtClean="0"/>
              <a:t>ctxInc</a:t>
            </a:r>
            <a:r>
              <a:rPr lang="en-US" sz="1400" dirty="0" smtClean="0"/>
              <a:t> = I+H+F+E+B</a:t>
            </a:r>
          </a:p>
          <a:p>
            <a:pPr lvl="3">
              <a:buFontTx/>
              <a:buNone/>
            </a:pPr>
            <a:r>
              <a:rPr lang="en-US" sz="1400" dirty="0" smtClean="0"/>
              <a:t>else</a:t>
            </a:r>
          </a:p>
          <a:p>
            <a:pPr lvl="3">
              <a:buFontTx/>
              <a:buNone/>
            </a:pPr>
            <a:r>
              <a:rPr lang="en-US" sz="1400" dirty="0" smtClean="0"/>
              <a:t>	</a:t>
            </a:r>
            <a:r>
              <a:rPr lang="en-US" sz="1400" dirty="0" err="1" smtClean="0"/>
              <a:t>ctxInc</a:t>
            </a:r>
            <a:r>
              <a:rPr lang="en-US" sz="1400" dirty="0" smtClean="0"/>
              <a:t> = I+H+F+E</a:t>
            </a:r>
          </a:p>
          <a:p>
            <a:pPr lvl="3">
              <a:buFontTx/>
              <a:buNone/>
            </a:pPr>
            <a:endParaRPr lang="en-US" dirty="0" smtClean="0"/>
          </a:p>
          <a:p>
            <a:r>
              <a:rPr lang="en-US" sz="2000" dirty="0" smtClean="0"/>
              <a:t>Proposed context selection always uses 5 point masks:</a:t>
            </a:r>
          </a:p>
          <a:p>
            <a:pPr lvl="1"/>
            <a:r>
              <a:rPr lang="en-US" sz="1800" dirty="0" smtClean="0"/>
              <a:t>In orange region, reduce contexts from 5 to 3:</a:t>
            </a:r>
          </a:p>
          <a:p>
            <a:pPr lvl="2">
              <a:buNone/>
            </a:pPr>
            <a:r>
              <a:rPr lang="en-US" sz="1400" dirty="0" err="1" smtClean="0"/>
              <a:t>Int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map</a:t>
            </a:r>
            <a:r>
              <a:rPr lang="en-US" sz="1400" dirty="0" smtClean="0"/>
              <a:t> = {0, 1, 1, 3, 3, 3</a:t>
            </a:r>
            <a:r>
              <a:rPr lang="en-US" sz="1600" dirty="0" smtClean="0"/>
              <a:t>};</a:t>
            </a:r>
          </a:p>
          <a:p>
            <a:pPr lvl="2">
              <a:buNone/>
            </a:pPr>
            <a:r>
              <a:rPr lang="en-US" sz="1400" dirty="0" err="1" smtClean="0"/>
              <a:t>ctxInc</a:t>
            </a:r>
            <a:r>
              <a:rPr lang="en-US" sz="1400" dirty="0" smtClean="0"/>
              <a:t> = </a:t>
            </a:r>
            <a:r>
              <a:rPr lang="en-US" sz="1400" dirty="0" smtClean="0">
                <a:solidFill>
                  <a:srgbClr val="FF0000"/>
                </a:solidFill>
              </a:rPr>
              <a:t>map</a:t>
            </a:r>
            <a:r>
              <a:rPr lang="en-US" sz="1400" dirty="0" smtClean="0"/>
              <a:t>[I+H+F+E+B];</a:t>
            </a:r>
          </a:p>
          <a:p>
            <a:pPr lvl="1"/>
            <a:r>
              <a:rPr lang="en-US" sz="1800" dirty="0" smtClean="0"/>
              <a:t>In green region, reduce contexts from 5 to 4:</a:t>
            </a:r>
          </a:p>
          <a:p>
            <a:pPr lvl="2">
              <a:buNone/>
            </a:pPr>
            <a:r>
              <a:rPr lang="en-US" sz="1400" dirty="0" err="1" smtClean="0"/>
              <a:t>Int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map</a:t>
            </a:r>
            <a:r>
              <a:rPr lang="en-US" sz="1400" dirty="0" smtClean="0"/>
              <a:t> = {0, 1, 2, 3, 3, 3</a:t>
            </a:r>
            <a:r>
              <a:rPr lang="en-US" sz="1600" dirty="0" smtClean="0"/>
              <a:t>};</a:t>
            </a:r>
          </a:p>
          <a:p>
            <a:pPr lvl="2">
              <a:buNone/>
            </a:pPr>
            <a:r>
              <a:rPr lang="en-US" sz="1400" dirty="0" err="1" smtClean="0"/>
              <a:t>ctxInc</a:t>
            </a:r>
            <a:r>
              <a:rPr lang="en-US" sz="1400" dirty="0" smtClean="0"/>
              <a:t> = </a:t>
            </a:r>
            <a:r>
              <a:rPr lang="en-US" sz="1400" dirty="0" smtClean="0">
                <a:solidFill>
                  <a:srgbClr val="FF0000"/>
                </a:solidFill>
              </a:rPr>
              <a:t>map</a:t>
            </a:r>
            <a:r>
              <a:rPr lang="en-US" sz="1400" dirty="0" smtClean="0"/>
              <a:t>[I+H+F+E+B];</a:t>
            </a:r>
          </a:p>
          <a:p>
            <a:pPr lvl="1"/>
            <a:r>
              <a:rPr lang="en-US" sz="1800" dirty="0" smtClean="0"/>
              <a:t>Reduction of 3 </a:t>
            </a:r>
            <a:r>
              <a:rPr lang="en-US" sz="1800" dirty="0" err="1" smtClean="0"/>
              <a:t>luma</a:t>
            </a:r>
            <a:r>
              <a:rPr lang="en-US" sz="1800" dirty="0" smtClean="0"/>
              <a:t> and 3 </a:t>
            </a:r>
            <a:r>
              <a:rPr lang="en-US" sz="1800" dirty="0" err="1" smtClean="0"/>
              <a:t>chroma</a:t>
            </a:r>
            <a:r>
              <a:rPr lang="en-US" sz="1800" dirty="0" smtClean="0"/>
              <a:t> contexts.</a:t>
            </a:r>
          </a:p>
        </p:txBody>
      </p:sp>
      <p:grpSp>
        <p:nvGrpSpPr>
          <p:cNvPr id="4" name="Group 22"/>
          <p:cNvGrpSpPr/>
          <p:nvPr/>
        </p:nvGrpSpPr>
        <p:grpSpPr>
          <a:xfrm>
            <a:off x="6975475" y="4114800"/>
            <a:ext cx="685800" cy="685800"/>
            <a:chOff x="2057400" y="2857500"/>
            <a:chExt cx="685800" cy="685800"/>
          </a:xfrm>
        </p:grpSpPr>
        <p:sp>
          <p:nvSpPr>
            <p:cNvPr id="24" name="Rectangle 23"/>
            <p:cNvSpPr/>
            <p:nvPr/>
          </p:nvSpPr>
          <p:spPr bwMode="auto">
            <a:xfrm>
              <a:off x="2057400" y="2857500"/>
              <a:ext cx="228600" cy="2286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286000" y="28575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I</a:t>
              </a: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2057400" y="30861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2286000" y="30861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2514600" y="28575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057400" y="33147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B</a:t>
              </a:r>
            </a:p>
          </p:txBody>
        </p:sp>
      </p:grpSp>
      <p:grpSp>
        <p:nvGrpSpPr>
          <p:cNvPr id="5" name="Group 29"/>
          <p:cNvGrpSpPr/>
          <p:nvPr/>
        </p:nvGrpSpPr>
        <p:grpSpPr>
          <a:xfrm>
            <a:off x="7889875" y="800100"/>
            <a:ext cx="685800" cy="457200"/>
            <a:chOff x="2057400" y="2857500"/>
            <a:chExt cx="685800" cy="457200"/>
          </a:xfrm>
        </p:grpSpPr>
        <p:sp>
          <p:nvSpPr>
            <p:cNvPr id="31" name="Rectangle 30"/>
            <p:cNvSpPr/>
            <p:nvPr/>
          </p:nvSpPr>
          <p:spPr bwMode="auto">
            <a:xfrm>
              <a:off x="2057400" y="2857500"/>
              <a:ext cx="228600" cy="2286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2286000" y="28575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I</a:t>
              </a: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2057400" y="30861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2286000" y="30861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2514600" y="28575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H</a:t>
              </a:r>
            </a:p>
          </p:txBody>
        </p:sp>
      </p:grpSp>
      <p:grpSp>
        <p:nvGrpSpPr>
          <p:cNvPr id="6" name="Group 20"/>
          <p:cNvGrpSpPr/>
          <p:nvPr/>
        </p:nvGrpSpPr>
        <p:grpSpPr>
          <a:xfrm>
            <a:off x="6972300" y="1714500"/>
            <a:ext cx="1831975" cy="1828800"/>
            <a:chOff x="6715125" y="2497138"/>
            <a:chExt cx="1831975" cy="1828800"/>
          </a:xfrm>
        </p:grpSpPr>
        <p:pic>
          <p:nvPicPr>
            <p:cNvPr id="39" name="Object 4"/>
            <p:cNvPicPr>
              <a:picLocks noChangeAspect="1" noChangeArrowheads="1"/>
            </p:cNvPicPr>
            <p:nvPr/>
          </p:nvPicPr>
          <p:blipFill>
            <a:blip r:embed="rId2" cstate="print"/>
            <a:srcRect t="-186" r="-93" b="-259"/>
            <a:stretch>
              <a:fillRect/>
            </a:stretch>
          </p:blipFill>
          <p:spPr bwMode="auto">
            <a:xfrm>
              <a:off x="6715125" y="2497138"/>
              <a:ext cx="1831975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Rectangle 274"/>
            <p:cNvSpPr>
              <a:spLocks noChangeArrowheads="1"/>
            </p:cNvSpPr>
            <p:nvPr/>
          </p:nvSpPr>
          <p:spPr bwMode="auto">
            <a:xfrm>
              <a:off x="6848475" y="2506663"/>
              <a:ext cx="114300" cy="115887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1" name="Rectangle 275"/>
            <p:cNvSpPr>
              <a:spLocks noChangeArrowheads="1"/>
            </p:cNvSpPr>
            <p:nvPr/>
          </p:nvSpPr>
          <p:spPr bwMode="auto">
            <a:xfrm>
              <a:off x="6732588" y="2622550"/>
              <a:ext cx="115887" cy="115888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2" name="Rectangle 276"/>
            <p:cNvSpPr>
              <a:spLocks noChangeArrowheads="1"/>
            </p:cNvSpPr>
            <p:nvPr/>
          </p:nvSpPr>
          <p:spPr bwMode="auto">
            <a:xfrm>
              <a:off x="6969125" y="2505075"/>
              <a:ext cx="114300" cy="114300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3" name="Rectangle 277"/>
            <p:cNvSpPr>
              <a:spLocks noChangeArrowheads="1"/>
            </p:cNvSpPr>
            <p:nvPr/>
          </p:nvSpPr>
          <p:spPr bwMode="auto">
            <a:xfrm>
              <a:off x="6848475" y="2622550"/>
              <a:ext cx="114300" cy="115888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4" name="Rectangle 278"/>
            <p:cNvSpPr>
              <a:spLocks noChangeArrowheads="1"/>
            </p:cNvSpPr>
            <p:nvPr/>
          </p:nvSpPr>
          <p:spPr bwMode="auto">
            <a:xfrm>
              <a:off x="6732588" y="2743200"/>
              <a:ext cx="115887" cy="114300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5" name="Rectangle 279"/>
            <p:cNvSpPr>
              <a:spLocks noChangeArrowheads="1"/>
            </p:cNvSpPr>
            <p:nvPr/>
          </p:nvSpPr>
          <p:spPr bwMode="auto">
            <a:xfrm>
              <a:off x="6732588" y="2867025"/>
              <a:ext cx="115887" cy="114300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6" name="Rectangle 280"/>
            <p:cNvSpPr>
              <a:spLocks noChangeArrowheads="1"/>
            </p:cNvSpPr>
            <p:nvPr/>
          </p:nvSpPr>
          <p:spPr bwMode="auto">
            <a:xfrm>
              <a:off x="6848475" y="2746375"/>
              <a:ext cx="114300" cy="114300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7" name="Rectangle 281"/>
            <p:cNvSpPr>
              <a:spLocks noChangeArrowheads="1"/>
            </p:cNvSpPr>
            <p:nvPr/>
          </p:nvSpPr>
          <p:spPr bwMode="auto">
            <a:xfrm>
              <a:off x="6965950" y="2622550"/>
              <a:ext cx="115888" cy="115888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8" name="Rectangle 282"/>
            <p:cNvSpPr>
              <a:spLocks noChangeArrowheads="1"/>
            </p:cNvSpPr>
            <p:nvPr/>
          </p:nvSpPr>
          <p:spPr bwMode="auto">
            <a:xfrm>
              <a:off x="7089775" y="2506663"/>
              <a:ext cx="114300" cy="115887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49" name="Rectangle 283"/>
            <p:cNvSpPr>
              <a:spLocks noChangeArrowheads="1"/>
            </p:cNvSpPr>
            <p:nvPr/>
          </p:nvSpPr>
          <p:spPr bwMode="auto">
            <a:xfrm>
              <a:off x="6848475" y="2506663"/>
              <a:ext cx="114300" cy="115887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50" name="Rectangle 285"/>
            <p:cNvSpPr>
              <a:spLocks noChangeArrowheads="1"/>
            </p:cNvSpPr>
            <p:nvPr/>
          </p:nvSpPr>
          <p:spPr bwMode="auto">
            <a:xfrm>
              <a:off x="6732588" y="2622550"/>
              <a:ext cx="115887" cy="115888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51" name="Rectangle 282"/>
            <p:cNvSpPr>
              <a:spLocks noChangeArrowheads="1"/>
            </p:cNvSpPr>
            <p:nvPr/>
          </p:nvSpPr>
          <p:spPr bwMode="auto">
            <a:xfrm>
              <a:off x="7092379" y="2622502"/>
              <a:ext cx="114300" cy="115887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52" name="Rectangle 282"/>
            <p:cNvSpPr>
              <a:spLocks noChangeArrowheads="1"/>
            </p:cNvSpPr>
            <p:nvPr/>
          </p:nvSpPr>
          <p:spPr bwMode="auto">
            <a:xfrm>
              <a:off x="7214952" y="2507288"/>
              <a:ext cx="114300" cy="115887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53" name="Rectangle 282"/>
            <p:cNvSpPr>
              <a:spLocks noChangeArrowheads="1"/>
            </p:cNvSpPr>
            <p:nvPr/>
          </p:nvSpPr>
          <p:spPr bwMode="auto">
            <a:xfrm>
              <a:off x="6970261" y="2742299"/>
              <a:ext cx="114300" cy="115887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54" name="Rectangle 282"/>
            <p:cNvSpPr>
              <a:spLocks noChangeArrowheads="1"/>
            </p:cNvSpPr>
            <p:nvPr/>
          </p:nvSpPr>
          <p:spPr bwMode="auto">
            <a:xfrm>
              <a:off x="6850000" y="2863442"/>
              <a:ext cx="114300" cy="115887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55" name="Rectangle 282"/>
            <p:cNvSpPr>
              <a:spLocks noChangeArrowheads="1"/>
            </p:cNvSpPr>
            <p:nvPr/>
          </p:nvSpPr>
          <p:spPr bwMode="auto">
            <a:xfrm>
              <a:off x="6735700" y="2983912"/>
              <a:ext cx="114300" cy="115887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</p:grpSp>
      <p:grpSp>
        <p:nvGrpSpPr>
          <p:cNvPr id="7" name="Group 55"/>
          <p:cNvGrpSpPr/>
          <p:nvPr/>
        </p:nvGrpSpPr>
        <p:grpSpPr>
          <a:xfrm>
            <a:off x="6975475" y="800100"/>
            <a:ext cx="685800" cy="685800"/>
            <a:chOff x="2057400" y="2857500"/>
            <a:chExt cx="685800" cy="685800"/>
          </a:xfrm>
        </p:grpSpPr>
        <p:sp>
          <p:nvSpPr>
            <p:cNvPr id="57" name="Rectangle 56"/>
            <p:cNvSpPr/>
            <p:nvPr/>
          </p:nvSpPr>
          <p:spPr bwMode="auto">
            <a:xfrm>
              <a:off x="2057400" y="2857500"/>
              <a:ext cx="228600" cy="228600"/>
            </a:xfrm>
            <a:prstGeom prst="rect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x</a:t>
              </a:r>
            </a:p>
          </p:txBody>
        </p:sp>
        <p:sp>
          <p:nvSpPr>
            <p:cNvPr id="58" name="Rectangle 57"/>
            <p:cNvSpPr/>
            <p:nvPr/>
          </p:nvSpPr>
          <p:spPr bwMode="auto">
            <a:xfrm>
              <a:off x="2286000" y="28575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I</a:t>
              </a:r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2057400" y="30861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F</a:t>
              </a: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2286000" y="30861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E</a:t>
              </a: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2514600" y="28575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H</a:t>
              </a: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2057400" y="3314700"/>
              <a:ext cx="228600" cy="228600"/>
            </a:xfrm>
            <a:prstGeom prst="rect">
              <a:avLst/>
            </a:prstGeom>
            <a:solidFill>
              <a:srgbClr val="CC99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B</a:t>
              </a:r>
            </a:p>
          </p:txBody>
        </p:sp>
      </p:grpSp>
      <p:sp>
        <p:nvSpPr>
          <p:cNvPr id="56" name="Slide Number Placeholder 5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 and  Cross-Checks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715000"/>
          </a:xfrm>
        </p:spPr>
        <p:txBody>
          <a:bodyPr/>
          <a:lstStyle/>
          <a:p>
            <a:r>
              <a:rPr lang="en-US" sz="2400" dirty="0" smtClean="0"/>
              <a:t>Algorithms were integrated into HM4.0 with contributions from JCTVC-F132 from TI</a:t>
            </a:r>
            <a:endParaRPr lang="en-US" sz="2000" dirty="0" smtClean="0"/>
          </a:p>
          <a:p>
            <a:r>
              <a:rPr lang="en-US" sz="2400" dirty="0" smtClean="0"/>
              <a:t>Simulations were performed in a Microsoft HPC cluster.</a:t>
            </a:r>
          </a:p>
          <a:p>
            <a:pPr lvl="1"/>
            <a:r>
              <a:rPr lang="en-US" sz="2000" dirty="0" smtClean="0"/>
              <a:t>All intra simulations are performed on AMD </a:t>
            </a:r>
            <a:r>
              <a:rPr lang="en-US" sz="2000" dirty="0" err="1" smtClean="0"/>
              <a:t>Opteron</a:t>
            </a:r>
            <a:r>
              <a:rPr lang="en-US" sz="2000" dirty="0" smtClean="0"/>
              <a:t> Processor 6136 @ 2.4GHz.</a:t>
            </a:r>
          </a:p>
          <a:p>
            <a:pPr lvl="1"/>
            <a:r>
              <a:rPr lang="en-US" sz="2000" dirty="0" smtClean="0"/>
              <a:t>All RA simulations are performed on Intel Xeon X5690 @ 3.47GHz.</a:t>
            </a:r>
          </a:p>
          <a:p>
            <a:pPr lvl="1"/>
            <a:r>
              <a:rPr lang="en-US" sz="2000" dirty="0" smtClean="0"/>
              <a:t>All LD simulations are performed on Intel Xeon X5680 @ 3.33GHz.</a:t>
            </a:r>
          </a:p>
          <a:p>
            <a:r>
              <a:rPr lang="en-US" sz="2400" dirty="0" smtClean="0"/>
              <a:t>Crosschecks are provided by TI in JCTVC-G127.</a:t>
            </a:r>
          </a:p>
          <a:p>
            <a:pPr lvl="1"/>
            <a:r>
              <a:rPr lang="en-US" sz="2000" dirty="0" smtClean="0"/>
              <a:t>Two versions were cross-checked.</a:t>
            </a:r>
          </a:p>
          <a:p>
            <a:pPr lvl="2"/>
            <a:r>
              <a:rPr lang="en-US" sz="1600" dirty="0" smtClean="0"/>
              <a:t>One with context initialization bug for context 15*.</a:t>
            </a:r>
          </a:p>
          <a:p>
            <a:pPr lvl="3"/>
            <a:r>
              <a:rPr lang="en-US" sz="1600" dirty="0" smtClean="0"/>
              <a:t>Did not initialize correctly with the initial value from context 0.</a:t>
            </a:r>
          </a:p>
          <a:p>
            <a:pPr lvl="2"/>
            <a:r>
              <a:rPr lang="en-US" sz="1600" dirty="0" smtClean="0"/>
              <a:t>One with context initialization corrected as in the algorithm description.</a:t>
            </a:r>
          </a:p>
          <a:p>
            <a:pPr lvl="1"/>
            <a:r>
              <a:rPr lang="en-US" sz="2000" dirty="0" smtClean="0"/>
              <a:t>Thank you very much.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BDR of 24 </a:t>
            </a:r>
            <a:r>
              <a:rPr lang="en-US" dirty="0" err="1" smtClean="0"/>
              <a:t>SigMap</a:t>
            </a:r>
            <a:r>
              <a:rPr lang="en-US" dirty="0" smtClean="0"/>
              <a:t> Context Reductions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1143000"/>
          <a:ext cx="7315204" cy="5212080"/>
        </p:xfrm>
        <a:graphic>
          <a:graphicData uri="http://schemas.openxmlformats.org/drawingml/2006/table">
            <a:tbl>
              <a:tblPr/>
              <a:tblGrid>
                <a:gridCol w="1060411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</a:tblGrid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3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35"/>
            <a:ext cx="9258300" cy="646331"/>
          </a:xfrm>
        </p:spPr>
        <p:txBody>
          <a:bodyPr/>
          <a:lstStyle/>
          <a:p>
            <a:r>
              <a:rPr lang="en-US" sz="3600" dirty="0" smtClean="0"/>
              <a:t>BDR of 60 context Reductions (with F132)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1143000"/>
          <a:ext cx="7315204" cy="5212080"/>
        </p:xfrm>
        <a:graphic>
          <a:graphicData uri="http://schemas.openxmlformats.org/drawingml/2006/table">
            <a:tbl>
              <a:tblPr/>
              <a:tblGrid>
                <a:gridCol w="1060411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  <a:gridCol w="694977"/>
              </a:tblGrid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3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(Low QP)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(RDOQ off)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2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76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proposal reduced 24 contexts for the coding of significance map with average luminance BDR of 0.0% for normal QP ranges, low QP ranges, and with RDOQ off.</a:t>
            </a:r>
          </a:p>
          <a:p>
            <a:r>
              <a:rPr lang="en-US" dirty="0" smtClean="0"/>
              <a:t>Proposed to be adopted to HM5.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190437</TotalTime>
  <Words>2838</Words>
  <Application>Microsoft Office PowerPoint</Application>
  <PresentationFormat>On-screen Show (4:3)</PresentationFormat>
  <Paragraphs>1460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Slide 1</vt:lpstr>
      <vt:lpstr>Summary</vt:lpstr>
      <vt:lpstr>Context Reduction of 4x4</vt:lpstr>
      <vt:lpstr>Context Reduction of 8x8 </vt:lpstr>
      <vt:lpstr>Context Reduction of 16x16 &amp; 32x32</vt:lpstr>
      <vt:lpstr>Simulations and  Cross-Checks</vt:lpstr>
      <vt:lpstr>BDR of 24 SigMap Context Reductions</vt:lpstr>
      <vt:lpstr>BDR of 60 context Reductions (with F132)</vt:lpstr>
      <vt:lpstr>Conclusion</vt:lpstr>
      <vt:lpstr>Appendix</vt:lpstr>
      <vt:lpstr>BDR of 24 SigMap Context Reductions</vt:lpstr>
      <vt:lpstr>BDR of 60 context Reductions (with F132)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Cheung Auyeung</cp:lastModifiedBy>
  <cp:revision>7033</cp:revision>
  <dcterms:created xsi:type="dcterms:W3CDTF">2006-02-22T01:05:12Z</dcterms:created>
  <dcterms:modified xsi:type="dcterms:W3CDTF">2011-11-18T20:03:38Z</dcterms:modified>
</cp:coreProperties>
</file>