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491" r:id="rId2"/>
    <p:sldId id="563" r:id="rId3"/>
    <p:sldId id="575" r:id="rId4"/>
    <p:sldId id="576" r:id="rId5"/>
    <p:sldId id="583" r:id="rId6"/>
    <p:sldId id="581" r:id="rId7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8000"/>
    <a:srgbClr val="3399FF"/>
    <a:srgbClr val="CC99FF"/>
    <a:srgbClr val="99CCFF"/>
    <a:srgbClr val="FF0000"/>
    <a:srgbClr val="FFFF00"/>
    <a:srgbClr val="FF505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88" autoAdjust="0"/>
    <p:restoredTop sz="99685" autoAdjust="0"/>
  </p:normalViewPr>
  <p:slideViewPr>
    <p:cSldViewPr showGuides="1">
      <p:cViewPr>
        <p:scale>
          <a:sx n="90" d="100"/>
          <a:sy n="90" d="100"/>
        </p:scale>
        <p:origin x="-2322" y="-666"/>
      </p:cViewPr>
      <p:guideLst>
        <p:guide orient="horz" pos="648"/>
        <p:guide pos="51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91" d="100"/>
          <a:sy n="91" d="100"/>
        </p:scale>
        <p:origin x="-2988" y="-96"/>
      </p:cViewPr>
      <p:guideLst>
        <p:guide orient="horz" pos="2928"/>
        <p:guide pos="2160"/>
      </p:guideLst>
    </p:cSldViewPr>
  </p:notesViewPr>
  <p:gridSpacing cx="117043200" cy="117043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5579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5579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73CA8BF6-B8DE-4898-8B90-B605A25321D7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5579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711" y="4416426"/>
            <a:ext cx="5028579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5579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D7CC23B3-AD0D-42E2-A4C4-DBBDCD2E29A9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DB6465-0FA6-4241-8B21-B78AB7A8361D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B7B3C4-A9A4-4FE8-A58B-0D6E2515E28E}" type="datetime1">
              <a:rPr lang="en-US" smtClean="0"/>
              <a:pPr/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9721D1-369E-4B10-8778-4DA7B45ED087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881BF4-4D8E-4E49-9530-5AC302F21E6F}" type="datetime1">
              <a:rPr lang="en-US" smtClean="0"/>
              <a:pPr/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176DD2-5E33-4792-9848-40D16AFB1F76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982E88-46E6-4DEE-998E-33C4C29751B1}" type="datetime1">
              <a:rPr lang="en-US" smtClean="0"/>
              <a:pPr/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E579A-9188-4B6B-872C-942BD7F848FC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18D8C6-E203-47DE-974D-B0CE99013057}" type="datetime1">
              <a:rPr lang="en-US" smtClean="0"/>
              <a:pPr/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127C0B-F711-4117-BE9E-BA45976421D7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B175AD-D9AD-4C5F-96FF-C7B588E7EC0C}" type="datetime1">
              <a:rPr lang="en-US" smtClean="0"/>
              <a:pPr/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DFF464-5CC8-4510-93FE-FF9E219407D2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D8112A-60AA-4D72-934A-0894B2A6A1BB}" type="datetime1">
              <a:rPr lang="en-US" smtClean="0"/>
              <a:pPr/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20F69A-6EBE-4F27-B870-083C664C885E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AABF81-370F-42FF-90A9-9B48C9A3140C}" type="datetime1">
              <a:rPr lang="en-US" smtClean="0"/>
              <a:pPr/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EF9AF9-5419-40F5-927E-4FE8A5C15C14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C6AF13-F866-4E0C-9EFF-1A994FEA05EC}" type="datetime1">
              <a:rPr lang="en-US" smtClean="0"/>
              <a:pPr/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FEAAB3-4050-46B9-AD4A-E651531F3A4F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E98A06-72A4-4167-B1CD-892E65E5C3D0}" type="datetime1">
              <a:rPr lang="en-US" smtClean="0"/>
              <a:pPr/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60C1F5-77BC-4B81-8AC1-3B60217E4E24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5821F1-4224-4437-B432-B07DA2D40F84}" type="datetime1">
              <a:rPr lang="en-US" smtClean="0"/>
              <a:pPr/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5ABA26-E65A-49E3-9EB8-262D07C4CE28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FB161C-A0D3-4EDC-B8AE-804C12B6E489}" type="datetime1">
              <a:rPr lang="en-US" smtClean="0"/>
              <a:pPr/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-7938"/>
            <a:ext cx="7772400" cy="70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8" name="正方形/長方形 7"/>
          <p:cNvSpPr>
            <a:spLocks noChangeArrowheads="1"/>
          </p:cNvSpPr>
          <p:nvPr/>
        </p:nvSpPr>
        <p:spPr bwMode="auto">
          <a:xfrm>
            <a:off x="0" y="6565900"/>
            <a:ext cx="9144000" cy="292100"/>
          </a:xfrm>
          <a:prstGeom prst="rect">
            <a:avLst/>
          </a:prstGeom>
          <a:gradFill rotWithShape="1">
            <a:gsLst>
              <a:gs pos="0">
                <a:srgbClr val="5962A1"/>
              </a:gs>
              <a:gs pos="100000">
                <a:srgbClr val="A4A9CC">
                  <a:alpha val="96001"/>
                </a:srgbClr>
              </a:gs>
            </a:gsLst>
            <a:lin ang="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kumimoji="1" lang="ja-JP" altLang="en-US" sz="1800">
              <a:solidFill>
                <a:schemeClr val="bg1"/>
              </a:solidFill>
              <a:ea typeface="ＭＳ Ｐゴシック" pitchFamily="34" charset="-128"/>
            </a:endParaRPr>
          </a:p>
        </p:txBody>
      </p:sp>
      <p:pic>
        <p:nvPicPr>
          <p:cNvPr id="1029" name="図 8" descr="sony_w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8750" y="6637338"/>
            <a:ext cx="92551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ea typeface="SimSun" pitchFamily="2" charset="-122"/>
              </a:defRPr>
            </a:lvl1pPr>
          </a:lstStyle>
          <a:p>
            <a:fld id="{A9A1D5CA-5659-493A-9E04-F816F583DA98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fld id="{29ACF251-DFFD-4A73-992C-87662A3DE958}" type="datetime1">
              <a:rPr lang="en-US" smtClean="0"/>
              <a:pPr/>
              <a:t>11/18/2011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996633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66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8165"/>
            <a:ext cx="7772400" cy="2554545"/>
          </a:xfrm>
        </p:spPr>
        <p:txBody>
          <a:bodyPr/>
          <a:lstStyle/>
          <a:p>
            <a:r>
              <a:rPr lang="en-US" dirty="0" smtClean="0"/>
              <a:t>JCTVC-G365</a:t>
            </a:r>
            <a:br>
              <a:rPr lang="en-US" dirty="0" smtClean="0"/>
            </a:br>
            <a:r>
              <a:rPr lang="en-US" dirty="0" smtClean="0"/>
              <a:t>Non-CE5</a:t>
            </a:r>
            <a:r>
              <a:rPr lang="en-US" dirty="0" smtClean="0"/>
              <a:t>: Redefined contexts for last nonzero coefficient coding of 4x4 TU in CAVLC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4419600"/>
            <a:ext cx="7086600" cy="1752600"/>
          </a:xfrm>
        </p:spPr>
        <p:txBody>
          <a:bodyPr/>
          <a:lstStyle/>
          <a:p>
            <a:r>
              <a:rPr lang="en-US" dirty="0" smtClean="0"/>
              <a:t>Jun Xu, Ali Tabatabai</a:t>
            </a:r>
          </a:p>
          <a:p>
            <a:r>
              <a:rPr lang="en-US" dirty="0" smtClean="0"/>
              <a:t>SONY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B6465-0FA6-4241-8B21-B78AB7A8361D}" type="slidenum">
              <a:rPr lang="zh-CN" altLang="en-US" smtClean="0"/>
              <a:pPr/>
              <a:t>1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Introduction</a:t>
            </a:r>
          </a:p>
          <a:p>
            <a:endParaRPr lang="en-US" sz="3600" dirty="0" smtClean="0"/>
          </a:p>
          <a:p>
            <a:r>
              <a:rPr lang="en-US" sz="3600" dirty="0" smtClean="0"/>
              <a:t>Proposed solutions &amp; results</a:t>
            </a:r>
          </a:p>
          <a:p>
            <a:endParaRPr lang="en-US" sz="3600" dirty="0" smtClean="0"/>
          </a:p>
          <a:p>
            <a:r>
              <a:rPr lang="en-US" sz="3600" dirty="0" smtClean="0"/>
              <a:t>Conclusion</a:t>
            </a:r>
          </a:p>
          <a:p>
            <a:pPr lvl="1"/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2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CAVLC for transform coefficients  in HM4.0</a:t>
            </a:r>
          </a:p>
          <a:p>
            <a:pPr lvl="1"/>
            <a:r>
              <a:rPr lang="en-US" sz="2400" dirty="0" smtClean="0">
                <a:solidFill>
                  <a:srgbClr val="FF0000"/>
                </a:solidFill>
              </a:rPr>
              <a:t>Last non-zero position</a:t>
            </a:r>
          </a:p>
          <a:p>
            <a:pPr lvl="1"/>
            <a:r>
              <a:rPr lang="en-US" sz="2400" dirty="0" smtClean="0"/>
              <a:t>Run-mode	</a:t>
            </a:r>
          </a:p>
          <a:p>
            <a:pPr lvl="1"/>
            <a:r>
              <a:rPr lang="en-US" sz="2400" dirty="0" smtClean="0"/>
              <a:t>Level-mode</a:t>
            </a:r>
          </a:p>
          <a:p>
            <a:pPr lvl="1"/>
            <a:endParaRPr lang="en-US" sz="2400" dirty="0" smtClean="0"/>
          </a:p>
          <a:p>
            <a:r>
              <a:rPr lang="en-US" sz="2800" dirty="0" smtClean="0"/>
              <a:t>Current HM4.0 technology</a:t>
            </a:r>
          </a:p>
          <a:p>
            <a:pPr lvl="1"/>
            <a:r>
              <a:rPr lang="en-US" sz="2400" dirty="0" smtClean="0"/>
              <a:t>Last non-zero position in 4x4 TU defines 3 contexts</a:t>
            </a:r>
          </a:p>
          <a:p>
            <a:pPr lvl="2"/>
            <a:r>
              <a:rPr lang="en-US" sz="2000" dirty="0" smtClean="0"/>
              <a:t>0: </a:t>
            </a:r>
            <a:r>
              <a:rPr lang="en-US" sz="2000" dirty="0" err="1" smtClean="0"/>
              <a:t>Luma</a:t>
            </a:r>
            <a:r>
              <a:rPr lang="en-US" sz="2000" dirty="0" smtClean="0"/>
              <a:t> of Intra TU, </a:t>
            </a:r>
            <a:r>
              <a:rPr lang="en-US" sz="2000" dirty="0" err="1" smtClean="0"/>
              <a:t>Chroma</a:t>
            </a:r>
            <a:endParaRPr lang="en-US" sz="2000" dirty="0" smtClean="0"/>
          </a:p>
          <a:p>
            <a:pPr lvl="2"/>
            <a:r>
              <a:rPr lang="en-US" sz="2000" dirty="0" smtClean="0"/>
              <a:t>1: </a:t>
            </a:r>
            <a:r>
              <a:rPr lang="en-US" sz="2000" dirty="0" err="1" smtClean="0"/>
              <a:t>Luma</a:t>
            </a:r>
            <a:r>
              <a:rPr lang="en-US" sz="2000" dirty="0" smtClean="0"/>
              <a:t> of Inter TU from P slice</a:t>
            </a:r>
          </a:p>
          <a:p>
            <a:pPr lvl="2"/>
            <a:r>
              <a:rPr lang="en-US" sz="2000" dirty="0" smtClean="0"/>
              <a:t>2: </a:t>
            </a:r>
            <a:r>
              <a:rPr lang="en-US" sz="2000" dirty="0" err="1" smtClean="0"/>
              <a:t>Luma</a:t>
            </a:r>
            <a:r>
              <a:rPr lang="en-US" sz="2000" dirty="0" smtClean="0"/>
              <a:t> of Inter TU from B slice</a:t>
            </a:r>
          </a:p>
          <a:p>
            <a:pPr lvl="1"/>
            <a:r>
              <a:rPr lang="en-US" sz="2400" dirty="0" smtClean="0"/>
              <a:t>All contexts use VLC table index 2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3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028700"/>
            <a:ext cx="7772400" cy="5486400"/>
          </a:xfrm>
        </p:spPr>
        <p:txBody>
          <a:bodyPr/>
          <a:lstStyle/>
          <a:p>
            <a:r>
              <a:rPr lang="en-US" sz="2400" dirty="0" smtClean="0"/>
              <a:t>Solutions</a:t>
            </a:r>
          </a:p>
          <a:p>
            <a:pPr lvl="1"/>
            <a:r>
              <a:rPr lang="en-US" sz="2400" dirty="0" smtClean="0"/>
              <a:t>Reduce table size 3x32 to 2x32 and re-define the contexts as</a:t>
            </a:r>
          </a:p>
          <a:p>
            <a:pPr lvl="2"/>
            <a:r>
              <a:rPr lang="en-US" sz="2000" dirty="0" smtClean="0"/>
              <a:t>0: </a:t>
            </a:r>
            <a:r>
              <a:rPr lang="en-US" sz="2000" dirty="0" err="1" smtClean="0"/>
              <a:t>Luma</a:t>
            </a:r>
            <a:endParaRPr lang="en-US" sz="2000" dirty="0" smtClean="0"/>
          </a:p>
          <a:p>
            <a:pPr lvl="2"/>
            <a:r>
              <a:rPr lang="en-US" sz="2000" dirty="0" smtClean="0"/>
              <a:t>1: </a:t>
            </a:r>
            <a:r>
              <a:rPr lang="en-US" sz="2000" dirty="0" err="1" smtClean="0"/>
              <a:t>Chroma</a:t>
            </a:r>
            <a:endParaRPr lang="en-US" dirty="0" smtClean="0"/>
          </a:p>
          <a:p>
            <a:pPr lvl="1"/>
            <a:r>
              <a:rPr lang="en-US" sz="2400" dirty="0" smtClean="0"/>
              <a:t>VLC tables are selected as</a:t>
            </a:r>
          </a:p>
          <a:p>
            <a:pPr lvl="2"/>
            <a:r>
              <a:rPr lang="en-US" sz="2000" dirty="0" smtClean="0"/>
              <a:t>0: VLC table index 2</a:t>
            </a:r>
          </a:p>
          <a:p>
            <a:pPr lvl="2"/>
            <a:r>
              <a:rPr lang="en-US" sz="2000" dirty="0" smtClean="0"/>
              <a:t>1: VLC table index 10</a:t>
            </a:r>
          </a:p>
          <a:p>
            <a:pPr lvl="1"/>
            <a:r>
              <a:rPr lang="en-US" sz="2400" dirty="0" smtClean="0"/>
              <a:t>Trained initial vales for </a:t>
            </a:r>
            <a:r>
              <a:rPr lang="en-US" sz="2400" dirty="0" err="1" smtClean="0"/>
              <a:t>Chroma</a:t>
            </a:r>
            <a:endParaRPr lang="en-US" sz="2400" dirty="0" smtClean="0"/>
          </a:p>
          <a:p>
            <a:pPr lvl="2"/>
            <a:endParaRPr lang="en-US" dirty="0" smtClean="0"/>
          </a:p>
          <a:p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4</a:t>
            </a:fld>
            <a:endParaRPr lang="en-US" altLang="zh-CN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85800" y="4914900"/>
          <a:ext cx="38862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Luma</a:t>
                      </a:r>
                      <a:r>
                        <a:rPr lang="en-US" dirty="0" smtClean="0"/>
                        <a:t>(I),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Chroma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Luma</a:t>
                      </a:r>
                      <a:r>
                        <a:rPr lang="en-US" dirty="0" smtClean="0"/>
                        <a:t>(P)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Luma</a:t>
                      </a:r>
                      <a:r>
                        <a:rPr lang="en-US" dirty="0" smtClean="0"/>
                        <a:t>(B)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257800" y="5143500"/>
          <a:ext cx="37338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Luma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Chroma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828800" y="6172200"/>
            <a:ext cx="1581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HM4.0 (3x32)</a:t>
            </a:r>
            <a:endParaRPr lang="en-US" sz="1800" dirty="0"/>
          </a:p>
        </p:txBody>
      </p:sp>
      <p:sp>
        <p:nvSpPr>
          <p:cNvPr id="8" name="TextBox 7"/>
          <p:cNvSpPr txBox="1"/>
          <p:nvPr/>
        </p:nvSpPr>
        <p:spPr>
          <a:xfrm>
            <a:off x="6286500" y="6057900"/>
            <a:ext cx="1866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Proposed (2x32)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00100"/>
            <a:ext cx="7772400" cy="5486400"/>
          </a:xfrm>
        </p:spPr>
        <p:txBody>
          <a:bodyPr/>
          <a:lstStyle/>
          <a:p>
            <a:r>
              <a:rPr lang="en-US" sz="2400" dirty="0" smtClean="0"/>
              <a:t>Cross-check by Cisco, JCTVC-G626</a:t>
            </a:r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5</a:t>
            </a:fld>
            <a:endParaRPr lang="en-US" altLang="zh-CN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628900" y="1485900"/>
          <a:ext cx="3771900" cy="4922520"/>
        </p:xfrm>
        <a:graphic>
          <a:graphicData uri="http://schemas.openxmlformats.org/drawingml/2006/table">
            <a:tbl>
              <a:tblPr/>
              <a:tblGrid>
                <a:gridCol w="1094525"/>
                <a:gridCol w="899193"/>
                <a:gridCol w="879830"/>
                <a:gridCol w="898352"/>
              </a:tblGrid>
              <a:tr h="122940">
                <a:tc>
                  <a:txBody>
                    <a:bodyPr/>
                    <a:lstStyle/>
                    <a:p>
                      <a:endParaRPr lang="en-US" sz="10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LC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2940">
                <a:tc>
                  <a:txBody>
                    <a:bodyPr/>
                    <a:lstStyle/>
                    <a:p>
                      <a:endParaRPr lang="en-US" sz="10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7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-0.9%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-1.1%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17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-1.3%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7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7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74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Times New Roman"/>
                          <a:cs typeface="Times New Roman"/>
                        </a:rPr>
                        <a:t>-4.0%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-3.0%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7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-1.2%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-1.3%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874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-1.1%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-1.2%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7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874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97%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2940">
                <a:tc>
                  <a:txBody>
                    <a:bodyPr/>
                    <a:lstStyle/>
                    <a:p>
                      <a:endParaRPr lang="en-US" sz="10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940">
                <a:tc>
                  <a:txBody>
                    <a:bodyPr/>
                    <a:lstStyle/>
                    <a:p>
                      <a:endParaRPr lang="en-US" sz="10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Random Access LC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2940">
                <a:tc>
                  <a:txBody>
                    <a:bodyPr/>
                    <a:lstStyle/>
                    <a:p>
                      <a:endParaRPr lang="en-US" sz="10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7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-1.2%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-1.2%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17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-1.0%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7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7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74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7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874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7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874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2940">
                <a:tc>
                  <a:txBody>
                    <a:bodyPr/>
                    <a:lstStyle/>
                    <a:p>
                      <a:endParaRPr lang="en-US" sz="10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940">
                <a:tc>
                  <a:txBody>
                    <a:bodyPr/>
                    <a:lstStyle/>
                    <a:p>
                      <a:endParaRPr lang="en-US" sz="10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B LC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2940">
                <a:tc>
                  <a:txBody>
                    <a:bodyPr/>
                    <a:lstStyle/>
                    <a:p>
                      <a:endParaRPr lang="en-US" sz="10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7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17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7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0.5%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7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0.3%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0.4%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74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-2.5%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-1.9%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7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874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7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874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99%</a:t>
                      </a:r>
                      <a:endParaRPr lang="en-U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28700"/>
            <a:ext cx="8343900" cy="5257800"/>
          </a:xfrm>
        </p:spPr>
        <p:txBody>
          <a:bodyPr/>
          <a:lstStyle/>
          <a:p>
            <a:r>
              <a:rPr lang="en-US" sz="2400" dirty="0" smtClean="0"/>
              <a:t>Presented solutions to improve coding of last non-zero position of 4x4 TU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Reduce table size by 33% (3x32 -&gt; 2x32)</a:t>
            </a:r>
          </a:p>
          <a:p>
            <a:endParaRPr lang="en-US" sz="2400" dirty="0" smtClean="0"/>
          </a:p>
          <a:p>
            <a:r>
              <a:rPr lang="en-US" sz="2400" dirty="0" smtClean="0"/>
              <a:t>1.2%, 0.7% and 0.3% BD-rate savings observed for </a:t>
            </a:r>
            <a:r>
              <a:rPr lang="en-US" sz="2400" dirty="0" err="1" smtClean="0"/>
              <a:t>Chroma</a:t>
            </a:r>
            <a:r>
              <a:rPr lang="en-US" sz="2400" dirty="0" smtClean="0"/>
              <a:t>, no complexity</a:t>
            </a:r>
          </a:p>
          <a:p>
            <a:endParaRPr lang="en-US" sz="2400" dirty="0" smtClean="0"/>
          </a:p>
          <a:p>
            <a:r>
              <a:rPr lang="en-US" sz="2400" smtClean="0"/>
              <a:t>Propose </a:t>
            </a:r>
            <a:r>
              <a:rPr lang="en-US" sz="2400" dirty="0" smtClean="0"/>
              <a:t>to adopt in HM5.0</a:t>
            </a:r>
          </a:p>
          <a:p>
            <a:pPr marL="342900" lvl="1" indent="-342900">
              <a:buNone/>
            </a:pP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6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Times New Roman"/>
      </a:majorFont>
      <a:minorFont>
        <a:latin typeface="Tahoma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186147</TotalTime>
  <Words>378</Words>
  <Application>Microsoft Office PowerPoint</Application>
  <PresentationFormat>On-screen Show (4:3)</PresentationFormat>
  <Paragraphs>161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JCTVC-G365 Non-CE5: Redefined contexts for last nonzero coefficient coding of 4x4 TU in CAVLC </vt:lpstr>
      <vt:lpstr>Outline</vt:lpstr>
      <vt:lpstr>Introduction</vt:lpstr>
      <vt:lpstr>Proposals</vt:lpstr>
      <vt:lpstr>Results</vt:lpstr>
      <vt:lpstr>Conclusion</vt:lpstr>
    </vt:vector>
  </TitlesOfParts>
  <Company>Sony Electronics,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Jun Xu</cp:lastModifiedBy>
  <cp:revision>6655</cp:revision>
  <dcterms:created xsi:type="dcterms:W3CDTF">2006-02-22T01:05:12Z</dcterms:created>
  <dcterms:modified xsi:type="dcterms:W3CDTF">2011-11-18T18:37:00Z</dcterms:modified>
</cp:coreProperties>
</file>