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491" r:id="rId2"/>
    <p:sldId id="563" r:id="rId3"/>
    <p:sldId id="575" r:id="rId4"/>
    <p:sldId id="576" r:id="rId5"/>
    <p:sldId id="583" r:id="rId6"/>
    <p:sldId id="584" r:id="rId7"/>
    <p:sldId id="581" r:id="rId8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+mn-ea"/>
        <a:cs typeface="Times New Roman" pitchFamily="18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00"/>
    <a:srgbClr val="008000"/>
    <a:srgbClr val="3399FF"/>
    <a:srgbClr val="CC99FF"/>
    <a:srgbClr val="99CCFF"/>
    <a:srgbClr val="FF0000"/>
    <a:srgbClr val="FFFF00"/>
    <a:srgbClr val="FF505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788" autoAdjust="0"/>
    <p:restoredTop sz="99685" autoAdjust="0"/>
  </p:normalViewPr>
  <p:slideViewPr>
    <p:cSldViewPr showGuides="1">
      <p:cViewPr>
        <p:scale>
          <a:sx n="98" d="100"/>
          <a:sy n="98" d="100"/>
        </p:scale>
        <p:origin x="-414" y="780"/>
      </p:cViewPr>
      <p:guideLst>
        <p:guide orient="horz" pos="648"/>
        <p:guide pos="511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howGuides="1">
      <p:cViewPr varScale="1">
        <p:scale>
          <a:sx n="91" d="100"/>
          <a:sy n="91" d="100"/>
        </p:scale>
        <p:origin x="-2988" y="-96"/>
      </p:cViewPr>
      <p:guideLst>
        <p:guide orient="horz" pos="2928"/>
        <p:guide pos="2160"/>
      </p:guideLst>
    </p:cSldViewPr>
  </p:notesViewPr>
  <p:gridSpacing cx="117043200" cy="117043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5579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1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5579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fld id="{73CA8BF6-B8DE-4898-8B90-B605A25321D7}" type="slidenum">
              <a:rPr lang="zh-CN" altLang="en-US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1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5579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11" y="4416426"/>
            <a:ext cx="5028579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noProof="0" smtClean="0"/>
              <a:t>Click to edit Master text styles</a:t>
            </a:r>
          </a:p>
          <a:p>
            <a:pPr lvl="1"/>
            <a:r>
              <a:rPr lang="en-US" altLang="zh-CN" noProof="0" smtClean="0"/>
              <a:t>Second level</a:t>
            </a:r>
          </a:p>
          <a:p>
            <a:pPr lvl="2"/>
            <a:r>
              <a:rPr lang="en-US" altLang="zh-CN" noProof="0" smtClean="0"/>
              <a:t>Third level</a:t>
            </a:r>
          </a:p>
          <a:p>
            <a:pPr lvl="3"/>
            <a:r>
              <a:rPr lang="en-US" altLang="zh-CN" noProof="0" smtClean="0"/>
              <a:t>Fourth level</a:t>
            </a:r>
          </a:p>
          <a:p>
            <a:pPr lvl="4"/>
            <a:r>
              <a:rPr lang="en-US" altLang="zh-CN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1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</a:defRPr>
            </a:lvl1pPr>
          </a:lstStyle>
          <a:p>
            <a:endParaRPr lang="en-US" altLang="zh-CN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5579" y="8831264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</a:defRPr>
            </a:lvl1pPr>
          </a:lstStyle>
          <a:p>
            <a:fld id="{D7CC23B3-AD0D-42E2-A4C4-DBBDCD2E29A9}" type="slidenum">
              <a:rPr lang="zh-CN" altLang="en-US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CDB6465-0FA6-4241-8B21-B78AB7A8361D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7B7B3C4-A9A4-4FE8-A58B-0D6E2515E28E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39721D1-369E-4B10-8778-4DA7B45ED087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4881BF4-4D8E-4E49-9530-5AC302F21E6F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-7938"/>
            <a:ext cx="1943100" cy="65611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-7938"/>
            <a:ext cx="5676900" cy="65611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F176DD2-5E33-4792-9848-40D16AFB1F76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F982E88-46E6-4DEE-998E-33C4C29751B1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4CE579A-9188-4B6B-872C-942BD7F848FC}" type="slidenum">
              <a:rPr lang="zh-CN" altLang="en-US"/>
              <a:pPr/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D18D8C6-E203-47DE-974D-B0CE99013057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5127C0B-F711-4117-BE9E-BA45976421D7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EB175AD-D9AD-4C5F-96FF-C7B588E7EC0C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0DFF464-5CC8-4510-93FE-FF9E219407D2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CD8112A-60AA-4D72-934A-0894B2A6A1BB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C20F69A-6EBE-4F27-B870-083C664C885E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DAABF81-370F-42FF-90A9-9B48C9A3140C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FEF9AF9-5419-40F5-927E-4FE8A5C15C14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0C6AF13-F866-4E0C-9EFF-1A994FEA05EC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8FEAAB3-4050-46B9-AD4A-E651531F3A4F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EE98A06-72A4-4167-B1CD-892E65E5C3D0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460C1F5-77BC-4B81-8AC1-3B60217E4E24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55821F1-4224-4437-B432-B07DA2D40F84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55ABA26-E65A-49E3-9EB8-262D07C4CE28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FFB161C-A0D3-4EDC-B8AE-804C12B6E489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-7938"/>
            <a:ext cx="7772400" cy="7016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066800"/>
            <a:ext cx="7772400" cy="5486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8" name="正方形/長方形 7"/>
          <p:cNvSpPr>
            <a:spLocks noChangeArrowheads="1"/>
          </p:cNvSpPr>
          <p:nvPr/>
        </p:nvSpPr>
        <p:spPr bwMode="auto">
          <a:xfrm>
            <a:off x="0" y="6565900"/>
            <a:ext cx="9144000" cy="292100"/>
          </a:xfrm>
          <a:prstGeom prst="rect">
            <a:avLst/>
          </a:prstGeom>
          <a:gradFill rotWithShape="1">
            <a:gsLst>
              <a:gs pos="0">
                <a:srgbClr val="5962A1"/>
              </a:gs>
              <a:gs pos="100000">
                <a:srgbClr val="A4A9CC">
                  <a:alpha val="96001"/>
                </a:srgbClr>
              </a:gs>
            </a:gsLst>
            <a:lin ang="0" scaled="1"/>
          </a:gradFill>
          <a:ln w="25400" algn="ctr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endParaRPr kumimoji="1" lang="ja-JP" altLang="en-US" sz="1800">
              <a:solidFill>
                <a:schemeClr val="bg1"/>
              </a:solidFill>
              <a:ea typeface="ＭＳ Ｐゴシック" pitchFamily="34" charset="-128"/>
            </a:endParaRPr>
          </a:p>
        </p:txBody>
      </p:sp>
      <p:pic>
        <p:nvPicPr>
          <p:cNvPr id="1029" name="図 8" descr="sony_w.png"/>
          <p:cNvPicPr>
            <a:picLocks noChangeAspect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158750" y="6637338"/>
            <a:ext cx="925513" cy="165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40080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  <a:ea typeface="SimSun" pitchFamily="2" charset="-122"/>
              </a:defRPr>
            </a:lvl1pPr>
          </a:lstStyle>
          <a:p>
            <a:fld id="{A9A1D5CA-5659-493A-9E04-F816F583DA98}" type="slidenum">
              <a:rPr lang="zh-CN" altLang="en-US"/>
              <a:pPr/>
              <a:t>‹#›</a:t>
            </a:fld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Times New Roman" pitchFamily="18" charset="0"/>
                <a:ea typeface="SimSun" pitchFamily="2" charset="-122"/>
              </a:defRPr>
            </a:lvl1pPr>
          </a:lstStyle>
          <a:p>
            <a:endParaRPr lang="en-US" altLang="zh-CN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21920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Times New Roman" pitchFamily="18" charset="0"/>
                <a:ea typeface="SimSun" pitchFamily="2" charset="-122"/>
              </a:defRPr>
            </a:lvl1pPr>
          </a:lstStyle>
          <a:p>
            <a:fld id="{29ACF251-DFFD-4A73-992C-87662A3DE958}" type="datetime1">
              <a:rPr lang="en-US" smtClean="0"/>
              <a:pPr/>
              <a:t>11/18/2011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accent2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rgbClr val="996633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rgbClr val="CC0066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88165"/>
            <a:ext cx="7772400" cy="2554545"/>
          </a:xfrm>
        </p:spPr>
        <p:txBody>
          <a:bodyPr/>
          <a:lstStyle/>
          <a:p>
            <a:r>
              <a:rPr lang="en-US" dirty="0" smtClean="0"/>
              <a:t>JCTVC-G362</a:t>
            </a:r>
            <a:br>
              <a:rPr lang="en-US" dirty="0" smtClean="0"/>
            </a:br>
            <a:r>
              <a:rPr lang="en-US" dirty="0" smtClean="0"/>
              <a:t>Non-CE4: Efficient </a:t>
            </a:r>
            <a:r>
              <a:rPr lang="en-US" dirty="0" err="1" smtClean="0"/>
              <a:t>binarization</a:t>
            </a:r>
            <a:r>
              <a:rPr lang="en-US" dirty="0" smtClean="0"/>
              <a:t> of </a:t>
            </a:r>
            <a:r>
              <a:rPr lang="en-US" dirty="0" err="1" smtClean="0"/>
              <a:t>delta_QP</a:t>
            </a:r>
            <a:r>
              <a:rPr lang="en-US" dirty="0" smtClean="0"/>
              <a:t> in CABAC with signaling of Max and Min QP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4305300"/>
            <a:ext cx="6858000" cy="1752600"/>
          </a:xfrm>
        </p:spPr>
        <p:txBody>
          <a:bodyPr/>
          <a:lstStyle/>
          <a:p>
            <a:r>
              <a:rPr lang="en-US" dirty="0" smtClean="0"/>
              <a:t>Jun Xu, Kenji Kondo, Kazushi Sato, Ali Tabatabai</a:t>
            </a:r>
          </a:p>
          <a:p>
            <a:r>
              <a:rPr lang="en-US" dirty="0" smtClean="0"/>
              <a:t>SONY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CDB6465-0FA6-4241-8B21-B78AB7A8361D}" type="slidenum">
              <a:rPr lang="zh-CN" altLang="en-US" smtClean="0"/>
              <a:pPr/>
              <a:t>1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3600" dirty="0" smtClean="0"/>
              <a:t>Introduction</a:t>
            </a:r>
          </a:p>
          <a:p>
            <a:endParaRPr lang="en-US" sz="3600" dirty="0" smtClean="0"/>
          </a:p>
          <a:p>
            <a:r>
              <a:rPr lang="en-US" sz="3600" dirty="0" smtClean="0"/>
              <a:t>Proposed solutions &amp; results</a:t>
            </a:r>
          </a:p>
          <a:p>
            <a:endParaRPr lang="en-US" sz="3600" dirty="0" smtClean="0"/>
          </a:p>
          <a:p>
            <a:r>
              <a:rPr lang="en-US" sz="3600" dirty="0" smtClean="0"/>
              <a:t>Conclusion</a:t>
            </a:r>
          </a:p>
          <a:p>
            <a:pPr lvl="1"/>
            <a:endParaRPr lang="en-US" sz="3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2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/>
              <a:t>JCTVC-F174/JCTVC-G462 proposed to signal Max and Min QP of a slice in the slice header. It was further studied in CE4 1.2.a.</a:t>
            </a:r>
          </a:p>
          <a:p>
            <a:pPr lvl="1"/>
            <a:r>
              <a:rPr lang="en-US" sz="2400" dirty="0" smtClean="0"/>
              <a:t>Based on [</a:t>
            </a:r>
            <a:r>
              <a:rPr lang="en-US" sz="2400" dirty="0" err="1" smtClean="0"/>
              <a:t>minQP</a:t>
            </a:r>
            <a:r>
              <a:rPr lang="en-US" sz="2400" dirty="0" smtClean="0"/>
              <a:t>, </a:t>
            </a:r>
            <a:r>
              <a:rPr lang="en-US" sz="2400" dirty="0" err="1" smtClean="0"/>
              <a:t>maxQP</a:t>
            </a:r>
            <a:r>
              <a:rPr lang="en-US" sz="2400" dirty="0" smtClean="0"/>
              <a:t>] and predicted QP (</a:t>
            </a:r>
            <a:r>
              <a:rPr lang="en-US" sz="2400" dirty="0" err="1" smtClean="0"/>
              <a:t>refQP</a:t>
            </a:r>
            <a:r>
              <a:rPr lang="en-US" sz="2400" dirty="0" smtClean="0"/>
              <a:t>), the possible range of </a:t>
            </a:r>
            <a:r>
              <a:rPr lang="en-US" sz="2400" dirty="0" err="1" smtClean="0"/>
              <a:t>delta_QP</a:t>
            </a:r>
            <a:r>
              <a:rPr lang="en-US" sz="2400" dirty="0" smtClean="0"/>
              <a:t> can be determined. </a:t>
            </a:r>
          </a:p>
          <a:p>
            <a:pPr lvl="1"/>
            <a:r>
              <a:rPr lang="en-US" sz="2400" dirty="0" smtClean="0"/>
              <a:t>Adaptive code index mapping table for mapping </a:t>
            </a:r>
            <a:r>
              <a:rPr lang="en-US" sz="2400" dirty="0" err="1" smtClean="0"/>
              <a:t>delta_QP</a:t>
            </a:r>
            <a:r>
              <a:rPr lang="en-US" sz="2400" dirty="0" smtClean="0"/>
              <a:t> to codeword index is designed.</a:t>
            </a:r>
          </a:p>
          <a:p>
            <a:pPr lvl="1"/>
            <a:r>
              <a:rPr lang="en-US" sz="2400" dirty="0" smtClean="0"/>
              <a:t>Truncated unary code with maximum value for </a:t>
            </a:r>
            <a:r>
              <a:rPr lang="en-US" sz="2400" dirty="0" err="1" smtClean="0"/>
              <a:t>binarization</a:t>
            </a:r>
            <a:r>
              <a:rPr lang="en-US" sz="2400" dirty="0" smtClean="0"/>
              <a:t> of the codeword index in CABAC</a:t>
            </a: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3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Proposals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00100" y="685800"/>
            <a:ext cx="7772400" cy="5486400"/>
          </a:xfrm>
        </p:spPr>
        <p:txBody>
          <a:bodyPr/>
          <a:lstStyle/>
          <a:p>
            <a:r>
              <a:rPr lang="en-US" sz="2400" dirty="0" smtClean="0"/>
              <a:t>Solutions</a:t>
            </a:r>
          </a:p>
          <a:p>
            <a:pPr lvl="1"/>
            <a:r>
              <a:rPr lang="en-US" sz="2000" dirty="0" smtClean="0"/>
              <a:t>Use </a:t>
            </a:r>
            <a:r>
              <a:rPr lang="en-US" sz="2000" dirty="0" err="1" smtClean="0"/>
              <a:t>maxQP</a:t>
            </a:r>
            <a:r>
              <a:rPr lang="en-US" sz="2000" dirty="0" smtClean="0"/>
              <a:t>, </a:t>
            </a:r>
            <a:r>
              <a:rPr lang="en-US" sz="2000" dirty="0" err="1" smtClean="0"/>
              <a:t>minQP</a:t>
            </a:r>
            <a:r>
              <a:rPr lang="en-US" sz="2000" dirty="0" smtClean="0"/>
              <a:t> and </a:t>
            </a:r>
            <a:r>
              <a:rPr lang="en-US" sz="2000" dirty="0" err="1" smtClean="0"/>
              <a:t>refQP</a:t>
            </a:r>
            <a:r>
              <a:rPr lang="en-US" sz="2000" dirty="0" smtClean="0"/>
              <a:t> to remove redundancy in sign bits by sending </a:t>
            </a:r>
            <a:r>
              <a:rPr lang="en-US" sz="2000" smtClean="0"/>
              <a:t>absolute values first.</a:t>
            </a:r>
            <a:endParaRPr lang="en-US" sz="2000" dirty="0" smtClean="0"/>
          </a:p>
          <a:p>
            <a:r>
              <a:rPr lang="en-US" sz="2400" dirty="0" smtClean="0"/>
              <a:t>Algorithm</a:t>
            </a:r>
          </a:p>
          <a:p>
            <a:pPr lvl="1"/>
            <a:r>
              <a:rPr lang="en-US" sz="1200" i="1" dirty="0" smtClean="0"/>
              <a:t>If </a:t>
            </a:r>
            <a:r>
              <a:rPr lang="en-US" sz="1200" i="1" dirty="0" err="1" smtClean="0"/>
              <a:t>delta_QP</a:t>
            </a:r>
            <a:r>
              <a:rPr lang="en-US" sz="1200" i="1" dirty="0" smtClean="0"/>
              <a:t>==0, </a:t>
            </a:r>
            <a:endParaRPr lang="en-US" sz="1200" dirty="0" smtClean="0"/>
          </a:p>
          <a:p>
            <a:pPr lvl="1"/>
            <a:r>
              <a:rPr lang="en-US" sz="1200" i="1" dirty="0" smtClean="0"/>
              <a:t>	send flag 0.</a:t>
            </a:r>
            <a:endParaRPr lang="en-US" sz="1200" dirty="0" smtClean="0"/>
          </a:p>
          <a:p>
            <a:pPr lvl="1"/>
            <a:r>
              <a:rPr lang="en-US" sz="1200" i="1" dirty="0" smtClean="0"/>
              <a:t>Else </a:t>
            </a:r>
            <a:endParaRPr lang="en-US" sz="1200" dirty="0" smtClean="0"/>
          </a:p>
          <a:p>
            <a:pPr lvl="1"/>
            <a:r>
              <a:rPr lang="en-US" sz="1200" i="1" dirty="0" smtClean="0"/>
              <a:t>	Send flag 1.</a:t>
            </a:r>
            <a:endParaRPr lang="en-US" sz="1200" dirty="0" smtClean="0"/>
          </a:p>
          <a:p>
            <a:pPr lvl="1"/>
            <a:r>
              <a:rPr lang="en-US" sz="1200" i="1" dirty="0" smtClean="0"/>
              <a:t>	AbsDelta_QPMinus1 = |</a:t>
            </a:r>
            <a:r>
              <a:rPr lang="en-US" sz="1200" i="1" dirty="0" err="1" smtClean="0"/>
              <a:t>delta_QP</a:t>
            </a:r>
            <a:r>
              <a:rPr lang="en-US" sz="1200" i="1" dirty="0" smtClean="0"/>
              <a:t>|-1.</a:t>
            </a:r>
            <a:endParaRPr lang="en-US" sz="1200" dirty="0" smtClean="0"/>
          </a:p>
          <a:p>
            <a:pPr lvl="1"/>
            <a:r>
              <a:rPr lang="en-US" sz="1200" i="1" dirty="0" smtClean="0"/>
              <a:t>	MaxAbsDelta_QPMinus1 = max(maxQP-refQP-1, refQP-minQP-1)</a:t>
            </a:r>
            <a:endParaRPr lang="en-US" sz="1200" dirty="0" smtClean="0"/>
          </a:p>
          <a:p>
            <a:pPr lvl="1"/>
            <a:r>
              <a:rPr lang="en-US" sz="1200" i="1" dirty="0" smtClean="0"/>
              <a:t>	</a:t>
            </a:r>
            <a:r>
              <a:rPr lang="en-US" sz="1200" i="1" dirty="0" err="1" smtClean="0"/>
              <a:t>Binarize</a:t>
            </a:r>
            <a:r>
              <a:rPr lang="en-US" sz="1200" i="1" dirty="0" smtClean="0"/>
              <a:t> AbsDelta_QPMinus1 with truncated unary code with max= MaxAbsDelta_QPMinus1</a:t>
            </a:r>
            <a:endParaRPr lang="en-US" sz="1200" dirty="0" smtClean="0"/>
          </a:p>
          <a:p>
            <a:pPr lvl="1"/>
            <a:r>
              <a:rPr lang="en-US" sz="1200" i="1" dirty="0" smtClean="0"/>
              <a:t>	If  </a:t>
            </a:r>
            <a:r>
              <a:rPr lang="en-US" sz="1200" i="1" dirty="0" err="1" smtClean="0"/>
              <a:t>refQP</a:t>
            </a:r>
            <a:r>
              <a:rPr lang="en-US" sz="1200" i="1" dirty="0" smtClean="0"/>
              <a:t> + AbsDelta_QPMinus1+1&lt;= </a:t>
            </a:r>
            <a:r>
              <a:rPr lang="en-US" sz="1200" i="1" dirty="0" err="1" smtClean="0"/>
              <a:t>maxQP</a:t>
            </a:r>
            <a:r>
              <a:rPr lang="en-US" sz="1200" i="1" dirty="0" smtClean="0"/>
              <a:t> &amp;&amp; </a:t>
            </a:r>
            <a:r>
              <a:rPr lang="en-US" sz="1200" i="1" dirty="0" err="1" smtClean="0"/>
              <a:t>refQP</a:t>
            </a:r>
            <a:r>
              <a:rPr lang="en-US" sz="1200" i="1" dirty="0" smtClean="0"/>
              <a:t> - AbsDelta_QPMinus1-1&gt;=</a:t>
            </a:r>
            <a:r>
              <a:rPr lang="en-US" sz="1200" i="1" dirty="0" err="1" smtClean="0"/>
              <a:t>minQP</a:t>
            </a:r>
            <a:endParaRPr lang="en-US" sz="1200" dirty="0" smtClean="0"/>
          </a:p>
          <a:p>
            <a:pPr lvl="1"/>
            <a:r>
              <a:rPr lang="en-US" sz="1200" i="1" dirty="0" smtClean="0"/>
              <a:t>		Send sign of </a:t>
            </a:r>
            <a:r>
              <a:rPr lang="en-US" sz="1200" i="1" dirty="0" err="1" smtClean="0"/>
              <a:t>delta_QP</a:t>
            </a:r>
            <a:endParaRPr lang="en-US" sz="1200" dirty="0" smtClean="0"/>
          </a:p>
          <a:p>
            <a:r>
              <a:rPr lang="en-US" sz="2400" dirty="0" smtClean="0"/>
              <a:t>Example</a:t>
            </a:r>
          </a:p>
          <a:p>
            <a:pPr lvl="1"/>
            <a:r>
              <a:rPr lang="en-US" sz="2000" dirty="0" err="1" smtClean="0"/>
              <a:t>maxQP</a:t>
            </a:r>
            <a:r>
              <a:rPr lang="en-US" sz="2000" dirty="0" smtClean="0"/>
              <a:t>=32</a:t>
            </a:r>
          </a:p>
          <a:p>
            <a:pPr lvl="1"/>
            <a:r>
              <a:rPr lang="en-US" sz="2000" dirty="0" err="1" smtClean="0"/>
              <a:t>minQP</a:t>
            </a:r>
            <a:r>
              <a:rPr lang="en-US" sz="2000" dirty="0" smtClean="0"/>
              <a:t>=24</a:t>
            </a:r>
          </a:p>
          <a:p>
            <a:pPr lvl="1"/>
            <a:r>
              <a:rPr lang="en-US" sz="2000" dirty="0" err="1" smtClean="0"/>
              <a:t>refQP</a:t>
            </a:r>
            <a:r>
              <a:rPr lang="en-US" sz="2000" dirty="0" smtClean="0"/>
              <a:t>=30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4</a:t>
            </a:fld>
            <a:endParaRPr lang="en-US" altLang="zh-CN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3771900" y="4686300"/>
          <a:ext cx="4164330" cy="1853565"/>
        </p:xfrm>
        <a:graphic>
          <a:graphicData uri="http://schemas.openxmlformats.org/drawingml/2006/table">
            <a:tbl>
              <a:tblPr/>
              <a:tblGrid>
                <a:gridCol w="778510"/>
                <a:gridCol w="840105"/>
                <a:gridCol w="553085"/>
                <a:gridCol w="1119505"/>
                <a:gridCol w="873125"/>
              </a:tblGrid>
              <a:tr h="20129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 dirty="0">
                          <a:latin typeface="Times New Roman"/>
                          <a:ea typeface="MS Mincho"/>
                          <a:cs typeface="Times New Roman"/>
                        </a:rPr>
                        <a:t>Index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dQP value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QP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 dirty="0" smtClean="0">
                          <a:latin typeface="Times New Roman"/>
                          <a:ea typeface="MS Mincho"/>
                          <a:cs typeface="Times New Roman"/>
                        </a:rPr>
                        <a:t>JCTVC-F174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Proposed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129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30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558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31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100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0955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2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-1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29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101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0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3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2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32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 dirty="0">
                          <a:latin typeface="Times New Roman"/>
                          <a:ea typeface="MS Mincho"/>
                          <a:cs typeface="Times New Roman"/>
                        </a:rPr>
                        <a:t>1110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 dirty="0" smtClean="0">
                          <a:latin typeface="Times New Roman"/>
                          <a:ea typeface="MS Mincho"/>
                          <a:cs typeface="Times New Roman"/>
                        </a:rPr>
                        <a:t>1100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3398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4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-2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28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11110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 dirty="0" smtClean="0">
                          <a:latin typeface="Times New Roman"/>
                          <a:ea typeface="MS Mincho"/>
                          <a:cs typeface="Times New Roman"/>
                        </a:rPr>
                        <a:t>1101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6764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5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-3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27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11110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 dirty="0">
                          <a:latin typeface="Times New Roman"/>
                          <a:ea typeface="MS Mincho"/>
                          <a:cs typeface="Times New Roman"/>
                        </a:rPr>
                        <a:t>1110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6764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6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-4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26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1111110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 dirty="0" smtClean="0">
                          <a:latin typeface="Times New Roman"/>
                          <a:ea typeface="MS Mincho"/>
                          <a:cs typeface="Times New Roman"/>
                        </a:rPr>
                        <a:t>11110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6764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7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-5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25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11111110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111110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16764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8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-6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24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>
                          <a:latin typeface="Times New Roman"/>
                          <a:ea typeface="MS Mincho"/>
                          <a:cs typeface="Times New Roman"/>
                        </a:rPr>
                        <a:t>11111111</a:t>
                      </a:r>
                      <a:endParaRPr lang="en-US" sz="11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228600" algn="l"/>
                          <a:tab pos="457200" algn="l"/>
                          <a:tab pos="685800" algn="l"/>
                          <a:tab pos="914400" algn="l"/>
                          <a:tab pos="2743200" algn="ctr"/>
                          <a:tab pos="5486400" algn="r"/>
                        </a:tabLst>
                      </a:pPr>
                      <a:r>
                        <a:rPr lang="en-US" sz="1100" dirty="0" smtClean="0">
                          <a:latin typeface="Times New Roman"/>
                          <a:ea typeface="MS Mincho"/>
                          <a:cs typeface="Times New Roman"/>
                        </a:rPr>
                        <a:t>111111</a:t>
                      </a:r>
                      <a:endParaRPr lang="en-US" sz="11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865" marR="6286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2900" y="571500"/>
            <a:ext cx="7772400" cy="5486400"/>
          </a:xfrm>
        </p:spPr>
        <p:txBody>
          <a:bodyPr/>
          <a:lstStyle/>
          <a:p>
            <a:r>
              <a:rPr lang="en-US" sz="2400" dirty="0" smtClean="0"/>
              <a:t>Cross-checked by Nokia, JCTVC-G956</a:t>
            </a:r>
          </a:p>
          <a:p>
            <a:r>
              <a:rPr lang="en-US" sz="2400" dirty="0" smtClean="0"/>
              <a:t>Anchor is JCTVC-F174/JCTVC-G462</a:t>
            </a:r>
          </a:p>
          <a:p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5</a:t>
            </a:fld>
            <a:endParaRPr lang="en-US" altLang="zh-CN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3367756" y="1371984"/>
          <a:ext cx="3947445" cy="5297159"/>
        </p:xfrm>
        <a:graphic>
          <a:graphicData uri="http://schemas.openxmlformats.org/drawingml/2006/table">
            <a:tbl>
              <a:tblPr/>
              <a:tblGrid>
                <a:gridCol w="926296"/>
                <a:gridCol w="661945"/>
                <a:gridCol w="661945"/>
                <a:gridCol w="661945"/>
                <a:gridCol w="1035314"/>
              </a:tblGrid>
              <a:tr h="171200">
                <a:tc>
                  <a:txBody>
                    <a:bodyPr/>
                    <a:lstStyle/>
                    <a:p>
                      <a:endParaRPr lang="en-US" sz="1050" dirty="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All Intra HE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17"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dQP incr.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A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-2.2%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-1.9%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-1.8%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-2.2%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859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-1.8%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-2.0%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2417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2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Enc Time[%]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#NUM!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9353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Dec Time[%]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#NUM!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17"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200"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Random Access HE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17"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dQP incr.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A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-2.6%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-2.3%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-2.6%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Arial"/>
                          <a:ea typeface="Times New Roman"/>
                          <a:cs typeface="Times New Roman"/>
                        </a:rPr>
                        <a:t>-3.2%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3859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-2.7%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2417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2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Enc Time[%]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#NUM!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9353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Dec Time[%]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#NUM!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17"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200"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Low delay B HE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17">
                <a:tc>
                  <a:txBody>
                    <a:bodyPr/>
                    <a:lstStyle/>
                    <a:p>
                      <a:endParaRPr lang="en-US" sz="1050">
                        <a:latin typeface="Calibri"/>
                        <a:ea typeface="宋体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Y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U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V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dQP incr.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A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B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-2.6%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C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-2.8%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D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latin typeface="Arial"/>
                          <a:ea typeface="Times New Roman"/>
                          <a:cs typeface="Times New Roman"/>
                        </a:rPr>
                        <a:t>-3.6%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3859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Class E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-2.5%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0438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b="1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Overall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-2.9%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3859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-0.1%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80808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1200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Enc Time[%]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#NUM!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79353">
                <a:tc>
                  <a:txBody>
                    <a:bodyPr/>
                    <a:lstStyle/>
                    <a:p>
                      <a:pPr marL="0" marR="0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Dec Time[%]</a:t>
                      </a:r>
                      <a:endParaRPr lang="en-US" sz="105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marL="0" marR="0" algn="ctr" fontAlgn="auto" hangingPunct="1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  <a:tab pos="457200" algn="l"/>
                        </a:tabLs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  <a:cs typeface="Times New Roman"/>
                        </a:rPr>
                        <a:t>#NUM!</a:t>
                      </a:r>
                      <a:endParaRPr lang="en-US" sz="105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6953" marR="46953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" y="685800"/>
            <a:ext cx="7772400" cy="5486400"/>
          </a:xfrm>
        </p:spPr>
        <p:txBody>
          <a:bodyPr/>
          <a:lstStyle/>
          <a:p>
            <a:r>
              <a:rPr lang="en-US" dirty="0" smtClean="0"/>
              <a:t>Anchor is CE4 anchor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6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2171700" y="1294225"/>
          <a:ext cx="4457701" cy="5042929"/>
        </p:xfrm>
        <a:graphic>
          <a:graphicData uri="http://schemas.openxmlformats.org/drawingml/2006/table">
            <a:tbl>
              <a:tblPr/>
              <a:tblGrid>
                <a:gridCol w="1045337"/>
                <a:gridCol w="853091"/>
                <a:gridCol w="853091"/>
                <a:gridCol w="853091"/>
                <a:gridCol w="853091"/>
              </a:tblGrid>
              <a:tr h="137874"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All Intra HE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err="1">
                          <a:solidFill>
                            <a:srgbClr val="000000"/>
                          </a:solidFill>
                          <a:latin typeface="Arial"/>
                        </a:rPr>
                        <a:t>dQP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 incr.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A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-3.1%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B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-2.4%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C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-2.7%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D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-4.1%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E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-3.2%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Overall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-3.1%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900" b="0" i="0" u="none" strike="noStrike" dirty="0">
                        <a:solidFill>
                          <a:srgbClr val="80808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7874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Enc Time[%]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99%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4439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Dec Time[%]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7874"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Random Access HE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err="1">
                          <a:solidFill>
                            <a:srgbClr val="000000"/>
                          </a:solidFill>
                          <a:latin typeface="Arial"/>
                        </a:rPr>
                        <a:t>dQP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 incr.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A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-0.4%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-3.7%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B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-3.0%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C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-3.8%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D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0.2%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-5.2%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E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Overall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-3.9%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900" b="0" i="0" u="none" strike="noStrike" dirty="0">
                        <a:solidFill>
                          <a:srgbClr val="80808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7874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Enc Time[%]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4439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Dec Time[%]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7874"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Low delay B HE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endParaRPr lang="en-US" sz="900" b="0" i="0" u="none" strike="noStrike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Y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V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 err="1">
                          <a:solidFill>
                            <a:srgbClr val="000000"/>
                          </a:solidFill>
                          <a:latin typeface="Arial"/>
                        </a:rPr>
                        <a:t>dQP</a:t>
                      </a:r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 incr.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A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B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-0.4%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-3.4%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C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-0.2%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-4.2%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D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-0.3%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0.3%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-5.6%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Class E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-0.5%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-5.5%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CFFCC"/>
                    </a:solidFill>
                  </a:tcPr>
                </a:tc>
              </a:tr>
              <a:tr h="105047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Overall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-4.6%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CCFFCC"/>
                    </a:solidFill>
                  </a:tcPr>
                </a:tc>
              </a:tr>
              <a:tr h="111612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-0.1%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0.1%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808080"/>
                          </a:solidFill>
                          <a:latin typeface="Arial"/>
                        </a:rPr>
                        <a:t>0.0%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80808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6565" marR="6565" marT="6565" marB="0" anchor="b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7874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Enc Time[%]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100%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44439">
                <a:tc>
                  <a:txBody>
                    <a:bodyPr/>
                    <a:lstStyle/>
                    <a:p>
                      <a:pPr algn="l" fontAlgn="b"/>
                      <a:r>
                        <a:rPr lang="en-US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Dec Time[%]</a:t>
                      </a:r>
                    </a:p>
                  </a:txBody>
                  <a:tcPr marL="6565" marR="6565" marT="656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101%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28700"/>
            <a:ext cx="8343900" cy="5257800"/>
          </a:xfrm>
        </p:spPr>
        <p:txBody>
          <a:bodyPr/>
          <a:lstStyle/>
          <a:p>
            <a:r>
              <a:rPr lang="en-US" sz="2400" dirty="0" smtClean="0"/>
              <a:t>Presented solutions to remove redundancy of </a:t>
            </a:r>
            <a:r>
              <a:rPr lang="en-US" sz="2400" dirty="0" err="1" smtClean="0"/>
              <a:t>delta_QP</a:t>
            </a:r>
            <a:r>
              <a:rPr lang="en-US" sz="2400" dirty="0" smtClean="0"/>
              <a:t> </a:t>
            </a:r>
            <a:r>
              <a:rPr lang="en-US" sz="2400" dirty="0" err="1" smtClean="0"/>
              <a:t>binarization</a:t>
            </a:r>
            <a:r>
              <a:rPr lang="en-US" sz="2400" dirty="0" smtClean="0"/>
              <a:t> in CABAC with </a:t>
            </a:r>
            <a:r>
              <a:rPr lang="en-US" sz="2400" dirty="0" err="1" smtClean="0"/>
              <a:t>maxQP</a:t>
            </a:r>
            <a:r>
              <a:rPr lang="en-US" sz="2400" dirty="0" smtClean="0"/>
              <a:t> and </a:t>
            </a:r>
            <a:r>
              <a:rPr lang="en-US" sz="2400" dirty="0" err="1" smtClean="0"/>
              <a:t>minQP</a:t>
            </a:r>
            <a:endParaRPr lang="en-US" sz="2400" dirty="0" smtClean="0"/>
          </a:p>
          <a:p>
            <a:pPr>
              <a:buNone/>
            </a:pPr>
            <a:endParaRPr lang="en-US" sz="2400" dirty="0" smtClean="0"/>
          </a:p>
          <a:p>
            <a:r>
              <a:rPr lang="en-US" sz="2400" dirty="0" smtClean="0"/>
              <a:t>0.1% BD-rate savings observed and &gt;2% </a:t>
            </a:r>
            <a:r>
              <a:rPr lang="en-US" sz="2400" dirty="0" err="1" smtClean="0"/>
              <a:t>dQP</a:t>
            </a:r>
            <a:r>
              <a:rPr lang="en-US" sz="2400" dirty="0" smtClean="0"/>
              <a:t> bits savings over JCTVC-F174/JCTVC-G462, 3%~4% </a:t>
            </a:r>
            <a:r>
              <a:rPr lang="en-US" sz="2400" dirty="0" err="1" smtClean="0"/>
              <a:t>dQP</a:t>
            </a:r>
            <a:r>
              <a:rPr lang="en-US" sz="2400" dirty="0" smtClean="0"/>
              <a:t> bits savings over CE4 anchor, no complexity</a:t>
            </a:r>
          </a:p>
          <a:p>
            <a:endParaRPr lang="en-US" sz="2400" dirty="0" smtClean="0"/>
          </a:p>
          <a:p>
            <a:r>
              <a:rPr lang="en-US" sz="2400" dirty="0" smtClean="0"/>
              <a:t>Propose to adopt in HM5.0</a:t>
            </a:r>
          </a:p>
          <a:p>
            <a:pPr marL="342900" lvl="1" indent="-342900">
              <a:buNone/>
            </a:pPr>
            <a:endParaRPr lang="en-US" sz="20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4CE579A-9188-4B6B-872C-942BD7F848FC}" type="slidenum">
              <a:rPr lang="zh-CN" altLang="en-US" smtClean="0"/>
              <a:pPr/>
              <a:t>7</a:t>
            </a:fld>
            <a:endParaRPr lang="en-US" altLang="zh-CN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ahoma"/>
        <a:ea typeface=""/>
        <a:cs typeface="Times New Roman"/>
      </a:majorFont>
      <a:minorFont>
        <a:latin typeface="Tahoma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186256</TotalTime>
  <Words>855</Words>
  <Application>Microsoft Office PowerPoint</Application>
  <PresentationFormat>On-screen Show (4:3)</PresentationFormat>
  <Paragraphs>359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Default Design</vt:lpstr>
      <vt:lpstr>JCTVC-G362 Non-CE4: Efficient binarization of delta_QP in CABAC with signaling of Max and Min QP</vt:lpstr>
      <vt:lpstr>Outline</vt:lpstr>
      <vt:lpstr>Introduction</vt:lpstr>
      <vt:lpstr>Proposals</vt:lpstr>
      <vt:lpstr>Results</vt:lpstr>
      <vt:lpstr>Results</vt:lpstr>
      <vt:lpstr>Conclusion</vt:lpstr>
    </vt:vector>
  </TitlesOfParts>
  <Company>Sony Electronics, Inc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Mohammad Gharavi</dc:creator>
  <cp:lastModifiedBy>Jun Xu</cp:lastModifiedBy>
  <cp:revision>6679</cp:revision>
  <dcterms:created xsi:type="dcterms:W3CDTF">2006-02-22T01:05:12Z</dcterms:created>
  <dcterms:modified xsi:type="dcterms:W3CDTF">2011-11-19T06:00:34Z</dcterms:modified>
</cp:coreProperties>
</file>