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91" r:id="rId2"/>
    <p:sldId id="563" r:id="rId3"/>
    <p:sldId id="575" r:id="rId4"/>
    <p:sldId id="576" r:id="rId5"/>
    <p:sldId id="583" r:id="rId6"/>
    <p:sldId id="581" r:id="rId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8000"/>
    <a:srgbClr val="3399FF"/>
    <a:srgbClr val="CC99FF"/>
    <a:srgbClr val="99CCFF"/>
    <a:srgbClr val="FF0000"/>
    <a:srgbClr val="FFFF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8" autoAdjust="0"/>
    <p:restoredTop sz="99685" autoAdjust="0"/>
  </p:normalViewPr>
  <p:slideViewPr>
    <p:cSldViewPr showGuides="1">
      <p:cViewPr>
        <p:scale>
          <a:sx n="160" d="100"/>
          <a:sy n="160" d="100"/>
        </p:scale>
        <p:origin x="-282" y="366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11/17/2011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11/17/2011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11/17/2011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11/17/2011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11/17/2011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11/17/2011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11/17/2011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11/17/2011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11/17/2011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11/17/2011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11/17/2011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11/17/2011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95942"/>
            <a:ext cx="7772400" cy="1938992"/>
          </a:xfrm>
        </p:spPr>
        <p:txBody>
          <a:bodyPr/>
          <a:lstStyle/>
          <a:p>
            <a:r>
              <a:rPr lang="en-US" b="1" smtClean="0"/>
              <a:t>JCTVC-G360</a:t>
            </a:r>
            <a:br>
              <a:rPr lang="en-US" b="1" smtClean="0"/>
            </a:br>
            <a:r>
              <a:rPr lang="en-US" b="1" smtClean="0"/>
              <a:t>CE5</a:t>
            </a:r>
            <a:r>
              <a:rPr lang="en-US" b="1" dirty="0" smtClean="0"/>
              <a:t>: Redundancy removal for Run-mode in CAVLC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3886200"/>
            <a:ext cx="7086600" cy="1752600"/>
          </a:xfrm>
        </p:spPr>
        <p:txBody>
          <a:bodyPr/>
          <a:lstStyle/>
          <a:p>
            <a:r>
              <a:rPr lang="en-US" dirty="0" smtClean="0"/>
              <a:t>Jun Xu, Ali Tabatabai</a:t>
            </a:r>
          </a:p>
          <a:p>
            <a:r>
              <a:rPr lang="en-US" dirty="0" smtClean="0"/>
              <a:t>SONY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Introduction</a:t>
            </a:r>
          </a:p>
          <a:p>
            <a:endParaRPr lang="en-US" sz="3600" dirty="0" smtClean="0"/>
          </a:p>
          <a:p>
            <a:r>
              <a:rPr lang="en-US" sz="3600" dirty="0" smtClean="0"/>
              <a:t>Proposed solutions &amp; results</a:t>
            </a:r>
          </a:p>
          <a:p>
            <a:endParaRPr lang="en-US" sz="3600" dirty="0" smtClean="0"/>
          </a:p>
          <a:p>
            <a:r>
              <a:rPr lang="en-US" sz="3600" dirty="0" smtClean="0"/>
              <a:t>Conclusion</a:t>
            </a:r>
          </a:p>
          <a:p>
            <a:pPr lvl="1"/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CAVLC for transform coefficients  in HM4.0</a:t>
            </a:r>
          </a:p>
          <a:p>
            <a:pPr lvl="1"/>
            <a:r>
              <a:rPr lang="en-US" sz="2400" dirty="0" smtClean="0"/>
              <a:t>Last non-zero position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Run-mode</a:t>
            </a:r>
            <a:r>
              <a:rPr lang="en-US" sz="2400" dirty="0" smtClean="0"/>
              <a:t>	</a:t>
            </a:r>
          </a:p>
          <a:p>
            <a:pPr lvl="1"/>
            <a:r>
              <a:rPr lang="en-US" sz="2400" dirty="0" smtClean="0"/>
              <a:t>Level-mode</a:t>
            </a:r>
          </a:p>
          <a:p>
            <a:r>
              <a:rPr lang="en-US" sz="2800" dirty="0" smtClean="0"/>
              <a:t>Current HM4.0 technology</a:t>
            </a:r>
          </a:p>
          <a:p>
            <a:pPr lvl="1"/>
            <a:r>
              <a:rPr lang="en-US" sz="2400" dirty="0" smtClean="0"/>
              <a:t>Run-mode employs various VLC tables</a:t>
            </a:r>
          </a:p>
          <a:p>
            <a:pPr lvl="1"/>
            <a:r>
              <a:rPr lang="en-US" sz="2400" dirty="0" smtClean="0"/>
              <a:t>Index 0 VLC table is unary-like</a:t>
            </a:r>
          </a:p>
          <a:p>
            <a:pPr lvl="1"/>
            <a:r>
              <a:rPr lang="en-US" sz="2400" dirty="0" smtClean="0"/>
              <a:t>The maximal code number can be derived based on “</a:t>
            </a:r>
            <a:r>
              <a:rPr lang="en-US" sz="2400" dirty="0" err="1" smtClean="0"/>
              <a:t>maxrun</a:t>
            </a:r>
            <a:r>
              <a:rPr lang="en-US" sz="2400" dirty="0" smtClean="0"/>
              <a:t>”.</a:t>
            </a:r>
          </a:p>
          <a:p>
            <a:pPr lvl="2"/>
            <a:r>
              <a:rPr lang="en-US" sz="2000" dirty="0" smtClean="0"/>
              <a:t>Redundancy for unary codes in run-mode for “</a:t>
            </a:r>
            <a:r>
              <a:rPr lang="en-US" sz="2000" dirty="0" err="1" smtClean="0"/>
              <a:t>maxrun</a:t>
            </a:r>
            <a:r>
              <a:rPr lang="en-US" sz="2000" dirty="0" smtClean="0"/>
              <a:t>”.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1500" y="5600700"/>
          <a:ext cx="799446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7966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codenumber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Bit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914400"/>
            <a:ext cx="7772400" cy="5486400"/>
          </a:xfrm>
        </p:spPr>
        <p:txBody>
          <a:bodyPr/>
          <a:lstStyle/>
          <a:p>
            <a:r>
              <a:rPr lang="en-US" sz="2400" dirty="0" smtClean="0"/>
              <a:t>Solutions</a:t>
            </a:r>
          </a:p>
          <a:p>
            <a:pPr lvl="1"/>
            <a:r>
              <a:rPr lang="en-US" sz="2000" dirty="0" smtClean="0"/>
              <a:t>Use truncated unary code to replace index 0 VLC table</a:t>
            </a:r>
          </a:p>
          <a:p>
            <a:r>
              <a:rPr lang="en-US" sz="2400" dirty="0" smtClean="0"/>
              <a:t>Implementations</a:t>
            </a:r>
          </a:p>
          <a:p>
            <a:pPr lvl="1"/>
            <a:r>
              <a:rPr lang="en-US" sz="2000" dirty="0" smtClean="0"/>
              <a:t>Identify where index 0 VLC table is used</a:t>
            </a:r>
          </a:p>
          <a:p>
            <a:pPr lvl="2" fontAlgn="auto" hangingPunct="1"/>
            <a:r>
              <a:rPr lang="en-US" sz="1050" dirty="0" smtClean="0"/>
              <a:t>const </a:t>
            </a:r>
            <a:r>
              <a:rPr lang="en-US" sz="1050" dirty="0" err="1" smtClean="0"/>
              <a:t>UInt</a:t>
            </a:r>
            <a:r>
              <a:rPr lang="en-US" sz="1050" dirty="0" smtClean="0"/>
              <a:t> g_auiVlcTable8x8Inter[29] = {8,</a:t>
            </a:r>
            <a:r>
              <a:rPr lang="en-US" sz="1050" u="sng" dirty="0" smtClean="0">
                <a:solidFill>
                  <a:srgbClr val="FF0000"/>
                </a:solidFill>
              </a:rPr>
              <a:t>0,0</a:t>
            </a:r>
            <a:r>
              <a:rPr lang="en-US" sz="1050" dirty="0" smtClean="0"/>
              <a:t>,5,5,5,5,5,5,5,6,6,6,6,6,6,6,6,6,6,6,6,6,6,6,6,6,6,3};</a:t>
            </a:r>
          </a:p>
          <a:p>
            <a:pPr lvl="2" fontAlgn="auto" hangingPunct="1"/>
            <a:r>
              <a:rPr lang="en-US" sz="1050" dirty="0" smtClean="0"/>
              <a:t>const </a:t>
            </a:r>
            <a:r>
              <a:rPr lang="en-US" sz="1050" dirty="0" err="1" smtClean="0"/>
              <a:t>UInt</a:t>
            </a:r>
            <a:r>
              <a:rPr lang="en-US" sz="1050" dirty="0" smtClean="0"/>
              <a:t> g_auiVlcTable8x8Intra[29] = {8,</a:t>
            </a:r>
            <a:r>
              <a:rPr lang="en-US" sz="1050" u="sng" dirty="0" smtClean="0">
                <a:solidFill>
                  <a:srgbClr val="FF0000"/>
                </a:solidFill>
              </a:rPr>
              <a:t>0,0</a:t>
            </a:r>
            <a:r>
              <a:rPr lang="en-US" sz="1050" dirty="0" smtClean="0"/>
              <a:t>,5,5,5,5,5,5,5,6,6,6,6,6,6,6,6,6,6,6,6,6,6,6,6,6,6,3};</a:t>
            </a:r>
          </a:p>
          <a:p>
            <a:pPr lvl="2" fontAlgn="auto" hangingPunct="1"/>
            <a:r>
              <a:rPr lang="en-US" sz="1050" dirty="0" smtClean="0"/>
              <a:t>const </a:t>
            </a:r>
            <a:r>
              <a:rPr lang="en-US" sz="1050" dirty="0" err="1" smtClean="0"/>
              <a:t>UInt</a:t>
            </a:r>
            <a:r>
              <a:rPr lang="en-US" sz="1050" dirty="0" smtClean="0"/>
              <a:t> g_auiVlcTable16x16Intra[29] = {8,</a:t>
            </a:r>
            <a:r>
              <a:rPr lang="en-US" sz="1050" u="sng" dirty="0" smtClean="0">
                <a:solidFill>
                  <a:srgbClr val="FF0000"/>
                </a:solidFill>
              </a:rPr>
              <a:t>0,0,0,0</a:t>
            </a:r>
            <a:r>
              <a:rPr lang="en-US" sz="1050" dirty="0" smtClean="0"/>
              <a:t>,5,5,5,5,5,5,5,5,5,5,5,5,5,1,1,1,1,1,1,1,1,1,1,2};</a:t>
            </a:r>
          </a:p>
          <a:p>
            <a:pPr lvl="2" fontAlgn="auto" hangingPunct="1"/>
            <a:r>
              <a:rPr lang="en-US" sz="1050" dirty="0" smtClean="0"/>
              <a:t>const </a:t>
            </a:r>
            <a:r>
              <a:rPr lang="en-US" sz="1050" dirty="0" err="1" smtClean="0"/>
              <a:t>UInt</a:t>
            </a:r>
            <a:r>
              <a:rPr lang="en-US" sz="1050" dirty="0" smtClean="0"/>
              <a:t> g_auiVlcTable16x16Inter[29] = {8,</a:t>
            </a:r>
            <a:r>
              <a:rPr lang="en-US" sz="1050" u="sng" dirty="0" smtClean="0">
                <a:solidFill>
                  <a:srgbClr val="FF0000"/>
                </a:solidFill>
              </a:rPr>
              <a:t>0</a:t>
            </a:r>
            <a:r>
              <a:rPr lang="en-US" sz="1050" dirty="0" smtClean="0"/>
              <a:t>,1,1,1,1,2,2,2,2,2,2,2,6,6,6,6,6,6,3,3,3,3,3,3,3,3,3,3};</a:t>
            </a:r>
            <a:endParaRPr lang="en-US" sz="1000" dirty="0" smtClean="0"/>
          </a:p>
          <a:p>
            <a:pPr lvl="1"/>
            <a:r>
              <a:rPr lang="en-US" sz="1800" dirty="0" smtClean="0"/>
              <a:t>Replace with truncated unary codes</a:t>
            </a:r>
          </a:p>
          <a:p>
            <a:pPr lvl="2" fontAlgn="auto" hangingPunct="1"/>
            <a:r>
              <a:rPr lang="en-US" sz="1200" dirty="0" smtClean="0"/>
              <a:t>Void </a:t>
            </a:r>
            <a:r>
              <a:rPr lang="en-US" sz="1200" dirty="0" err="1" smtClean="0"/>
              <a:t>TEncCavlc</a:t>
            </a:r>
            <a:r>
              <a:rPr lang="en-US" sz="1200" dirty="0" smtClean="0"/>
              <a:t>::</a:t>
            </a:r>
            <a:r>
              <a:rPr lang="en-US" sz="1200" dirty="0" err="1" smtClean="0"/>
              <a:t>xWriteUnaryMaxSymbol</a:t>
            </a:r>
            <a:r>
              <a:rPr lang="en-US" sz="1200" dirty="0" smtClean="0"/>
              <a:t>( </a:t>
            </a:r>
            <a:r>
              <a:rPr lang="en-US" sz="1200" dirty="0" err="1" smtClean="0"/>
              <a:t>UInt</a:t>
            </a:r>
            <a:r>
              <a:rPr lang="en-US" sz="1200" dirty="0" smtClean="0"/>
              <a:t> </a:t>
            </a:r>
            <a:r>
              <a:rPr lang="en-US" sz="1200" dirty="0" err="1" smtClean="0"/>
              <a:t>uiSymbol</a:t>
            </a:r>
            <a:r>
              <a:rPr lang="en-US" sz="1200" dirty="0" smtClean="0"/>
              <a:t>, </a:t>
            </a:r>
            <a:r>
              <a:rPr lang="en-US" sz="1200" dirty="0" err="1" smtClean="0"/>
              <a:t>UInt</a:t>
            </a:r>
            <a:r>
              <a:rPr lang="en-US" sz="1200" dirty="0" smtClean="0"/>
              <a:t> </a:t>
            </a:r>
            <a:r>
              <a:rPr lang="en-US" sz="1200" dirty="0" err="1" smtClean="0"/>
              <a:t>uiMaxSymbol</a:t>
            </a:r>
            <a:r>
              <a:rPr lang="en-US" sz="1200" dirty="0" smtClean="0"/>
              <a:t> )</a:t>
            </a:r>
          </a:p>
          <a:p>
            <a:pPr lvl="2" fontAlgn="auto" hangingPunct="1"/>
            <a:r>
              <a:rPr lang="en-US" sz="1200" dirty="0" smtClean="0"/>
              <a:t>Void </a:t>
            </a:r>
            <a:r>
              <a:rPr lang="en-US" sz="1200" dirty="0" err="1" smtClean="0"/>
              <a:t>TDecCavlc</a:t>
            </a:r>
            <a:r>
              <a:rPr lang="en-US" sz="1200" dirty="0" smtClean="0"/>
              <a:t>::</a:t>
            </a:r>
            <a:r>
              <a:rPr lang="en-US" sz="1200" dirty="0" err="1" smtClean="0"/>
              <a:t>xReadUnaryMaxSymbol</a:t>
            </a:r>
            <a:r>
              <a:rPr lang="en-US" sz="1200" dirty="0" smtClean="0"/>
              <a:t>( </a:t>
            </a:r>
            <a:r>
              <a:rPr lang="en-US" sz="1200" dirty="0" err="1" smtClean="0"/>
              <a:t>UInt</a:t>
            </a:r>
            <a:r>
              <a:rPr lang="en-US" sz="1200" dirty="0" smtClean="0"/>
              <a:t>&amp; </a:t>
            </a:r>
            <a:r>
              <a:rPr lang="en-US" sz="1200" dirty="0" err="1" smtClean="0"/>
              <a:t>ruiSymbol</a:t>
            </a:r>
            <a:r>
              <a:rPr lang="en-US" sz="1200" dirty="0" smtClean="0"/>
              <a:t>, </a:t>
            </a:r>
            <a:r>
              <a:rPr lang="en-US" sz="1200" dirty="0" err="1" smtClean="0"/>
              <a:t>UInt</a:t>
            </a:r>
            <a:r>
              <a:rPr lang="en-US" sz="1200" dirty="0" smtClean="0"/>
              <a:t> </a:t>
            </a:r>
            <a:r>
              <a:rPr lang="en-US" sz="1200" dirty="0" err="1" smtClean="0"/>
              <a:t>uiMaxSymbol</a:t>
            </a:r>
            <a:r>
              <a:rPr lang="en-US" sz="1200" dirty="0" smtClean="0"/>
              <a:t> )</a:t>
            </a:r>
          </a:p>
          <a:p>
            <a:pPr lvl="2" fontAlgn="auto" hangingPunct="1"/>
            <a:r>
              <a:rPr lang="en-US" sz="1200" dirty="0" err="1" smtClean="0"/>
              <a:t>uiMaxSymbol</a:t>
            </a:r>
            <a:r>
              <a:rPr lang="en-US" sz="1200" dirty="0" smtClean="0"/>
              <a:t> is derived by </a:t>
            </a:r>
            <a:r>
              <a:rPr lang="en-US" sz="1200" dirty="0" err="1" smtClean="0"/>
              <a:t>maxrun</a:t>
            </a:r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0100"/>
            <a:ext cx="7772400" cy="5486400"/>
          </a:xfrm>
        </p:spPr>
        <p:txBody>
          <a:bodyPr/>
          <a:lstStyle/>
          <a:p>
            <a:r>
              <a:rPr lang="en-US" sz="2400" dirty="0" smtClean="0"/>
              <a:t>Cross-check by Samsung, JCTVC-G786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525148" y="1397002"/>
          <a:ext cx="3332851" cy="4922520"/>
        </p:xfrm>
        <a:graphic>
          <a:graphicData uri="http://schemas.openxmlformats.org/drawingml/2006/table">
            <a:tbl>
              <a:tblPr/>
              <a:tblGrid>
                <a:gridCol w="975540"/>
                <a:gridCol w="791701"/>
                <a:gridCol w="774651"/>
                <a:gridCol w="790959"/>
              </a:tblGrid>
              <a:tr h="122940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2940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7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87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7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2940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40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LC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2940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7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87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7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2940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40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LC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2940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7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87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74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294" marR="502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343900" cy="5257800"/>
          </a:xfrm>
        </p:spPr>
        <p:txBody>
          <a:bodyPr/>
          <a:lstStyle/>
          <a:p>
            <a:r>
              <a:rPr lang="en-US" sz="2400" dirty="0" smtClean="0"/>
              <a:t>Presented solutions to remove redundancy of run-mode coding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0.1% BD-rate savings observed, </a:t>
            </a:r>
            <a:r>
              <a:rPr lang="en-US" sz="2400" smtClean="0"/>
              <a:t>no complexity.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Propose to adopt in HM5.0</a:t>
            </a:r>
          </a:p>
          <a:p>
            <a:pPr marL="342900" lvl="1" indent="-34290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186170</TotalTime>
  <Words>402</Words>
  <Application>Microsoft Office PowerPoint</Application>
  <PresentationFormat>On-screen Show (4:3)</PresentationFormat>
  <Paragraphs>174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JCTVC-G360 CE5: Redundancy removal for Run-mode in CAVLC</vt:lpstr>
      <vt:lpstr>Outline</vt:lpstr>
      <vt:lpstr>Introduction</vt:lpstr>
      <vt:lpstr>Proposals</vt:lpstr>
      <vt:lpstr>Results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Jun Xu</cp:lastModifiedBy>
  <cp:revision>6656</cp:revision>
  <dcterms:created xsi:type="dcterms:W3CDTF">2006-02-22T01:05:12Z</dcterms:created>
  <dcterms:modified xsi:type="dcterms:W3CDTF">2011-11-18T03:19:16Z</dcterms:modified>
</cp:coreProperties>
</file>