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17"/>
  </p:notesMasterIdLst>
  <p:sldIdLst>
    <p:sldId id="257" r:id="rId3"/>
    <p:sldId id="322" r:id="rId4"/>
    <p:sldId id="328" r:id="rId5"/>
    <p:sldId id="329" r:id="rId6"/>
    <p:sldId id="310" r:id="rId7"/>
    <p:sldId id="311" r:id="rId8"/>
    <p:sldId id="325" r:id="rId9"/>
    <p:sldId id="319" r:id="rId10"/>
    <p:sldId id="317" r:id="rId11"/>
    <p:sldId id="320" r:id="rId12"/>
    <p:sldId id="321" r:id="rId13"/>
    <p:sldId id="326" r:id="rId14"/>
    <p:sldId id="292" r:id="rId15"/>
    <p:sldId id="323" r:id="rId1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1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25" autoAdjust="0"/>
    <p:restoredTop sz="94660"/>
  </p:normalViewPr>
  <p:slideViewPr>
    <p:cSldViewPr>
      <p:cViewPr>
        <p:scale>
          <a:sx n="75" d="100"/>
          <a:sy n="75" d="100"/>
        </p:scale>
        <p:origin x="-94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1438" cy="714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Mode Selection percentage (%)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1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2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3"/>
            <c:invertIfNegative val="0"/>
            <c:bubble3D val="0"/>
            <c:spPr>
              <a:solidFill>
                <a:srgbClr val="FF0000"/>
              </a:solidFill>
            </c:spPr>
          </c:dPt>
          <c:cat>
            <c:strRef>
              <c:f>Sheet1!$A$2:$A$10</c:f>
              <c:strCache>
                <c:ptCount val="9"/>
                <c:pt idx="0">
                  <c:v>DM</c:v>
                </c:pt>
                <c:pt idx="1">
                  <c:v>LM</c:v>
                </c:pt>
                <c:pt idx="2">
                  <c:v>LML</c:v>
                </c:pt>
                <c:pt idx="3">
                  <c:v>LMA</c:v>
                </c:pt>
                <c:pt idx="4">
                  <c:v>Planar</c:v>
                </c:pt>
                <c:pt idx="5">
                  <c:v>Vertical</c:v>
                </c:pt>
                <c:pt idx="6">
                  <c:v>Hori</c:v>
                </c:pt>
                <c:pt idx="7">
                  <c:v>DC</c:v>
                </c:pt>
                <c:pt idx="8">
                  <c:v>Ver+8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33.799999999999997</c:v>
                </c:pt>
                <c:pt idx="1">
                  <c:v>15.1</c:v>
                </c:pt>
                <c:pt idx="2">
                  <c:v>13</c:v>
                </c:pt>
                <c:pt idx="3">
                  <c:v>12.5</c:v>
                </c:pt>
                <c:pt idx="4">
                  <c:v>8.3000000000000007</c:v>
                </c:pt>
                <c:pt idx="5">
                  <c:v>5</c:v>
                </c:pt>
                <c:pt idx="6">
                  <c:v>4.7</c:v>
                </c:pt>
                <c:pt idx="7">
                  <c:v>4.8</c:v>
                </c:pt>
                <c:pt idx="8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9574656"/>
        <c:axId val="69576192"/>
      </c:barChart>
      <c:catAx>
        <c:axId val="69574656"/>
        <c:scaling>
          <c:orientation val="minMax"/>
        </c:scaling>
        <c:delete val="0"/>
        <c:axPos val="b"/>
        <c:majorTickMark val="out"/>
        <c:minorTickMark val="none"/>
        <c:tickLblPos val="nextTo"/>
        <c:crossAx val="69576192"/>
        <c:crosses val="autoZero"/>
        <c:auto val="1"/>
        <c:lblAlgn val="ctr"/>
        <c:lblOffset val="100"/>
        <c:noMultiLvlLbl val="0"/>
      </c:catAx>
      <c:valAx>
        <c:axId val="69576192"/>
        <c:scaling>
          <c:orientation val="minMax"/>
        </c:scaling>
        <c:delete val="0"/>
        <c:axPos val="l"/>
        <c:majorGridlines>
          <c:spPr>
            <a:ln>
              <a:gradFill>
                <a:gsLst>
                  <a:gs pos="0">
                    <a:srgbClr val="FF0000"/>
                  </a:gs>
                  <a:gs pos="80000">
                    <a:srgbClr val="FF0000"/>
                  </a:gs>
                  <a:gs pos="9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a:ln>
          </c:spPr>
        </c:majorGridlines>
        <c:numFmt formatCode="General" sourceLinked="1"/>
        <c:majorTickMark val="out"/>
        <c:minorTickMark val="none"/>
        <c:tickLblPos val="nextTo"/>
        <c:crossAx val="6957465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5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7D218B6-DA2A-48B5-A909-C06C481FF397}" type="datetime1">
              <a:rPr lang="zh-CN" altLang="en-US"/>
              <a:pPr/>
              <a:t>2011/11/26</a:t>
            </a:fld>
            <a:endParaRPr lang="zh-CN" altLang="en-US"/>
          </a:p>
        </p:txBody>
      </p:sp>
      <p:sp>
        <p:nvSpPr>
          <p:cNvPr id="3076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mpd="sng">
            <a:noFill/>
            <a:miter lim="800000"/>
            <a:headEnd/>
            <a:tailEnd/>
          </a:ln>
        </p:spPr>
      </p:sp>
      <p:sp>
        <p:nvSpPr>
          <p:cNvPr id="3077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12700" cmpd="sng">
            <a:noFill/>
            <a:miter lim="800000"/>
            <a:headEnd/>
            <a:tailEnd/>
          </a:ln>
        </p:spPr>
        <p:txBody>
          <a:bodyPr anchor="ctr"/>
          <a:lstStyle/>
          <a:p>
            <a:pPr defTabSz="0" eaLnBrk="0" hangingPunct="0">
              <a:spcBef>
                <a:spcPct val="30000"/>
              </a:spcBef>
            </a:pPr>
            <a:r>
              <a:rPr lang="zh-CN" altLang="en-US" sz="1200"/>
              <a:t>单击此处编辑母版文本样式</a:t>
            </a:r>
            <a:endParaRPr lang="en-US" altLang="en-US" sz="1200"/>
          </a:p>
          <a:p>
            <a:pPr defTabSz="0" eaLnBrk="0" hangingPunct="0">
              <a:spcBef>
                <a:spcPct val="30000"/>
              </a:spcBef>
            </a:pPr>
            <a:r>
              <a:rPr lang="zh-CN" altLang="en-US" sz="1200"/>
              <a:t>第二级</a:t>
            </a:r>
            <a:endParaRPr lang="en-US" altLang="en-US" sz="1200"/>
          </a:p>
          <a:p>
            <a:pPr defTabSz="0" eaLnBrk="0" hangingPunct="0">
              <a:spcBef>
                <a:spcPct val="30000"/>
              </a:spcBef>
            </a:pPr>
            <a:r>
              <a:rPr lang="zh-CN" altLang="en-US" sz="1200"/>
              <a:t>第三级</a:t>
            </a:r>
            <a:endParaRPr lang="en-US" altLang="en-US" sz="1200"/>
          </a:p>
          <a:p>
            <a:pPr defTabSz="0" eaLnBrk="0" hangingPunct="0">
              <a:spcBef>
                <a:spcPct val="30000"/>
              </a:spcBef>
            </a:pPr>
            <a:r>
              <a:rPr lang="zh-CN" altLang="en-US" sz="1200"/>
              <a:t>第四级</a:t>
            </a:r>
            <a:endParaRPr lang="en-US" altLang="en-US" sz="1200"/>
          </a:p>
          <a:p>
            <a:pPr defTabSz="0" eaLnBrk="0" hangingPunct="0">
              <a:spcBef>
                <a:spcPct val="30000"/>
              </a:spcBef>
            </a:pPr>
            <a:r>
              <a:rPr lang="zh-CN" altLang="en-US" sz="1200"/>
              <a:t>第五级</a:t>
            </a:r>
          </a:p>
        </p:txBody>
      </p:sp>
      <p:sp>
        <p:nvSpPr>
          <p:cNvPr id="3078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9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359CC60-5FAC-4890-B50D-8E4E5636B69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302656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7D218B6-DA2A-48B5-A909-C06C481FF397}" type="datetime1">
              <a:rPr lang="zh-CN" altLang="en-US" smtClean="0"/>
              <a:pPr/>
              <a:t>2011/11/26</a:t>
            </a:fld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59CC60-5FAC-4890-B50D-8E4E5636B697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7D218B6-DA2A-48B5-A909-C06C481FF397}" type="datetime1">
              <a:rPr lang="zh-CN" altLang="en-US" smtClean="0"/>
              <a:pPr/>
              <a:t>2011/11/26</a:t>
            </a:fld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59CC60-5FAC-4890-B50D-8E4E5636B697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09939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7D218B6-DA2A-48B5-A909-C06C481FF397}" type="datetime1">
              <a:rPr lang="zh-CN" altLang="en-US" smtClean="0"/>
              <a:pPr/>
              <a:t>2011/11/26</a:t>
            </a:fld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59CC60-5FAC-4890-B50D-8E4E5636B697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7D218B6-DA2A-48B5-A909-C06C481FF397}" type="datetime1">
              <a:rPr lang="zh-CN" altLang="en-US" smtClean="0"/>
              <a:pPr/>
              <a:t>2011/11/26</a:t>
            </a:fld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59CC60-5FAC-4890-B50D-8E4E5636B697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7D218B6-DA2A-48B5-A909-C06C481FF397}" type="datetime1">
              <a:rPr lang="zh-CN" altLang="en-US" smtClean="0">
                <a:solidFill>
                  <a:prstClr val="black"/>
                </a:solidFill>
              </a:rPr>
              <a:pPr/>
              <a:t>2011/11/26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59CC60-5FAC-4890-B50D-8E4E5636B697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7D218B6-DA2A-48B5-A909-C06C481FF397}" type="datetime1">
              <a:rPr lang="zh-CN" altLang="en-US" smtClean="0"/>
              <a:pPr/>
              <a:t>2011/11/26</a:t>
            </a:fld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59CC60-5FAC-4890-B50D-8E4E5636B697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7D218B6-DA2A-48B5-A909-C06C481FF397}" type="datetime1">
              <a:rPr lang="zh-CN" altLang="en-US" smtClean="0">
                <a:solidFill>
                  <a:prstClr val="black"/>
                </a:solidFill>
              </a:rPr>
              <a:pPr/>
              <a:t>2011/11/26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59CC60-5FAC-4890-B50D-8E4E5636B697}" type="slidenum">
              <a:rPr lang="zh-CN" altLang="en-US" smtClean="0">
                <a:solidFill>
                  <a:prstClr val="black"/>
                </a:solidFill>
              </a:rPr>
              <a:pPr/>
              <a:t>14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A47D1-7AD8-433E-BD7C-5E5F854DCE9B}" type="slidenum">
              <a:rPr lang="en-US" altLang="en-US"/>
              <a:pPr/>
              <a:t>‹#›</a:t>
            </a:fld>
            <a:endParaRPr lang="en-US" sz="1800" b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0040B5-B4A5-4AA4-80D0-430996AFC4DB}" type="slidenum">
              <a:rPr lang="en-US" altLang="en-US"/>
              <a:pPr/>
              <a:t>‹#›</a:t>
            </a:fld>
            <a:endParaRPr lang="en-US" sz="1800" b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0"/>
            <a:ext cx="219075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41985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0CA86B-C2E4-411D-9E37-218D2640F73E}" type="slidenum">
              <a:rPr lang="en-US" altLang="en-US"/>
              <a:pPr/>
              <a:t>‹#›</a:t>
            </a:fld>
            <a:endParaRPr lang="en-US" sz="1800" b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7630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3D49F8A-C064-4221-A9DF-06A162729075}" type="slidenum">
              <a:rPr lang="en-US" altLang="en-US"/>
              <a:pPr/>
              <a:t>‹#›</a:t>
            </a:fld>
            <a:endParaRPr lang="en-US" sz="1800" b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CDE57B-EA40-43E8-AB98-B0C892A6EE73}" type="datetime1">
              <a:rPr lang="en-US" altLang="zh-CN"/>
              <a:pPr/>
              <a:t>11/26/2011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8BF238-52CF-47CF-91D3-F4E01860A353}" type="slidenum">
              <a:rPr lang="en-US" altLang="zh-CN"/>
              <a:pPr/>
              <a:t>‹#›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CDE57B-EA40-43E8-AB98-B0C892A6EE73}" type="datetime1">
              <a:rPr lang="en-US" altLang="zh-CN"/>
              <a:pPr/>
              <a:t>11/26/2011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C0C214-EC3D-4F86-9022-787AEA4BF5CB}" type="slidenum">
              <a:rPr lang="en-US" altLang="zh-CN"/>
              <a:pPr/>
              <a:t>‹#›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CDE57B-EA40-43E8-AB98-B0C892A6EE73}" type="datetime1">
              <a:rPr lang="en-US" altLang="zh-CN"/>
              <a:pPr/>
              <a:t>11/26/2011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DD3FBB-3B12-4AF7-9012-56ED0D2CB066}" type="slidenum">
              <a:rPr lang="en-US" altLang="zh-CN"/>
              <a:pPr/>
              <a:t>‹#›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CDE57B-EA40-43E8-AB98-B0C892A6EE73}" type="datetime1">
              <a:rPr lang="en-US" altLang="zh-CN"/>
              <a:pPr/>
              <a:t>11/26/2011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D820AF-A1D2-49CB-8DE4-FE696B91A913}" type="slidenum">
              <a:rPr lang="en-US" altLang="zh-CN"/>
              <a:pPr/>
              <a:t>‹#›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CDE57B-EA40-43E8-AB98-B0C892A6EE73}" type="datetime1">
              <a:rPr lang="en-US" altLang="zh-CN"/>
              <a:pPr/>
              <a:t>11/26/2011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14CF6F-8C75-4E33-A031-B26E9BEE71D5}" type="slidenum">
              <a:rPr lang="en-US" altLang="zh-CN"/>
              <a:pPr/>
              <a:t>‹#›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CDE57B-EA40-43E8-AB98-B0C892A6EE73}" type="datetime1">
              <a:rPr lang="en-US" altLang="zh-CN"/>
              <a:pPr/>
              <a:t>11/26/2011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21600F-C67B-4B0A-86D6-8CEA7BBC1E3A}" type="slidenum">
              <a:rPr lang="en-US" altLang="zh-CN"/>
              <a:pPr/>
              <a:t>‹#›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CDE57B-EA40-43E8-AB98-B0C892A6EE73}" type="datetime1">
              <a:rPr lang="en-US" altLang="zh-CN"/>
              <a:pPr/>
              <a:t>11/26/2011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049663-4830-40B7-8C2B-6CF47FBC03F9}" type="slidenum">
              <a:rPr lang="en-US" altLang="zh-CN"/>
              <a:pPr/>
              <a:t>‹#›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5A9B9C-C5A0-46F0-BD6A-6718163A6AF6}" type="slidenum">
              <a:rPr lang="en-US" altLang="en-US"/>
              <a:pPr/>
              <a:t>‹#›</a:t>
            </a:fld>
            <a:endParaRPr lang="en-US" sz="1800" b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CDE57B-EA40-43E8-AB98-B0C892A6EE73}" type="datetime1">
              <a:rPr lang="en-US" altLang="zh-CN"/>
              <a:pPr/>
              <a:t>11/26/2011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A479B2-BAC2-4EC1-839D-79540335ECA6}" type="slidenum">
              <a:rPr lang="en-US" altLang="zh-CN"/>
              <a:pPr/>
              <a:t>‹#›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CDE57B-EA40-43E8-AB98-B0C892A6EE73}" type="datetime1">
              <a:rPr lang="en-US" altLang="zh-CN"/>
              <a:pPr/>
              <a:t>11/26/2011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7C0CBF-4E86-4721-8FAD-D84C60D71D14}" type="slidenum">
              <a:rPr lang="en-US" altLang="zh-CN"/>
              <a:pPr/>
              <a:t>‹#›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CDE57B-EA40-43E8-AB98-B0C892A6EE73}" type="datetime1">
              <a:rPr lang="en-US" altLang="zh-CN"/>
              <a:pPr/>
              <a:t>11/26/2011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3E3847-491A-4E8C-A977-09E65F5C6216}" type="slidenum">
              <a:rPr lang="en-US" altLang="zh-CN"/>
              <a:pPr/>
              <a:t>‹#›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CDE57B-EA40-43E8-AB98-B0C892A6EE73}" type="datetime1">
              <a:rPr lang="en-US" altLang="zh-CN"/>
              <a:pPr/>
              <a:t>11/26/2011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00B94D-FD1E-4F2F-BE2A-43291FAC60C4}" type="slidenum">
              <a:rPr lang="en-US" altLang="zh-CN"/>
              <a:pPr/>
              <a:t>‹#›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9FCDE57B-EA40-43E8-AB98-B0C892A6EE73}" type="datetime1">
              <a:rPr lang="en-US" altLang="zh-CN"/>
              <a:pPr/>
              <a:t>11/26/2011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6801FCB7-0E31-41C1-BCE5-D93F10FD932E}" type="slidenum">
              <a:rPr lang="en-US" altLang="zh-CN"/>
              <a:pPr/>
              <a:t>‹#›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08B43C-8AC3-4AEE-BB82-C5D9A8036167}" type="slidenum">
              <a:rPr lang="en-US" altLang="en-US"/>
              <a:pPr/>
              <a:t>‹#›</a:t>
            </a:fld>
            <a:endParaRPr lang="en-US" sz="1800" b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6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676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81244B-9757-44FD-A8A1-806F37AABBCF}" type="slidenum">
              <a:rPr lang="en-US" altLang="en-US"/>
              <a:pPr/>
              <a:t>‹#›</a:t>
            </a:fld>
            <a:endParaRPr lang="en-US" sz="1800" b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84CC71-9CD6-42AA-BF0F-9B2E4D028664}" type="slidenum">
              <a:rPr lang="en-US" altLang="en-US"/>
              <a:pPr/>
              <a:t>‹#›</a:t>
            </a:fld>
            <a:endParaRPr lang="en-US" sz="1800" b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87B07E-B147-45D2-BF58-1BC6CFFC28A9}" type="slidenum">
              <a:rPr lang="en-US" altLang="en-US"/>
              <a:pPr/>
              <a:t>‹#›</a:t>
            </a:fld>
            <a:endParaRPr lang="en-US" sz="1800" b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40BEF5-73B7-4094-A039-357295E604DF}" type="slidenum">
              <a:rPr lang="en-US" altLang="en-US"/>
              <a:pPr/>
              <a:t>‹#›</a:t>
            </a:fld>
            <a:endParaRPr lang="en-US" sz="1800" b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0E293E-D77C-4BF1-92EF-439EE0224065}" type="slidenum">
              <a:rPr lang="en-US" altLang="en-US"/>
              <a:pPr/>
              <a:t>‹#›</a:t>
            </a:fld>
            <a:endParaRPr lang="en-US" sz="1800" b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34B3F4-4BDE-4713-8384-53EC6B1A9BD3}" type="slidenum">
              <a:rPr lang="en-US" altLang="en-US"/>
              <a:pPr/>
              <a:t>‹#›</a:t>
            </a:fld>
            <a:endParaRPr lang="en-US" sz="1800" b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228600" y="0"/>
            <a:ext cx="8763000" cy="99060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Times New Roman" pitchFamily="18" charset="0"/>
              </a:rPr>
              <a:t>按一下以編輯母片標題樣式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76400"/>
            <a:ext cx="7772400" cy="411480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Times New Roman" pitchFamily="18" charset="0"/>
              </a:rPr>
              <a:t>按一下以編輯母片</a:t>
            </a:r>
          </a:p>
          <a:p>
            <a:pPr lvl="1"/>
            <a:r>
              <a:rPr lang="zh-CN" smtClean="0">
                <a:sym typeface="Times New Roman" pitchFamily="18" charset="0"/>
              </a:rPr>
              <a:t>第二層</a:t>
            </a:r>
          </a:p>
          <a:p>
            <a:pPr lvl="2"/>
            <a:r>
              <a:rPr lang="zh-CN" smtClean="0">
                <a:sym typeface="Times New Roman" pitchFamily="18" charset="0"/>
              </a:rPr>
              <a:t>第三層</a:t>
            </a:r>
          </a:p>
          <a:p>
            <a:pPr lvl="3"/>
            <a:r>
              <a:rPr lang="zh-CN" smtClean="0">
                <a:sym typeface="Times New Roman" pitchFamily="18" charset="0"/>
              </a:rPr>
              <a:t>第四層</a:t>
            </a:r>
          </a:p>
          <a:p>
            <a:pPr lvl="4"/>
            <a:r>
              <a:rPr lang="zh-CN" smtClean="0">
                <a:sym typeface="Times New Roman" pitchFamily="18" charset="0"/>
              </a:rPr>
              <a:t>第五層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/>
            </a:lvl1pPr>
          </a:lstStyle>
          <a:p>
            <a:fld id="{F42F83B9-E6DD-46F0-BFE5-FF15B545A8F2}" type="slidenum">
              <a:rPr lang="en-US" alt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96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2000">
          <a:solidFill>
            <a:srgbClr val="FFFFFF"/>
          </a:solidFill>
          <a:latin typeface="+mj-lt"/>
          <a:ea typeface="+mj-ea"/>
          <a:cs typeface="+mj-cs"/>
          <a:sym typeface="Times New Roman" pitchFamily="18" charset="0"/>
        </a:defRPr>
      </a:lvl1pPr>
      <a:lvl2pPr algn="ctr" rtl="0" fontAlgn="base">
        <a:spcBef>
          <a:spcPct val="0"/>
        </a:spcBef>
        <a:spcAft>
          <a:spcPct val="0"/>
        </a:spcAft>
        <a:defRPr sz="2000">
          <a:solidFill>
            <a:srgbClr val="FFFFFF"/>
          </a:solidFill>
          <a:latin typeface="Times New Roman" pitchFamily="18" charset="0"/>
          <a:ea typeface="PMingLiU" pitchFamily="18" charset="-120"/>
          <a:sym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2000">
          <a:solidFill>
            <a:srgbClr val="FFFFFF"/>
          </a:solidFill>
          <a:latin typeface="Times New Roman" pitchFamily="18" charset="0"/>
          <a:ea typeface="PMingLiU" pitchFamily="18" charset="-120"/>
          <a:sym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2000">
          <a:solidFill>
            <a:srgbClr val="FFFFFF"/>
          </a:solidFill>
          <a:latin typeface="Times New Roman" pitchFamily="18" charset="0"/>
          <a:ea typeface="PMingLiU" pitchFamily="18" charset="-120"/>
          <a:sym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2000">
          <a:solidFill>
            <a:srgbClr val="FFFFFF"/>
          </a:solidFill>
          <a:latin typeface="Times New Roman" pitchFamily="18" charset="0"/>
          <a:ea typeface="PMingLiU" pitchFamily="18" charset="-120"/>
          <a:sym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rgbClr val="FFFFFF"/>
          </a:solidFill>
          <a:latin typeface="Times New Roman" pitchFamily="18" charset="0"/>
          <a:ea typeface="PMingLiU" pitchFamily="18" charset="-120"/>
          <a:sym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rgbClr val="FFFFFF"/>
          </a:solidFill>
          <a:latin typeface="Times New Roman" pitchFamily="18" charset="0"/>
          <a:ea typeface="PMingLiU" pitchFamily="18" charset="-120"/>
          <a:sym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rgbClr val="FFFFFF"/>
          </a:solidFill>
          <a:latin typeface="Times New Roman" pitchFamily="18" charset="0"/>
          <a:ea typeface="PMingLiU" pitchFamily="18" charset="-120"/>
          <a:sym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rgbClr val="FFFFFF"/>
          </a:solidFill>
          <a:latin typeface="Times New Roman" pitchFamily="18" charset="0"/>
          <a:ea typeface="PMingLiU" pitchFamily="18" charset="-120"/>
          <a:sym typeface="Times New Roman" pitchFamily="18" charset="0"/>
        </a:defRPr>
      </a:lvl9pPr>
    </p:titleStyle>
    <p:bodyStyle>
      <a:lvl1pPr marL="342900" indent="-3429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Times New Roman" pitchFamily="18" charset="0"/>
        </a:defRPr>
      </a:lvl1pPr>
      <a:lvl2pPr marL="742950" indent="-28575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Times New Roman" pitchFamily="18" charset="0"/>
        </a:defRPr>
      </a:lvl2pPr>
      <a:lvl3pPr marL="11430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Times New Roman" pitchFamily="18" charset="0"/>
        </a:defRPr>
      </a:lvl3pPr>
      <a:lvl4pPr marL="16002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Times New Roman" pitchFamily="18" charset="0"/>
        </a:defRPr>
      </a:lvl4pPr>
      <a:lvl5pPr marL="20574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Times New Roman" pitchFamily="18" charset="0"/>
        </a:defRPr>
      </a:lvl5pPr>
      <a:lvl6pPr marL="25146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Times New Roman" pitchFamily="18" charset="0"/>
        </a:defRPr>
      </a:lvl6pPr>
      <a:lvl7pPr marL="29718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Times New Roman" pitchFamily="18" charset="0"/>
        </a:defRPr>
      </a:lvl7pPr>
      <a:lvl8pPr marL="34290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Times New Roman" pitchFamily="18" charset="0"/>
        </a:defRPr>
      </a:lvl8pPr>
      <a:lvl9pPr marL="38862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Espace réservé du titre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>
                <a:sym typeface="Calibri" pitchFamily="34" charset="0"/>
              </a:rPr>
              <a:t>Cliquez pour modifier le style du titre</a:t>
            </a:r>
          </a:p>
        </p:txBody>
      </p:sp>
      <p:sp>
        <p:nvSpPr>
          <p:cNvPr id="2051" name="Espace réservé du text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>
                <a:sym typeface="Calibri" pitchFamily="34" charset="0"/>
              </a:rPr>
              <a:t>Cliquez pour modifier les styles du texte du masque</a:t>
            </a:r>
          </a:p>
          <a:p>
            <a:pPr lvl="1"/>
            <a:r>
              <a:rPr lang="en-US" altLang="zh-CN" smtClean="0">
                <a:sym typeface="Calibri" pitchFamily="34" charset="0"/>
              </a:rPr>
              <a:t>Deuxième niveau</a:t>
            </a:r>
          </a:p>
          <a:p>
            <a:pPr lvl="2"/>
            <a:r>
              <a:rPr lang="en-US" altLang="zh-CN" smtClean="0">
                <a:sym typeface="Calibri" pitchFamily="34" charset="0"/>
              </a:rPr>
              <a:t>Troisième niveau</a:t>
            </a:r>
          </a:p>
          <a:p>
            <a:pPr lvl="3"/>
            <a:r>
              <a:rPr lang="en-US" altLang="zh-CN" smtClean="0">
                <a:sym typeface="Calibri" pitchFamily="34" charset="0"/>
              </a:rPr>
              <a:t>Quatrième niveau</a:t>
            </a:r>
          </a:p>
          <a:p>
            <a:pPr lvl="4"/>
            <a:r>
              <a:rPr lang="en-US" altLang="zh-CN" smtClean="0">
                <a:sym typeface="Calibri" pitchFamily="34" charset="0"/>
              </a:rPr>
              <a:t>Cinquième niveau</a:t>
            </a:r>
          </a:p>
        </p:txBody>
      </p:sp>
      <p:sp>
        <p:nvSpPr>
          <p:cNvPr id="2052" name="Espace réservé de la dat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+mn-lt"/>
                <a:ea typeface="+mn-ea"/>
                <a:sym typeface="Calibri" pitchFamily="34" charset="0"/>
              </a:defRPr>
            </a:lvl1pPr>
          </a:lstStyle>
          <a:p>
            <a:fld id="{9FCDE57B-EA40-43E8-AB98-B0C892A6EE73}" type="datetime1">
              <a:rPr lang="en-US" altLang="zh-CN"/>
              <a:pPr/>
              <a:t>11/26/2011</a:t>
            </a:fld>
            <a:endParaRPr lang="en-US" altLang="zh-CN"/>
          </a:p>
        </p:txBody>
      </p:sp>
      <p:sp>
        <p:nvSpPr>
          <p:cNvPr id="2053" name="Espace réservé du pied de pag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+mn-lt"/>
                <a:sym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2054" name="Espace réservé du numéro de diapositiv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+mn-lt"/>
                <a:sym typeface="Calibri" pitchFamily="34" charset="0"/>
              </a:defRPr>
            </a:lvl1pPr>
          </a:lstStyle>
          <a:p>
            <a:fld id="{DE93F954-03E3-4D7D-98C1-CBDD623708CA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7" r:id="rId12"/>
  </p:sldLayoutIdLst>
  <p:hf sldNum="0" hdr="0" ft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9pPr>
    </p:titleStyle>
    <p:bodyStyle>
      <a:lvl1pPr marL="342900" indent="-3429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7.e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6.emf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085B0-AFF9-4861-B069-7EED18CCE83C}" type="slidenum">
              <a:rPr lang="en-US" altLang="en-US"/>
              <a:pPr/>
              <a:t>1</a:t>
            </a:fld>
            <a:endParaRPr lang="en-US" sz="1800" b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838200" y="914400"/>
            <a:ext cx="7772400" cy="1143000"/>
          </a:xfrm>
          <a:ln/>
        </p:spPr>
        <p:txBody>
          <a:bodyPr/>
          <a:lstStyle/>
          <a:p>
            <a:r>
              <a:rPr lang="en-US" sz="2800" dirty="0" smtClean="0">
                <a:ea typeface="黑体" pitchFamily="49" charset="-122"/>
              </a:rPr>
              <a:t>G358: New </a:t>
            </a:r>
            <a:r>
              <a:rPr lang="en-US" sz="2800" dirty="0">
                <a:ea typeface="黑体" pitchFamily="49" charset="-122"/>
              </a:rPr>
              <a:t>Modes for Chroma Intra Prediction</a:t>
            </a: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214414" y="4071942"/>
            <a:ext cx="6854848" cy="1114436"/>
          </a:xfrm>
          <a:prstGeom prst="rect">
            <a:avLst/>
          </a:prstGeom>
          <a:noFill/>
          <a:ln/>
        </p:spPr>
        <p:txBody>
          <a:bodyPr/>
          <a:lstStyle/>
          <a:p>
            <a:pPr marL="0" indent="0" algn="ctr">
              <a:buFont typeface="Arial" pitchFamily="34" charset="0"/>
              <a:buNone/>
            </a:pPr>
            <a:r>
              <a:rPr lang="en-US" sz="2400" dirty="0" err="1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Xingyu</a:t>
            </a:r>
            <a:r>
              <a:rPr lang="en-US" sz="24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 Zhang, Oscar C. Au, </a:t>
            </a:r>
          </a:p>
          <a:p>
            <a:pPr marL="0" indent="0" algn="ctr">
              <a:buFont typeface="Arial" pitchFamily="34" charset="0"/>
              <a:buNone/>
            </a:pPr>
            <a:r>
              <a:rPr lang="en-US" sz="2400" dirty="0" err="1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Jingjing</a:t>
            </a:r>
            <a:r>
              <a:rPr lang="en-US" sz="24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 Dai, </a:t>
            </a:r>
            <a:r>
              <a:rPr lang="en-US" sz="2400" dirty="0" err="1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Feng</a:t>
            </a:r>
            <a:r>
              <a:rPr lang="en-US" sz="24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 </a:t>
            </a:r>
            <a:r>
              <a:rPr lang="en-US" sz="2400" dirty="0" err="1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Zou</a:t>
            </a:r>
            <a:r>
              <a:rPr lang="en-US" sz="24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, Chao Pang, Xing Wen</a:t>
            </a:r>
          </a:p>
          <a:p>
            <a:pPr marL="0" indent="0" algn="ctr">
              <a:buFont typeface="Arial" pitchFamily="34" charset="0"/>
              <a:buNone/>
            </a:pPr>
            <a:endParaRPr lang="en-US" dirty="0">
              <a:latin typeface="Arial Unicode MS" pitchFamily="34" charset="-122"/>
              <a:ea typeface="Arial Unicode MS" pitchFamily="34" charset="-122"/>
              <a:cs typeface="Arial Unicode MS" pitchFamily="34" charset="-122"/>
              <a:sym typeface="Arial Unicode MS" pitchFamily="34" charset="-122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3534483"/>
              </p:ext>
            </p:extLst>
          </p:nvPr>
        </p:nvGraphicFramePr>
        <p:xfrm>
          <a:off x="500034" y="2795056"/>
          <a:ext cx="8202359" cy="2874801"/>
        </p:xfrm>
        <a:graphic>
          <a:graphicData uri="http://schemas.openxmlformats.org/drawingml/2006/table">
            <a:tbl>
              <a:tblPr firstRow="1" firstCol="1" bandRow="1"/>
              <a:tblGrid>
                <a:gridCol w="791410"/>
                <a:gridCol w="791410"/>
                <a:gridCol w="791410"/>
                <a:gridCol w="791410"/>
                <a:gridCol w="588000"/>
                <a:gridCol w="791410"/>
                <a:gridCol w="791410"/>
                <a:gridCol w="791410"/>
                <a:gridCol w="791410"/>
                <a:gridCol w="588000"/>
                <a:gridCol w="695079"/>
              </a:tblGrid>
              <a:tr h="320562"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Test</a:t>
                      </a:r>
                      <a:endParaRPr lang="zh-CN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effectLst/>
                          <a:latin typeface="Calibri"/>
                          <a:ea typeface="宋体"/>
                          <a:cs typeface="Times New Roman"/>
                        </a:rPr>
                        <a:t>Intra</a:t>
                      </a:r>
                      <a:r>
                        <a:rPr lang="en-US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-HE</a:t>
                      </a:r>
                      <a:endParaRPr lang="zh-CN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sz="1600" b="1">
                          <a:effectLst/>
                          <a:latin typeface="Calibri"/>
                          <a:ea typeface="宋体"/>
                          <a:cs typeface="Times New Roman"/>
                        </a:rPr>
                        <a:t>Intra</a:t>
                      </a:r>
                      <a:r>
                        <a:rPr lang="en-US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-LC</a:t>
                      </a:r>
                      <a:endParaRPr lang="zh-CN" sz="1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88163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Y BD-Rate (%)</a:t>
                      </a:r>
                      <a:endParaRPr lang="zh-CN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U BD-Rate (%)</a:t>
                      </a:r>
                      <a:endParaRPr lang="zh-CN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V BD-Rate (%)</a:t>
                      </a:r>
                      <a:endParaRPr lang="zh-CN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Enc</a:t>
                      </a:r>
                      <a:r>
                        <a:rPr lang="en-US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Time (%)</a:t>
                      </a:r>
                      <a:endParaRPr lang="zh-CN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Dec Time (%)</a:t>
                      </a:r>
                      <a:endParaRPr lang="zh-CN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Y BD-Rate (%)</a:t>
                      </a:r>
                      <a:endParaRPr lang="zh-CN" sz="1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U BD-Rate (%)</a:t>
                      </a:r>
                      <a:endParaRPr lang="zh-CN" sz="1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V BD-Rate (%)</a:t>
                      </a:r>
                      <a:endParaRPr lang="zh-CN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Enc Time (%)</a:t>
                      </a:r>
                      <a:endParaRPr lang="zh-CN" sz="1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Dec Time (%)</a:t>
                      </a:r>
                      <a:endParaRPr lang="zh-CN" sz="1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effectLst/>
                          <a:latin typeface="Calibri"/>
                          <a:ea typeface="宋体"/>
                          <a:cs typeface="Times New Roman"/>
                        </a:rPr>
                        <a:t>1(P+D)</a:t>
                      </a:r>
                      <a:endParaRPr lang="zh-CN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-0.1%</a:t>
                      </a:r>
                      <a:endParaRPr lang="zh-CN" sz="16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-3.3%</a:t>
                      </a:r>
                      <a:endParaRPr lang="zh-CN" sz="16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-3.4%</a:t>
                      </a:r>
                      <a:endParaRPr lang="zh-CN" sz="16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101</a:t>
                      </a:r>
                      <a:endParaRPr lang="zh-CN" sz="16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99</a:t>
                      </a:r>
                      <a:endParaRPr lang="zh-CN" sz="16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-0.1%</a:t>
                      </a:r>
                      <a:endParaRPr lang="zh-CN" sz="16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-4.2%</a:t>
                      </a:r>
                      <a:endParaRPr lang="zh-CN" sz="16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-4.2%</a:t>
                      </a:r>
                      <a:endParaRPr lang="zh-CN" sz="16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99</a:t>
                      </a:r>
                      <a:endParaRPr lang="zh-CN" sz="16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98</a:t>
                      </a:r>
                      <a:endParaRPr lang="zh-CN" sz="16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1600" b="1" dirty="0">
                          <a:effectLst/>
                          <a:latin typeface="Calibri"/>
                          <a:ea typeface="宋体"/>
                          <a:cs typeface="Times New Roman"/>
                        </a:rPr>
                        <a:t>(P+H)</a:t>
                      </a:r>
                      <a:endParaRPr lang="zh-CN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-0.1%</a:t>
                      </a:r>
                      <a:endParaRPr lang="zh-CN" sz="16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-3.2%</a:t>
                      </a:r>
                      <a:endParaRPr lang="zh-CN" sz="16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-3.4%</a:t>
                      </a:r>
                      <a:endParaRPr lang="zh-CN" sz="16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100</a:t>
                      </a:r>
                      <a:endParaRPr lang="zh-CN" sz="1600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98</a:t>
                      </a:r>
                      <a:endParaRPr lang="zh-CN" sz="1600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-0.2%</a:t>
                      </a:r>
                      <a:endParaRPr lang="zh-CN" sz="16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-4.1%</a:t>
                      </a:r>
                      <a:endParaRPr lang="zh-CN" sz="16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-4.1%</a:t>
                      </a:r>
                      <a:endParaRPr lang="zh-CN" sz="1600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97</a:t>
                      </a:r>
                      <a:endParaRPr lang="zh-CN" sz="1600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97</a:t>
                      </a:r>
                      <a:endParaRPr lang="zh-CN" sz="1600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1600" b="1" dirty="0">
                          <a:effectLst/>
                          <a:latin typeface="Calibri"/>
                          <a:ea typeface="宋体"/>
                          <a:cs typeface="Times New Roman"/>
                        </a:rPr>
                        <a:t>(P+V)</a:t>
                      </a:r>
                      <a:endParaRPr lang="zh-CN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-0.1%</a:t>
                      </a:r>
                      <a:endParaRPr lang="zh-CN" sz="1600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-3.2%</a:t>
                      </a:r>
                      <a:endParaRPr lang="zh-CN" sz="1600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-3.4%</a:t>
                      </a:r>
                      <a:endParaRPr lang="zh-CN" sz="16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101</a:t>
                      </a:r>
                      <a:endParaRPr lang="zh-CN" sz="1600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101</a:t>
                      </a:r>
                      <a:endParaRPr lang="zh-CN" sz="1600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-0.2%</a:t>
                      </a:r>
                      <a:endParaRPr lang="zh-CN" sz="1600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-4.1%</a:t>
                      </a:r>
                      <a:endParaRPr lang="zh-CN" sz="16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-4.1%</a:t>
                      </a:r>
                      <a:endParaRPr lang="zh-CN" sz="1600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97</a:t>
                      </a:r>
                      <a:endParaRPr lang="zh-CN" sz="1600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99</a:t>
                      </a:r>
                      <a:endParaRPr lang="zh-CN" sz="1600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en-US" sz="1600" b="1" dirty="0">
                          <a:effectLst/>
                          <a:latin typeface="Calibri"/>
                          <a:ea typeface="宋体"/>
                          <a:cs typeface="Times New Roman"/>
                        </a:rPr>
                        <a:t>(H+D)</a:t>
                      </a:r>
                      <a:endParaRPr lang="zh-CN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-0.1%</a:t>
                      </a:r>
                      <a:endParaRPr lang="zh-CN" sz="16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-3.4%</a:t>
                      </a:r>
                      <a:endParaRPr lang="zh-CN" sz="16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-3.5%</a:t>
                      </a:r>
                      <a:endParaRPr lang="zh-CN" sz="16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99</a:t>
                      </a:r>
                      <a:endParaRPr lang="zh-CN" sz="16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99</a:t>
                      </a:r>
                      <a:endParaRPr lang="zh-CN" sz="16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-0.1%</a:t>
                      </a:r>
                      <a:endParaRPr lang="zh-CN" sz="16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-4.1%</a:t>
                      </a:r>
                      <a:endParaRPr lang="zh-CN" sz="16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-4.0%</a:t>
                      </a:r>
                      <a:endParaRPr lang="zh-CN" sz="16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96</a:t>
                      </a:r>
                      <a:endParaRPr lang="zh-CN" sz="16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99</a:t>
                      </a:r>
                      <a:endParaRPr lang="zh-CN" sz="16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ctr"/>
                      <a:r>
                        <a:rPr lang="en-US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r>
                        <a:rPr lang="en-US" sz="1600" b="1">
                          <a:effectLst/>
                          <a:latin typeface="Calibri"/>
                          <a:ea typeface="宋体"/>
                          <a:cs typeface="Times New Roman"/>
                        </a:rPr>
                        <a:t>(H+V)</a:t>
                      </a:r>
                      <a:endParaRPr lang="zh-CN" sz="1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-0.1%</a:t>
                      </a:r>
                      <a:endParaRPr lang="zh-CN" sz="1600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-3.4%</a:t>
                      </a:r>
                      <a:endParaRPr lang="zh-CN" sz="1600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-3.5%</a:t>
                      </a:r>
                      <a:endParaRPr lang="zh-CN" sz="1600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100</a:t>
                      </a:r>
                      <a:endParaRPr lang="zh-CN" sz="1600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101</a:t>
                      </a:r>
                      <a:endParaRPr lang="zh-CN" sz="16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-0.1%</a:t>
                      </a:r>
                      <a:endParaRPr lang="zh-CN" sz="1600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-4.0%</a:t>
                      </a:r>
                      <a:endParaRPr lang="zh-CN" sz="1600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-3.9%</a:t>
                      </a:r>
                      <a:endParaRPr lang="zh-CN" sz="16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96</a:t>
                      </a:r>
                      <a:endParaRPr lang="zh-CN" sz="16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98</a:t>
                      </a:r>
                      <a:endParaRPr lang="zh-CN" sz="16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6(V+D)</a:t>
                      </a:r>
                      <a:endParaRPr lang="zh-CN" sz="16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-0.1%</a:t>
                      </a:r>
                      <a:endParaRPr lang="zh-CN" sz="16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-3.4%</a:t>
                      </a:r>
                      <a:endParaRPr lang="zh-CN" sz="16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-3.6%</a:t>
                      </a:r>
                      <a:endParaRPr lang="zh-CN" sz="16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100</a:t>
                      </a:r>
                      <a:endParaRPr lang="zh-CN" sz="16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100</a:t>
                      </a:r>
                      <a:endParaRPr lang="zh-CN" sz="16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-0.1%</a:t>
                      </a:r>
                      <a:endParaRPr lang="zh-CN" sz="16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-4.1%</a:t>
                      </a:r>
                      <a:endParaRPr lang="zh-CN" sz="16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-4.1%</a:t>
                      </a:r>
                      <a:endParaRPr lang="zh-CN" sz="16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96</a:t>
                      </a:r>
                      <a:endParaRPr lang="zh-CN" sz="16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Times New Roman"/>
                        </a:rPr>
                        <a:t>98</a:t>
                      </a:r>
                      <a:endParaRPr lang="zh-CN" sz="16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500166" y="6000768"/>
            <a:ext cx="674710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0" lang="zh-CN" altLang="zh-CN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Simulation results of different combinations when 6 modes </a:t>
            </a:r>
            <a:r>
              <a:rPr kumimoji="0" lang="zh-CN" altLang="zh-CN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are</a:t>
            </a:r>
            <a:r>
              <a:rPr kumimoji="0" lang="zh-CN" altLang="zh-CN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kept</a:t>
            </a:r>
            <a:r>
              <a:rPr kumimoji="0" lang="zh-CN" altLang="zh-CN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(Without Class F)</a:t>
            </a:r>
            <a:endParaRPr kumimoji="0" lang="zh-CN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0" lang="zh-CN" altLang="zh-CN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(P=Planar, D=DC, H=Horizontal, V=Vertical)</a:t>
            </a:r>
            <a:endParaRPr kumimoji="0" lang="zh-CN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宋体" pitchFamily="2" charset="-122"/>
              <a:cs typeface="宋体" pitchFamily="2" charset="-122"/>
            </a:endParaRPr>
          </a:p>
        </p:txBody>
      </p:sp>
      <p:sp>
        <p:nvSpPr>
          <p:cNvPr id="7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0"/>
            <a:ext cx="8763000" cy="990600"/>
          </a:xfrm>
          <a:ln/>
        </p:spPr>
        <p:txBody>
          <a:bodyPr/>
          <a:lstStyle/>
          <a:p>
            <a:pPr algn="l"/>
            <a:r>
              <a:rPr lang="en-US" altLang="zh-CN" dirty="0" smtClean="0"/>
              <a:t>JCTVC-G358</a:t>
            </a:r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18030" y="1311850"/>
            <a:ext cx="2981790" cy="583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Implementation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655919" y="2087170"/>
            <a:ext cx="75913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Scheme 2: 4+2 modes: DM, LM, LML, LMA + two more modes (vertical and DC)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5091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3793279"/>
              </p:ext>
            </p:extLst>
          </p:nvPr>
        </p:nvGraphicFramePr>
        <p:xfrm>
          <a:off x="2786050" y="2519039"/>
          <a:ext cx="6000759" cy="3683000"/>
        </p:xfrm>
        <a:graphic>
          <a:graphicData uri="http://schemas.openxmlformats.org/drawingml/2006/table">
            <a:tbl>
              <a:tblPr firstRow="1" firstCol="1" bandRow="1"/>
              <a:tblGrid>
                <a:gridCol w="1763529"/>
                <a:gridCol w="706205"/>
                <a:gridCol w="706205"/>
                <a:gridCol w="706205"/>
                <a:gridCol w="706205"/>
                <a:gridCol w="706205"/>
                <a:gridCol w="706205"/>
              </a:tblGrid>
              <a:tr h="24343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 </a:t>
                      </a:r>
                      <a:endParaRPr lang="zh-CN" sz="16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All Intra HE</a:t>
                      </a:r>
                      <a:endParaRPr lang="zh-CN" sz="16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All Intra LC</a:t>
                      </a:r>
                      <a:endParaRPr lang="zh-CN" sz="16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4435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 </a:t>
                      </a:r>
                      <a:endParaRPr lang="zh-CN" sz="16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Y</a:t>
                      </a:r>
                      <a:endParaRPr lang="zh-CN" sz="16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U</a:t>
                      </a:r>
                      <a:endParaRPr lang="zh-CN" sz="16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V</a:t>
                      </a:r>
                      <a:endParaRPr lang="zh-CN" sz="16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Y</a:t>
                      </a:r>
                      <a:endParaRPr lang="zh-CN" sz="16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U</a:t>
                      </a:r>
                      <a:endParaRPr lang="zh-CN" sz="16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V</a:t>
                      </a:r>
                      <a:endParaRPr lang="zh-CN" sz="16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43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Class A</a:t>
                      </a:r>
                      <a:endParaRPr lang="zh-CN" sz="16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-0.2%</a:t>
                      </a:r>
                      <a:endParaRPr lang="zh-CN" sz="16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-9.0%</a:t>
                      </a:r>
                      <a:endParaRPr lang="zh-CN" sz="16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-9.7%</a:t>
                      </a:r>
                      <a:endParaRPr lang="zh-CN" sz="16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-0.2%</a:t>
                      </a:r>
                      <a:endParaRPr lang="zh-CN" sz="16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-10.9%</a:t>
                      </a:r>
                      <a:endParaRPr lang="zh-CN" sz="16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-11.0%</a:t>
                      </a:r>
                      <a:endParaRPr lang="zh-CN" sz="16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4343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Class B</a:t>
                      </a:r>
                      <a:endParaRPr lang="zh-CN" sz="16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-0.1%</a:t>
                      </a:r>
                      <a:endParaRPr lang="zh-CN" sz="16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-2.4%</a:t>
                      </a:r>
                      <a:endParaRPr lang="zh-CN" sz="16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-1.9%</a:t>
                      </a:r>
                      <a:endParaRPr lang="zh-CN" sz="16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-0.1%</a:t>
                      </a:r>
                      <a:endParaRPr lang="zh-CN" sz="16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-2.9%</a:t>
                      </a:r>
                      <a:endParaRPr lang="zh-CN" sz="16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-2.1%</a:t>
                      </a:r>
                      <a:endParaRPr lang="zh-CN" sz="16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43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Class C</a:t>
                      </a:r>
                      <a:endParaRPr lang="zh-CN" sz="16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0.0%</a:t>
                      </a:r>
                      <a:endParaRPr lang="zh-CN" sz="16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-1.9%</a:t>
                      </a:r>
                      <a:endParaRPr lang="zh-CN" sz="16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-2.3%</a:t>
                      </a:r>
                      <a:endParaRPr lang="zh-CN" sz="16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-0.1%</a:t>
                      </a:r>
                      <a:endParaRPr lang="zh-CN" sz="16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-1.8%</a:t>
                      </a:r>
                      <a:endParaRPr lang="zh-CN" sz="16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-2.2%</a:t>
                      </a:r>
                      <a:endParaRPr lang="zh-CN" sz="16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43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Class D</a:t>
                      </a:r>
                      <a:endParaRPr lang="zh-CN" sz="16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0.0%</a:t>
                      </a:r>
                      <a:endParaRPr lang="zh-CN" sz="16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-1.5%</a:t>
                      </a:r>
                      <a:endParaRPr lang="zh-CN" sz="16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-1.6%</a:t>
                      </a:r>
                      <a:endParaRPr lang="zh-CN" sz="16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0.1%</a:t>
                      </a:r>
                      <a:endParaRPr lang="zh-CN" sz="16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-1.5%</a:t>
                      </a:r>
                      <a:endParaRPr lang="zh-CN" sz="16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-1.4%</a:t>
                      </a:r>
                      <a:endParaRPr lang="zh-CN" sz="16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43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Class E</a:t>
                      </a:r>
                      <a:endParaRPr lang="zh-CN" sz="16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-0.1%</a:t>
                      </a:r>
                      <a:endParaRPr lang="zh-CN" sz="16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-1.5%</a:t>
                      </a:r>
                      <a:endParaRPr lang="zh-CN" sz="16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-1.5%</a:t>
                      </a:r>
                      <a:endParaRPr lang="zh-CN" sz="16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0.0%</a:t>
                      </a:r>
                      <a:endParaRPr lang="zh-CN" sz="16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-2.3%</a:t>
                      </a:r>
                      <a:endParaRPr lang="zh-CN" sz="16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-2.0%</a:t>
                      </a:r>
                      <a:endParaRPr lang="zh-CN" sz="16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435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Class F</a:t>
                      </a:r>
                      <a:endParaRPr lang="zh-CN" sz="16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-0.2%</a:t>
                      </a:r>
                      <a:endParaRPr lang="zh-CN" sz="16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-2.4%</a:t>
                      </a:r>
                      <a:endParaRPr lang="zh-CN" sz="16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-2.8%</a:t>
                      </a:r>
                      <a:endParaRPr lang="zh-CN" sz="16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-0.2%</a:t>
                      </a:r>
                      <a:endParaRPr lang="zh-CN" sz="16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-2.1%</a:t>
                      </a:r>
                      <a:endParaRPr lang="zh-CN" sz="16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-2.6%</a:t>
                      </a:r>
                      <a:endParaRPr lang="zh-CN" sz="16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595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Overall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 </a:t>
                      </a:r>
                      <a:endParaRPr lang="en-US" sz="1600" b="1" dirty="0" smtClean="0">
                        <a:solidFill>
                          <a:srgbClr val="000000"/>
                        </a:solidFill>
                        <a:effectLst/>
                        <a:latin typeface="Arial"/>
                        <a:ea typeface="宋体"/>
                        <a:cs typeface="Times New Roman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(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Without Class F )  </a:t>
                      </a:r>
                      <a:endParaRPr lang="zh-CN" sz="16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-0.1%</a:t>
                      </a:r>
                      <a:endParaRPr lang="zh-CN" sz="16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-3.3%</a:t>
                      </a:r>
                      <a:endParaRPr lang="zh-CN" sz="16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-3.4%</a:t>
                      </a:r>
                      <a:endParaRPr lang="zh-CN" sz="16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-0.1%</a:t>
                      </a:r>
                      <a:endParaRPr lang="zh-CN" sz="16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-3.9%</a:t>
                      </a:r>
                      <a:endParaRPr lang="zh-CN" sz="16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-3.7%</a:t>
                      </a:r>
                      <a:endParaRPr lang="zh-CN" sz="16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52595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Overall</a:t>
                      </a:r>
                      <a:r>
                        <a:rPr lang="en-US" sz="1600" b="1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 </a:t>
                      </a: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(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With Class F )</a:t>
                      </a:r>
                      <a:endParaRPr lang="zh-CN" sz="16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-0.1%</a:t>
                      </a:r>
                      <a:endParaRPr lang="zh-CN" sz="16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-3.1%</a:t>
                      </a:r>
                      <a:endParaRPr lang="zh-CN" sz="16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-3.3%</a:t>
                      </a:r>
                      <a:endParaRPr lang="zh-CN" sz="16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-0.1%</a:t>
                      </a:r>
                      <a:endParaRPr lang="zh-CN" sz="16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-3.6%</a:t>
                      </a:r>
                      <a:endParaRPr lang="zh-CN" sz="16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-3.5%</a:t>
                      </a:r>
                      <a:endParaRPr lang="zh-CN" sz="16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4343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Enc Time[%]</a:t>
                      </a:r>
                      <a:endParaRPr lang="zh-CN" sz="16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94%</a:t>
                      </a:r>
                      <a:endParaRPr lang="zh-CN" sz="16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92%</a:t>
                      </a:r>
                      <a:endParaRPr lang="zh-CN" sz="16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4435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Dec Time[%]</a:t>
                      </a:r>
                      <a:endParaRPr lang="zh-CN" sz="16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97%</a:t>
                      </a:r>
                      <a:endParaRPr lang="zh-CN" sz="16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99%</a:t>
                      </a:r>
                      <a:endParaRPr lang="zh-CN" sz="16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18030" y="1311850"/>
            <a:ext cx="2981790" cy="583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Implementation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36710" y="2199800"/>
            <a:ext cx="25907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Scheme 3 (4 modes)</a:t>
            </a:r>
          </a:p>
          <a:p>
            <a:endParaRPr lang="en-US" sz="2000" dirty="0"/>
          </a:p>
        </p:txBody>
      </p:sp>
      <p:sp>
        <p:nvSpPr>
          <p:cNvPr id="7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0"/>
            <a:ext cx="8763000" cy="990600"/>
          </a:xfrm>
          <a:ln/>
        </p:spPr>
        <p:txBody>
          <a:bodyPr/>
          <a:lstStyle/>
          <a:p>
            <a:pPr algn="l"/>
            <a:r>
              <a:rPr lang="en-US" altLang="zh-CN" dirty="0" smtClean="0"/>
              <a:t>JCTVC-G358</a:t>
            </a:r>
            <a:endParaRPr lang="zh-CN" alt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4313397"/>
              </p:ext>
            </p:extLst>
          </p:nvPr>
        </p:nvGraphicFramePr>
        <p:xfrm>
          <a:off x="300592" y="3000372"/>
          <a:ext cx="2190428" cy="223332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04544"/>
                <a:gridCol w="1285884"/>
              </a:tblGrid>
              <a:tr h="428628">
                <a:tc>
                  <a:txBody>
                    <a:bodyPr/>
                    <a:lstStyle/>
                    <a:p>
                      <a:r>
                        <a:rPr lang="en-US" dirty="0" smtClean="0"/>
                        <a:t>Mode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Codeword</a:t>
                      </a:r>
                      <a:endParaRPr lang="en-US" dirty="0"/>
                    </a:p>
                  </a:txBody>
                  <a:tcPr/>
                </a:tc>
              </a:tr>
              <a:tr h="428628">
                <a:tc>
                  <a:txBody>
                    <a:bodyPr/>
                    <a:lstStyle/>
                    <a:p>
                      <a:r>
                        <a:rPr lang="en-US" dirty="0" smtClean="0"/>
                        <a:t>DM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420058">
                <a:tc>
                  <a:txBody>
                    <a:bodyPr/>
                    <a:lstStyle/>
                    <a:p>
                      <a:r>
                        <a:rPr lang="en-US" dirty="0" smtClean="0"/>
                        <a:t>LM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411488">
                <a:tc>
                  <a:txBody>
                    <a:bodyPr/>
                    <a:lstStyle/>
                    <a:p>
                      <a:r>
                        <a:rPr lang="en-US" dirty="0" smtClean="0"/>
                        <a:t>LML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110</a:t>
                      </a:r>
                      <a:endParaRPr lang="en-US" dirty="0"/>
                    </a:p>
                  </a:txBody>
                  <a:tcPr/>
                </a:tc>
              </a:tr>
              <a:tr h="544520">
                <a:tc>
                  <a:txBody>
                    <a:bodyPr/>
                    <a:lstStyle/>
                    <a:p>
                      <a:r>
                        <a:rPr lang="en-US" dirty="0" smtClean="0"/>
                        <a:t>LMA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219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763000" cy="990600"/>
          </a:xfrm>
          <a:ln/>
        </p:spPr>
        <p:txBody>
          <a:bodyPr/>
          <a:lstStyle/>
          <a:p>
            <a:pPr algn="l"/>
            <a:r>
              <a:rPr lang="en-US" altLang="zh-CN" dirty="0" smtClean="0"/>
              <a:t>JCTVC-G358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273144"/>
            <a:ext cx="8929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Propose to adopt one of 3 schemes in HM</a:t>
            </a:r>
            <a:endParaRPr lang="en-US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06976" y="1815936"/>
            <a:ext cx="64608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200" dirty="0" smtClean="0">
                <a:solidFill>
                  <a:srgbClr val="000000"/>
                </a:solidFill>
              </a:rPr>
              <a:t> Good RD performance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48262" y="4572008"/>
            <a:ext cx="64608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200" dirty="0" smtClean="0">
                <a:solidFill>
                  <a:srgbClr val="000000"/>
                </a:solidFill>
              </a:rPr>
              <a:t> Simplification of </a:t>
            </a:r>
            <a:r>
              <a:rPr lang="en-US" sz="2200" dirty="0" err="1" smtClean="0">
                <a:solidFill>
                  <a:srgbClr val="000000"/>
                </a:solidFill>
              </a:rPr>
              <a:t>chroma</a:t>
            </a:r>
            <a:r>
              <a:rPr lang="en-US" sz="2200" dirty="0" smtClean="0">
                <a:solidFill>
                  <a:srgbClr val="000000"/>
                </a:solidFill>
              </a:rPr>
              <a:t> mode derivation table. (HM4.0 - </a:t>
            </a:r>
            <a:r>
              <a:rPr lang="en-US" sz="2200" b="1" dirty="0" smtClean="0">
                <a:solidFill>
                  <a:srgbClr val="FF0000"/>
                </a:solidFill>
              </a:rPr>
              <a:t>5</a:t>
            </a:r>
            <a:r>
              <a:rPr lang="en-US" sz="2200" dirty="0" smtClean="0">
                <a:solidFill>
                  <a:srgbClr val="000000"/>
                </a:solidFill>
              </a:rPr>
              <a:t> tables; Scheme1 – 5 tables, </a:t>
            </a:r>
          </a:p>
          <a:p>
            <a:r>
              <a:rPr lang="en-US" sz="2200" dirty="0" smtClean="0">
                <a:solidFill>
                  <a:srgbClr val="000000"/>
                </a:solidFill>
              </a:rPr>
              <a:t>Scheme 2 – 3 tables, Scheme3</a:t>
            </a:r>
            <a:r>
              <a:rPr lang="en-US" sz="2200" dirty="0">
                <a:solidFill>
                  <a:srgbClr val="000000"/>
                </a:solidFill>
                <a:sym typeface="Wingdings" pitchFamily="2" charset="2"/>
              </a:rPr>
              <a:t> </a:t>
            </a:r>
            <a:r>
              <a:rPr lang="en-US" sz="2200" dirty="0" smtClean="0">
                <a:solidFill>
                  <a:srgbClr val="000000"/>
                </a:solidFill>
                <a:sym typeface="Wingdings" pitchFamily="2" charset="2"/>
              </a:rPr>
              <a:t>- </a:t>
            </a:r>
            <a:r>
              <a:rPr lang="en-US" sz="2200" b="1" dirty="0" smtClean="0">
                <a:solidFill>
                  <a:srgbClr val="FF0000"/>
                </a:solidFill>
                <a:sym typeface="Wingdings" pitchFamily="2" charset="2"/>
              </a:rPr>
              <a:t>1</a:t>
            </a:r>
            <a:r>
              <a:rPr lang="en-US" sz="2200" dirty="0" smtClean="0">
                <a:solidFill>
                  <a:srgbClr val="000000"/>
                </a:solidFill>
                <a:sym typeface="Wingdings" pitchFamily="2" charset="2"/>
              </a:rPr>
              <a:t> table</a:t>
            </a:r>
            <a:r>
              <a:rPr lang="en-US" sz="2200" dirty="0" smtClean="0">
                <a:solidFill>
                  <a:srgbClr val="000000"/>
                </a:solidFill>
              </a:rPr>
              <a:t> )</a:t>
            </a:r>
          </a:p>
          <a:p>
            <a:endParaRPr lang="en-US" sz="2200" dirty="0" smtClean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48262" y="5742082"/>
            <a:ext cx="67146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200" dirty="0" smtClean="0">
                <a:solidFill>
                  <a:srgbClr val="000000"/>
                </a:solidFill>
              </a:rPr>
              <a:t> Complexity of LMA and LML similar to that of LM</a:t>
            </a:r>
          </a:p>
          <a:p>
            <a:pPr>
              <a:buFont typeface="Wingdings" pitchFamily="2" charset="2"/>
              <a:buChar char="ü"/>
            </a:pPr>
            <a:endParaRPr lang="en-US" sz="1600" dirty="0" smtClean="0">
              <a:solidFill>
                <a:srgbClr val="0000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n-US" sz="2200" dirty="0">
                <a:solidFill>
                  <a:srgbClr val="000000"/>
                </a:solidFill>
              </a:rPr>
              <a:t> </a:t>
            </a:r>
            <a:r>
              <a:rPr lang="en-US" sz="2200" dirty="0" smtClean="0">
                <a:solidFill>
                  <a:srgbClr val="000000"/>
                </a:solidFill>
              </a:rPr>
              <a:t>No new syntax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6952342"/>
              </p:ext>
            </p:extLst>
          </p:nvPr>
        </p:nvGraphicFramePr>
        <p:xfrm>
          <a:off x="207951" y="2272830"/>
          <a:ext cx="8721767" cy="2148840"/>
        </p:xfrm>
        <a:graphic>
          <a:graphicData uri="http://schemas.openxmlformats.org/drawingml/2006/table">
            <a:tbl>
              <a:tblPr firstRow="1" firstCol="1" bandRow="1"/>
              <a:tblGrid>
                <a:gridCol w="1255547"/>
                <a:gridCol w="893924"/>
                <a:gridCol w="770091"/>
                <a:gridCol w="798311"/>
                <a:gridCol w="572426"/>
                <a:gridCol w="664720"/>
                <a:gridCol w="812436"/>
                <a:gridCol w="738578"/>
                <a:gridCol w="812436"/>
                <a:gridCol w="664720"/>
                <a:gridCol w="738578"/>
              </a:tblGrid>
              <a:tr h="227476"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Test</a:t>
                      </a:r>
                      <a:endParaRPr lang="zh-CN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effectLst/>
                          <a:latin typeface="Calibri"/>
                          <a:ea typeface="宋体"/>
                          <a:cs typeface="Times New Roman"/>
                        </a:rPr>
                        <a:t>Intra</a:t>
                      </a:r>
                      <a:r>
                        <a:rPr lang="en-US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-HE</a:t>
                      </a:r>
                      <a:endParaRPr lang="zh-CN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CN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effectLst/>
                          <a:latin typeface="Calibri"/>
                          <a:ea typeface="宋体"/>
                          <a:cs typeface="Times New Roman"/>
                        </a:rPr>
                        <a:t>Intra</a:t>
                      </a:r>
                      <a:r>
                        <a:rPr lang="en-US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-LC</a:t>
                      </a:r>
                      <a:endParaRPr lang="zh-CN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CN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84089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Y BD-Rate (%)</a:t>
                      </a:r>
                      <a:endParaRPr lang="zh-CN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U BD-Rate (%)</a:t>
                      </a:r>
                      <a:endParaRPr lang="zh-CN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V BD-Rate (%)</a:t>
                      </a:r>
                      <a:endParaRPr lang="zh-CN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dirty="0" err="1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Enc</a:t>
                      </a:r>
                      <a:r>
                        <a:rPr lang="en-US" altLang="zh-CN" sz="1600" b="1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Time (%)</a:t>
                      </a:r>
                      <a:endParaRPr lang="zh-CN" altLang="zh-CN" sz="1600" dirty="0" smtClean="0">
                        <a:effectLst/>
                        <a:latin typeface="+mn-lt"/>
                        <a:cs typeface="Times New Roman"/>
                      </a:endParaRPr>
                    </a:p>
                    <a:p>
                      <a:pPr algn="ctr"/>
                      <a:endParaRPr lang="zh-CN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Dec Time (%)</a:t>
                      </a:r>
                      <a:endParaRPr lang="zh-CN" altLang="zh-CN" sz="1600" dirty="0" smtClean="0">
                        <a:effectLst/>
                        <a:latin typeface="+mn-lt"/>
                        <a:cs typeface="Times New Roman"/>
                      </a:endParaRPr>
                    </a:p>
                    <a:p>
                      <a:pPr algn="ctr"/>
                      <a:endParaRPr lang="zh-CN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Y BD-Rate (%)</a:t>
                      </a:r>
                      <a:endParaRPr lang="zh-CN" sz="1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U BD-Rate (%)</a:t>
                      </a:r>
                      <a:endParaRPr lang="zh-CN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V BD-Rate (%)</a:t>
                      </a:r>
                      <a:endParaRPr lang="zh-CN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dirty="0" err="1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Enc</a:t>
                      </a:r>
                      <a:r>
                        <a:rPr lang="en-US" altLang="zh-CN" sz="1600" b="1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Time (%)</a:t>
                      </a:r>
                      <a:endParaRPr lang="zh-CN" altLang="zh-CN" sz="1600" dirty="0" smtClean="0"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Dec Time (%)</a:t>
                      </a:r>
                      <a:endParaRPr lang="zh-CN" altLang="zh-CN" sz="1600" dirty="0" smtClean="0"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80676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effectLst/>
                          <a:latin typeface="Calibri"/>
                          <a:ea typeface="宋体"/>
                          <a:cs typeface="Times New Roman"/>
                        </a:rPr>
                        <a:t>Scheme 1</a:t>
                      </a:r>
                      <a:endParaRPr lang="zh-CN" sz="2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-0.1%</a:t>
                      </a:r>
                      <a:endParaRPr lang="zh-CN" sz="20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-3.4%</a:t>
                      </a:r>
                      <a:endParaRPr lang="zh-CN" sz="20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-3.5%</a:t>
                      </a:r>
                      <a:endParaRPr lang="zh-CN" sz="20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2000" b="1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106</a:t>
                      </a:r>
                      <a:endParaRPr lang="zh-CN" sz="20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2000" b="1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100</a:t>
                      </a:r>
                      <a:endParaRPr lang="zh-CN" sz="20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-0.1%</a:t>
                      </a:r>
                      <a:endParaRPr lang="zh-CN" sz="20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-3.6%</a:t>
                      </a:r>
                      <a:endParaRPr lang="zh-CN" sz="20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-3.8%</a:t>
                      </a:r>
                      <a:endParaRPr lang="zh-CN" sz="20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2000" b="1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105</a:t>
                      </a:r>
                      <a:endParaRPr lang="zh-CN" sz="20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2000" b="1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98</a:t>
                      </a:r>
                      <a:endParaRPr lang="zh-CN" sz="20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1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effectLst/>
                          <a:latin typeface="Calibri"/>
                          <a:cs typeface="Times New Roman"/>
                        </a:rPr>
                        <a:t>Scheme</a:t>
                      </a:r>
                      <a:r>
                        <a:rPr lang="en-US" altLang="zh-CN" sz="2000" b="1" baseline="0" dirty="0" smtClean="0">
                          <a:effectLst/>
                          <a:latin typeface="Calibri"/>
                          <a:cs typeface="Times New Roman"/>
                        </a:rPr>
                        <a:t> 2</a:t>
                      </a:r>
                      <a:endParaRPr lang="zh-CN" sz="2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-0.1%</a:t>
                      </a:r>
                      <a:endParaRPr lang="zh-CN" sz="20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-3.4%</a:t>
                      </a:r>
                      <a:endParaRPr lang="zh-CN" sz="20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-3.6%</a:t>
                      </a:r>
                      <a:endParaRPr lang="zh-CN" sz="20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100</a:t>
                      </a:r>
                      <a:endParaRPr lang="zh-CN" sz="20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100</a:t>
                      </a:r>
                      <a:endParaRPr lang="zh-CN" sz="20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-0.1%</a:t>
                      </a:r>
                      <a:endParaRPr lang="zh-CN" sz="20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-4.1%</a:t>
                      </a:r>
                      <a:endParaRPr lang="zh-CN" sz="20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-4.1%</a:t>
                      </a:r>
                      <a:endParaRPr lang="zh-CN" sz="20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96</a:t>
                      </a:r>
                      <a:endParaRPr lang="zh-CN" sz="20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98</a:t>
                      </a:r>
                      <a:endParaRPr lang="zh-CN" sz="20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92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2000" b="1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Scheme</a:t>
                      </a:r>
                      <a:r>
                        <a:rPr lang="en-US" altLang="zh-CN" sz="2000" b="1" kern="12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 3</a:t>
                      </a:r>
                      <a:endParaRPr lang="zh-CN" sz="20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-0.1%</a:t>
                      </a:r>
                      <a:endParaRPr lang="zh-CN" sz="20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-3.3%</a:t>
                      </a:r>
                      <a:endParaRPr lang="zh-CN" sz="20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-3.4%</a:t>
                      </a:r>
                      <a:endParaRPr lang="zh-CN" sz="20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2000" b="1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94</a:t>
                      </a:r>
                      <a:endParaRPr lang="zh-CN" sz="20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2000" b="1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97</a:t>
                      </a:r>
                      <a:endParaRPr lang="zh-CN" sz="20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-0.1%</a:t>
                      </a:r>
                      <a:endParaRPr lang="zh-CN" sz="20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-3.9%</a:t>
                      </a:r>
                      <a:endParaRPr lang="zh-CN" sz="20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-3.7%</a:t>
                      </a:r>
                      <a:endParaRPr lang="zh-CN" sz="20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2000" b="1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92</a:t>
                      </a:r>
                      <a:endParaRPr lang="zh-CN" sz="20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2000" b="1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99</a:t>
                      </a:r>
                      <a:endParaRPr lang="zh-CN" sz="20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4176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735263"/>
            <a:ext cx="7772400" cy="1470025"/>
          </a:xfrm>
          <a:ln/>
        </p:spPr>
        <p:txBody>
          <a:bodyPr/>
          <a:lstStyle/>
          <a:p>
            <a:r>
              <a:rPr lang="en-US" altLang="zh-CN" sz="4000">
                <a:solidFill>
                  <a:schemeClr val="bg1"/>
                </a:solidFill>
              </a:rPr>
              <a:t>Thank you</a:t>
            </a:r>
            <a:endParaRPr lang="en-US" altLang="zh-CN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763000" cy="990600"/>
          </a:xfrm>
          <a:ln/>
        </p:spPr>
        <p:txBody>
          <a:bodyPr/>
          <a:lstStyle/>
          <a:p>
            <a:pPr algn="l"/>
            <a:r>
              <a:rPr lang="en-US" altLang="zh-CN" dirty="0" smtClean="0"/>
              <a:t>JCTVC-G358 </a:t>
            </a:r>
            <a:r>
              <a:rPr lang="en-US" altLang="zh-CN" dirty="0" smtClean="0"/>
              <a:t>Appendix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170" y="1071546"/>
            <a:ext cx="91358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00"/>
                </a:solidFill>
              </a:rPr>
              <a:t>Scheme 3 combined with G173</a:t>
            </a:r>
          </a:p>
          <a:p>
            <a:pPr algn="ctr"/>
            <a:endParaRPr lang="en-US" sz="1600" dirty="0" smtClean="0">
              <a:solidFill>
                <a:srgbClr val="000000"/>
              </a:solidFill>
            </a:endParaRPr>
          </a:p>
          <a:p>
            <a:pPr algn="ctr"/>
            <a:r>
              <a:rPr lang="en-US" sz="1600" dirty="0" smtClean="0">
                <a:solidFill>
                  <a:srgbClr val="000000"/>
                </a:solidFill>
              </a:rPr>
              <a:t>Only </a:t>
            </a:r>
            <a:r>
              <a:rPr lang="en-US" sz="1600" dirty="0" smtClean="0">
                <a:solidFill>
                  <a:srgbClr val="000000"/>
                </a:solidFill>
              </a:rPr>
              <a:t>DM mode uses cross-channel prediction proposed by </a:t>
            </a:r>
            <a:r>
              <a:rPr lang="en-US" sz="1600" dirty="0" smtClean="0">
                <a:solidFill>
                  <a:srgbClr val="000000"/>
                </a:solidFill>
              </a:rPr>
              <a:t>G173, details are reported in G1024.</a:t>
            </a:r>
            <a:endParaRPr lang="en-US" sz="1600" dirty="0">
              <a:solidFill>
                <a:srgbClr val="000000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884623"/>
              </p:ext>
            </p:extLst>
          </p:nvPr>
        </p:nvGraphicFramePr>
        <p:xfrm>
          <a:off x="611276" y="2500306"/>
          <a:ext cx="7929617" cy="1591162"/>
        </p:xfrm>
        <a:graphic>
          <a:graphicData uri="http://schemas.openxmlformats.org/drawingml/2006/table">
            <a:tbl>
              <a:tblPr firstRow="1" firstCol="1" bandRow="1"/>
              <a:tblGrid>
                <a:gridCol w="2159687"/>
                <a:gridCol w="991690"/>
                <a:gridCol w="955648"/>
                <a:gridCol w="955648"/>
                <a:gridCol w="955648"/>
                <a:gridCol w="955648"/>
                <a:gridCol w="955648"/>
              </a:tblGrid>
              <a:tr h="3718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highlight>
                            <a:srgbClr val="FFFF00"/>
                          </a:highlight>
                          <a:latin typeface="Calibri"/>
                          <a:ea typeface="宋体"/>
                          <a:cs typeface="Times New Roman"/>
                        </a:rPr>
                        <a:t>Without Class F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All Intra HE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All Intra LC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298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Overall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Y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U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V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Y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U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V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46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G173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-0.3%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-1.0%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-2.9%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-0.3%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-0.6%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Arial"/>
                          <a:ea typeface="宋体"/>
                          <a:cs typeface="Times New Roman"/>
                        </a:rPr>
                        <a:t>-3.5%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28778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G358 (scheme</a:t>
                      </a:r>
                      <a:r>
                        <a:rPr lang="en-US" sz="1800" kern="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 3</a:t>
                      </a: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)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-0.1%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Arial"/>
                          <a:ea typeface="宋体"/>
                          <a:cs typeface="Times New Roman"/>
                        </a:rPr>
                        <a:t>-3.3%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Arial"/>
                          <a:ea typeface="宋体"/>
                          <a:cs typeface="Times New Roman"/>
                        </a:rPr>
                        <a:t>-3.4%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-0.1%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Arial"/>
                          <a:ea typeface="宋体"/>
                          <a:cs typeface="Times New Roman"/>
                        </a:rPr>
                        <a:t>-3.9%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-3.7%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0017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b="1" kern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G173+G358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-0.4%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0">
                          <a:effectLst/>
                          <a:latin typeface="Arial"/>
                          <a:ea typeface="宋体"/>
                          <a:cs typeface="Times New Roman"/>
                        </a:rPr>
                        <a:t>-3.9%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-5.7%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-0.3%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0">
                          <a:effectLst/>
                          <a:latin typeface="Arial"/>
                          <a:ea typeface="宋体"/>
                          <a:cs typeface="Times New Roman"/>
                        </a:rPr>
                        <a:t>-4.1%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-6.3%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5976793"/>
              </p:ext>
            </p:extLst>
          </p:nvPr>
        </p:nvGraphicFramePr>
        <p:xfrm>
          <a:off x="611275" y="4714884"/>
          <a:ext cx="7929619" cy="1500198"/>
        </p:xfrm>
        <a:graphic>
          <a:graphicData uri="http://schemas.openxmlformats.org/drawingml/2006/table">
            <a:tbl>
              <a:tblPr firstRow="1" firstCol="1" bandRow="1"/>
              <a:tblGrid>
                <a:gridCol w="2143140"/>
                <a:gridCol w="928694"/>
                <a:gridCol w="1000132"/>
                <a:gridCol w="835216"/>
                <a:gridCol w="1007479"/>
                <a:gridCol w="1007479"/>
                <a:gridCol w="1007479"/>
              </a:tblGrid>
              <a:tr h="2945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highlight>
                            <a:srgbClr val="FFFF00"/>
                          </a:highlight>
                          <a:latin typeface="Calibri"/>
                          <a:ea typeface="宋体"/>
                          <a:cs typeface="Times New Roman"/>
                        </a:rPr>
                        <a:t>With Class F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All Intra HE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All Intra LC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980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Overall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Y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U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V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Y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U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V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50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G173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-0.4%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-1.1%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-2.7%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-0.3%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-0.7%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Arial"/>
                          <a:ea typeface="宋体"/>
                          <a:cs typeface="Times New Roman"/>
                        </a:rPr>
                        <a:t>-3.3%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28050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G358 (scheme 3)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-0.1%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Arial"/>
                          <a:ea typeface="宋体"/>
                          <a:cs typeface="Times New Roman"/>
                        </a:rPr>
                        <a:t>-3.1%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Arial"/>
                          <a:ea typeface="宋体"/>
                          <a:cs typeface="Times New Roman"/>
                        </a:rPr>
                        <a:t>-3.3%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-0.1%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Arial"/>
                          <a:ea typeface="宋体"/>
                          <a:cs typeface="Times New Roman"/>
                        </a:rPr>
                        <a:t>-3.6%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Arial"/>
                          <a:ea typeface="宋体"/>
                          <a:cs typeface="Times New Roman"/>
                        </a:rPr>
                        <a:t>-3.5%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4662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b="1" kern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G173+G358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-0.5%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0">
                          <a:effectLst/>
                          <a:latin typeface="Arial"/>
                          <a:ea typeface="宋体"/>
                          <a:cs typeface="Times New Roman"/>
                        </a:rPr>
                        <a:t>-3.7%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0">
                          <a:effectLst/>
                          <a:latin typeface="Arial"/>
                          <a:ea typeface="宋体"/>
                          <a:cs typeface="Times New Roman"/>
                        </a:rPr>
                        <a:t>-5.5%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-0.4%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0">
                          <a:effectLst/>
                          <a:latin typeface="Arial"/>
                          <a:ea typeface="宋体"/>
                          <a:cs typeface="Times New Roman"/>
                        </a:rPr>
                        <a:t>-3.9%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effectLst/>
                          <a:latin typeface="Arial"/>
                          <a:ea typeface="宋体"/>
                          <a:cs typeface="Times New Roman"/>
                        </a:rPr>
                        <a:t>-6.0%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</a:tbl>
          </a:graphicData>
        </a:graphic>
      </p:graphicFrame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922463" y="34734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zh-CN" smtClean="0">
              <a:solidFill>
                <a:srgbClr val="000000"/>
              </a:solidFill>
              <a:cs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2935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0"/>
            <a:ext cx="8763000" cy="990600"/>
          </a:xfrm>
          <a:ln/>
        </p:spPr>
        <p:txBody>
          <a:bodyPr/>
          <a:lstStyle/>
          <a:p>
            <a:pPr algn="l"/>
            <a:r>
              <a:rPr lang="en-US" dirty="0"/>
              <a:t>JCTVC-G358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232330"/>
            <a:ext cx="2796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Outline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380120" y="2000240"/>
            <a:ext cx="74295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1.  Overview</a:t>
            </a:r>
          </a:p>
          <a:p>
            <a:endParaRPr lang="en-US" altLang="zh-CN" sz="2400" dirty="0" smtClean="0"/>
          </a:p>
          <a:p>
            <a:r>
              <a:rPr lang="en-US" altLang="zh-CN" sz="2400" dirty="0" smtClean="0"/>
              <a:t>2.  Proposed Modes LML and LMA</a:t>
            </a:r>
          </a:p>
          <a:p>
            <a:endParaRPr lang="en-US" altLang="zh-CN" sz="2400" dirty="0" smtClean="0"/>
          </a:p>
          <a:p>
            <a:r>
              <a:rPr lang="en-US" altLang="zh-CN" sz="2400" dirty="0"/>
              <a:t>3</a:t>
            </a:r>
            <a:r>
              <a:rPr lang="en-US" altLang="zh-CN" sz="2400" dirty="0" smtClean="0"/>
              <a:t>.  Implementation &amp;  Advantages</a:t>
            </a:r>
          </a:p>
          <a:p>
            <a:pPr marL="1200150" lvl="2" indent="-285750">
              <a:buFont typeface="Wingdings" pitchFamily="2" charset="2"/>
              <a:buChar char="Ø"/>
            </a:pPr>
            <a:r>
              <a:rPr lang="en-US" altLang="zh-CN" sz="2400" dirty="0"/>
              <a:t>  </a:t>
            </a:r>
            <a:r>
              <a:rPr lang="en-US" altLang="zh-CN" sz="2400" dirty="0" smtClean="0"/>
              <a:t> Scheme 1 (8 modes)</a:t>
            </a:r>
          </a:p>
          <a:p>
            <a:pPr marL="1200150" lvl="2" indent="-285750">
              <a:buFont typeface="Wingdings" pitchFamily="2" charset="2"/>
              <a:buChar char="Ø"/>
            </a:pPr>
            <a:r>
              <a:rPr lang="en-US" altLang="zh-CN" sz="2400" dirty="0"/>
              <a:t> </a:t>
            </a:r>
            <a:r>
              <a:rPr lang="en-US" altLang="zh-CN" sz="2400" dirty="0" smtClean="0"/>
              <a:t>  Scheme 2 (6 modes)</a:t>
            </a:r>
          </a:p>
          <a:p>
            <a:pPr marL="1200150" lvl="2" indent="-285750">
              <a:buFont typeface="Wingdings" pitchFamily="2" charset="2"/>
              <a:buChar char="Ø"/>
            </a:pPr>
            <a:r>
              <a:rPr lang="en-US" altLang="zh-CN" sz="2400" dirty="0"/>
              <a:t> </a:t>
            </a:r>
            <a:r>
              <a:rPr lang="en-US" altLang="zh-CN" sz="2400" dirty="0" smtClean="0"/>
              <a:t>  Scheme 3 (4 modes)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289117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2406164"/>
              </p:ext>
            </p:extLst>
          </p:nvPr>
        </p:nvGraphicFramePr>
        <p:xfrm>
          <a:off x="981052" y="3643314"/>
          <a:ext cx="7000924" cy="28054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85950"/>
                <a:gridCol w="1196680"/>
                <a:gridCol w="524943"/>
                <a:gridCol w="524943"/>
                <a:gridCol w="524943"/>
                <a:gridCol w="800391"/>
                <a:gridCol w="1643074"/>
              </a:tblGrid>
              <a:tr h="322404">
                <a:tc rowSpan="2">
                  <a:txBody>
                    <a:bodyPr/>
                    <a:lstStyle/>
                    <a:p>
                      <a:pPr marL="0" algn="l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/>
                          <a:ea typeface="MS Mincho"/>
                          <a:cs typeface="+mn-cs"/>
                        </a:rPr>
                        <a:t>Chroma Intra Prediction Mode</a:t>
                      </a:r>
                      <a:endParaRPr lang="zh-CN" sz="1800" b="1" kern="1200" dirty="0">
                        <a:solidFill>
                          <a:schemeClr val="lt1"/>
                        </a:solidFill>
                        <a:effectLst/>
                        <a:latin typeface="Times New Roman"/>
                        <a:ea typeface="MS Mincho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algn="l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Times New Roman"/>
                          <a:ea typeface="MS Mincho"/>
                          <a:cs typeface="+mn-cs"/>
                        </a:rPr>
                        <a:t>Codeword</a:t>
                      </a:r>
                      <a:endParaRPr lang="zh-CN" sz="1800" b="1" kern="1200" dirty="0">
                        <a:solidFill>
                          <a:schemeClr val="lt1"/>
                        </a:solidFill>
                        <a:effectLst/>
                        <a:latin typeface="Times New Roman"/>
                        <a:ea typeface="MS Mincho"/>
                        <a:cs typeface="+mn-cs"/>
                      </a:endParaRPr>
                    </a:p>
                  </a:txBody>
                  <a:tcPr marL="68580" marR="68580" marT="0" marB="0"/>
                </a:tc>
                <a:tc gridSpan="5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err="1">
                          <a:effectLst/>
                        </a:rPr>
                        <a:t>IntraPredMode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9197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800">
                          <a:effectLst/>
                        </a:rPr>
                        <a:t>0</a:t>
                      </a:r>
                      <a:endParaRPr lang="zh-CN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800">
                          <a:effectLst/>
                        </a:rPr>
                        <a:t>1</a:t>
                      </a:r>
                      <a:endParaRPr lang="zh-CN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800">
                          <a:effectLst/>
                        </a:rPr>
                        <a:t>2</a:t>
                      </a:r>
                      <a:endParaRPr lang="zh-CN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800">
                          <a:effectLst/>
                        </a:rPr>
                        <a:t>3</a:t>
                      </a:r>
                      <a:endParaRPr lang="zh-CN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800">
                          <a:effectLst/>
                        </a:rPr>
                        <a:t>X ( 0 &lt;= X &lt; 35 )</a:t>
                      </a:r>
                      <a:endParaRPr lang="zh-CN" sz="18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322404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effectLst/>
                        </a:rPr>
                        <a:t>DM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effectLst/>
                        </a:rPr>
                        <a:t>0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zh-CN" sz="18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zh-CN" sz="18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zh-CN" sz="18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zh-CN" sz="18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X</a:t>
                      </a:r>
                      <a:endParaRPr lang="zh-CN" sz="18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322404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effectLst/>
                        </a:rPr>
                        <a:t>LM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effectLst/>
                        </a:rPr>
                        <a:t>10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LM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LM</a:t>
                      </a:r>
                      <a:endParaRPr lang="zh-CN" sz="18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LM</a:t>
                      </a:r>
                      <a:endParaRPr lang="zh-CN" sz="18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LM</a:t>
                      </a:r>
                      <a:endParaRPr lang="zh-CN" sz="18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LM</a:t>
                      </a:r>
                      <a:endParaRPr lang="zh-CN" sz="18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322404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effectLst/>
                        </a:rPr>
                        <a:t>Planar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effectLst/>
                        </a:rPr>
                        <a:t>110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7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0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1800" dirty="0" smtClean="0">
                          <a:effectLst/>
                          <a:latin typeface="+mn-lt"/>
                          <a:ea typeface="+mn-ea"/>
                        </a:rPr>
                        <a:t>0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0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zh-CN" sz="18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322404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effectLst/>
                        </a:rPr>
                        <a:t>Vertical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effectLst/>
                        </a:rPr>
                        <a:t>1110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zh-CN" sz="18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7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1800" dirty="0" smtClean="0">
                          <a:effectLst/>
                          <a:latin typeface="+mn-lt"/>
                          <a:ea typeface="+mn-ea"/>
                        </a:rPr>
                        <a:t>1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1800" dirty="0" smtClean="0">
                          <a:effectLst/>
                          <a:latin typeface="+mn-lt"/>
                          <a:ea typeface="+mn-ea"/>
                        </a:rPr>
                        <a:t>1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zh-CN" sz="18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322404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effectLst/>
                        </a:rPr>
                        <a:t>Horizontal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effectLst/>
                        </a:rPr>
                        <a:t>11110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zh-CN" sz="18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zh-CN" sz="18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7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1800" dirty="0" smtClean="0">
                          <a:effectLst/>
                          <a:latin typeface="+mn-lt"/>
                          <a:ea typeface="+mn-ea"/>
                        </a:rPr>
                        <a:t>2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zh-CN" sz="18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322404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effectLst/>
                        </a:rPr>
                        <a:t>DC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effectLst/>
                        </a:rPr>
                        <a:t>11111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3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zh-CN" sz="18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zh-CN" sz="18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7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3</a:t>
                      </a:r>
                      <a:endParaRPr lang="zh-CN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标题 1"/>
          <p:cNvSpPr txBox="1">
            <a:spLocks noChangeArrowheads="1"/>
          </p:cNvSpPr>
          <p:nvPr/>
        </p:nvSpPr>
        <p:spPr bwMode="auto">
          <a:xfrm>
            <a:off x="381000" y="152400"/>
            <a:ext cx="8763000" cy="99060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+mj-lt"/>
                <a:ea typeface="+mj-ea"/>
                <a:cs typeface="+mj-cs"/>
                <a:sym typeface="Times New Roman" pitchFamily="18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  <a:ea typeface="PMingLiU" pitchFamily="18" charset="-120"/>
                <a:sym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  <a:ea typeface="PMingLiU" pitchFamily="18" charset="-120"/>
                <a:sym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  <a:ea typeface="PMingLiU" pitchFamily="18" charset="-120"/>
                <a:sym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  <a:ea typeface="PMingLiU" pitchFamily="18" charset="-120"/>
                <a:sym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  <a:ea typeface="PMingLiU" pitchFamily="18" charset="-120"/>
                <a:sym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  <a:ea typeface="PMingLiU" pitchFamily="18" charset="-120"/>
                <a:sym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  <a:ea typeface="PMingLiU" pitchFamily="18" charset="-120"/>
                <a:sym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  <a:ea typeface="PMingLiU" pitchFamily="18" charset="-120"/>
                <a:sym typeface="Times New Roman" pitchFamily="18" charset="0"/>
              </a:defRPr>
            </a:lvl9pPr>
          </a:lstStyle>
          <a:p>
            <a:pPr algn="l"/>
            <a:r>
              <a:rPr lang="en-US" smtClean="0"/>
              <a:t>JCTVC-G358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232330"/>
            <a:ext cx="2796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Overview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1000100" y="1809514"/>
            <a:ext cx="70009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zh-CN" dirty="0"/>
              <a:t> 6 modes are used in </a:t>
            </a:r>
            <a:r>
              <a:rPr lang="en-US" altLang="zh-CN" dirty="0" err="1"/>
              <a:t>chroma</a:t>
            </a:r>
            <a:r>
              <a:rPr lang="en-US" altLang="zh-CN" dirty="0"/>
              <a:t> intra prediction:</a:t>
            </a:r>
          </a:p>
          <a:p>
            <a:r>
              <a:rPr lang="en-US" altLang="zh-CN" dirty="0"/>
              <a:t>       </a:t>
            </a:r>
            <a:r>
              <a:rPr lang="en-US" altLang="zh-CN" b="1" dirty="0"/>
              <a:t>DM, LM, Planar, Vertical, Horizontal, and DC. </a:t>
            </a:r>
            <a:endParaRPr lang="en-US" altLang="zh-CN" b="1" dirty="0" smtClean="0"/>
          </a:p>
          <a:p>
            <a:endParaRPr lang="en-US" altLang="zh-CN" b="1" dirty="0"/>
          </a:p>
          <a:p>
            <a:r>
              <a:rPr lang="en-US" altLang="zh-CN" dirty="0"/>
              <a:t>       When one of the last </a:t>
            </a:r>
            <a:r>
              <a:rPr lang="en-US" altLang="zh-CN" dirty="0" smtClean="0"/>
              <a:t>four modes </a:t>
            </a:r>
            <a:r>
              <a:rPr lang="en-US" altLang="zh-CN" dirty="0"/>
              <a:t>is the same with DM, </a:t>
            </a:r>
            <a:r>
              <a:rPr lang="en-US" altLang="zh-CN" b="1" dirty="0"/>
              <a:t>Ver+8</a:t>
            </a:r>
            <a:r>
              <a:rPr lang="en-US" altLang="zh-CN" dirty="0"/>
              <a:t>  will replace it</a:t>
            </a:r>
            <a:r>
              <a:rPr lang="en-US" altLang="zh-CN" dirty="0" smtClean="0"/>
              <a:t>. (</a:t>
            </a:r>
            <a:r>
              <a:rPr lang="en-US" altLang="zh-CN" b="1" dirty="0" smtClean="0">
                <a:solidFill>
                  <a:srgbClr val="FF0000"/>
                </a:solidFill>
              </a:rPr>
              <a:t>5 tables</a:t>
            </a:r>
            <a:r>
              <a:rPr lang="en-US" altLang="zh-CN" dirty="0" smtClean="0"/>
              <a:t>)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47036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3091834"/>
              </p:ext>
            </p:extLst>
          </p:nvPr>
        </p:nvGraphicFramePr>
        <p:xfrm>
          <a:off x="-503759" y="3640112"/>
          <a:ext cx="6599818" cy="32988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300" name="Visio" r:id="rId3" imgW="8070492" imgH="4045140" progId="Visio.Drawing.11">
                  <p:embed/>
                </p:oleObj>
              </mc:Choice>
              <mc:Fallback>
                <p:oleObj name="Visio" r:id="rId3" imgW="8070492" imgH="4045140" progId="Visio.Drawing.11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503759" y="3640112"/>
                        <a:ext cx="6599818" cy="32988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0"/>
            <a:ext cx="8763000" cy="990600"/>
          </a:xfrm>
          <a:ln/>
        </p:spPr>
        <p:txBody>
          <a:bodyPr/>
          <a:lstStyle/>
          <a:p>
            <a:pPr algn="l"/>
            <a:r>
              <a:rPr lang="en-US" dirty="0"/>
              <a:t>JCTVC-G358</a:t>
            </a:r>
            <a:endParaRPr lang="zh-CN" alt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0812885"/>
              </p:ext>
            </p:extLst>
          </p:nvPr>
        </p:nvGraphicFramePr>
        <p:xfrm>
          <a:off x="2619376" y="3129131"/>
          <a:ext cx="4119562" cy="474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301" name="Equation" r:id="rId5" imgW="1981200" imgH="228600" progId="Equation.DSMT4">
                  <p:embed/>
                </p:oleObj>
              </mc:Choice>
              <mc:Fallback>
                <p:oleObj name="Equation" r:id="rId5" imgW="1981200" imgH="2286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9376" y="3129131"/>
                        <a:ext cx="4119562" cy="474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1285852" y="1928802"/>
            <a:ext cx="67866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zh-CN" dirty="0"/>
              <a:t> LM </a:t>
            </a:r>
            <a:r>
              <a:rPr lang="en-US" altLang="zh-CN" dirty="0" smtClean="0"/>
              <a:t>mode: Using a </a:t>
            </a:r>
            <a:r>
              <a:rPr lang="en-US" altLang="zh-CN" dirty="0"/>
              <a:t>l</a:t>
            </a:r>
            <a:r>
              <a:rPr lang="en-US" altLang="zh-CN" dirty="0" smtClean="0"/>
              <a:t>inear model to predict Chroma from </a:t>
            </a:r>
            <a:r>
              <a:rPr lang="en-US" altLang="zh-CN" dirty="0" err="1" smtClean="0"/>
              <a:t>Luma</a:t>
            </a:r>
            <a:r>
              <a:rPr lang="en-US" altLang="zh-CN" dirty="0" smtClean="0"/>
              <a:t>.</a:t>
            </a:r>
          </a:p>
          <a:p>
            <a:pPr>
              <a:buFont typeface="Wingdings" pitchFamily="2" charset="2"/>
              <a:buChar char="Ø"/>
            </a:pPr>
            <a:endParaRPr lang="en-US" altLang="zh-CN" dirty="0" smtClean="0"/>
          </a:p>
          <a:p>
            <a:r>
              <a:rPr lang="en-US" altLang="zh-CN" dirty="0" smtClean="0"/>
              <a:t> Parameters </a:t>
            </a:r>
            <a:r>
              <a:rPr lang="en-US" altLang="zh-CN" dirty="0"/>
              <a:t>alpha and beta are </a:t>
            </a:r>
            <a:r>
              <a:rPr lang="en-US" altLang="zh-CN" dirty="0" smtClean="0"/>
              <a:t>very </a:t>
            </a:r>
            <a:r>
              <a:rPr lang="en-US" altLang="zh-CN" dirty="0"/>
              <a:t>important for </a:t>
            </a:r>
            <a:r>
              <a:rPr lang="en-US" altLang="zh-CN" b="1" dirty="0"/>
              <a:t>prediction correctness</a:t>
            </a:r>
            <a:r>
              <a:rPr lang="en-US" altLang="zh-CN" dirty="0"/>
              <a:t>. </a:t>
            </a:r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715008" y="3929066"/>
            <a:ext cx="3286148" cy="135421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Fig. 1  </a:t>
            </a:r>
            <a:r>
              <a:rPr lang="en-US" sz="2800" b="1" dirty="0" smtClean="0">
                <a:solidFill>
                  <a:srgbClr val="FF0000"/>
                </a:solidFill>
              </a:rPr>
              <a:t>2N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neighboring samples are used for parameters derivation in LM mode (L shape template)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1232330"/>
            <a:ext cx="2796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Overview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548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E97D8-0E2D-40DB-8290-4ADC0A417607}" type="slidenum">
              <a:rPr lang="en-US" altLang="en-US"/>
              <a:pPr/>
              <a:t>5</a:t>
            </a:fld>
            <a:endParaRPr lang="en-US" sz="1800" b="0"/>
          </a:p>
        </p:txBody>
      </p:sp>
      <p:sp>
        <p:nvSpPr>
          <p:cNvPr id="6146" name="标题 1"/>
          <p:cNvSpPr>
            <a:spLocks noGrp="1" noChangeArrowheads="1"/>
          </p:cNvSpPr>
          <p:nvPr>
            <p:ph type="title" idx="4294967295"/>
          </p:nvPr>
        </p:nvSpPr>
        <p:spPr>
          <a:ln/>
        </p:spPr>
        <p:txBody>
          <a:bodyPr/>
          <a:lstStyle/>
          <a:p>
            <a:pPr algn="l"/>
            <a:r>
              <a:rPr lang="en-US" altLang="zh-CN" dirty="0" smtClean="0"/>
              <a:t>JCTVC-G358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1285860"/>
            <a:ext cx="2315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Analysis</a:t>
            </a:r>
            <a:endParaRPr lang="en-US" sz="3200" dirty="0"/>
          </a:p>
        </p:txBody>
      </p:sp>
      <p:pic>
        <p:nvPicPr>
          <p:cNvPr id="6" name="Picture 5" descr="2object.bmp"/>
          <p:cNvPicPr>
            <a:picLocks noChangeAspect="1"/>
          </p:cNvPicPr>
          <p:nvPr/>
        </p:nvPicPr>
        <p:blipFill>
          <a:blip r:embed="rId3" cstate="print"/>
          <a:srcRect l="1825" b="229"/>
          <a:stretch>
            <a:fillRect/>
          </a:stretch>
        </p:blipFill>
        <p:spPr>
          <a:xfrm>
            <a:off x="5293319" y="2385596"/>
            <a:ext cx="3000364" cy="32346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50067" y="4714884"/>
            <a:ext cx="3857652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000" dirty="0" smtClean="0"/>
              <a:t>  However, hints of B can be found in the </a:t>
            </a:r>
            <a:r>
              <a:rPr lang="en-US" sz="2000" dirty="0" smtClean="0">
                <a:solidFill>
                  <a:schemeClr val="accent6"/>
                </a:solidFill>
              </a:rPr>
              <a:t>left lower portion </a:t>
            </a:r>
            <a:r>
              <a:rPr lang="en-US" sz="2000" dirty="0" smtClean="0"/>
              <a:t>of the neighborhood. </a:t>
            </a:r>
            <a:endParaRPr lang="en-US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5914229" y="3000372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A</a:t>
            </a:r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352381" y="3664322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2385596"/>
            <a:ext cx="421484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In the example, no training samples in the </a:t>
            </a:r>
            <a:r>
              <a:rPr lang="en-US" altLang="zh-CN" sz="2000" b="1" dirty="0" smtClean="0"/>
              <a:t>L-shape</a:t>
            </a:r>
            <a:r>
              <a:rPr lang="en-US" altLang="zh-CN" sz="2000" dirty="0" smtClean="0"/>
              <a:t> neighborhood can give any hint of object B. </a:t>
            </a:r>
          </a:p>
          <a:p>
            <a:endParaRPr lang="en-US" altLang="zh-CN" sz="2000" dirty="0"/>
          </a:p>
          <a:p>
            <a:r>
              <a:rPr lang="en-US" altLang="zh-CN" sz="2000" dirty="0" smtClean="0"/>
              <a:t>Thus, object B </a:t>
            </a:r>
            <a:r>
              <a:rPr lang="en-US" altLang="zh-CN" sz="2000" b="1" dirty="0" smtClean="0"/>
              <a:t>cannot</a:t>
            </a:r>
            <a:r>
              <a:rPr lang="en-US" altLang="zh-CN" sz="2000" dirty="0" smtClean="0"/>
              <a:t> be well predicted by LM mode.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D5766-3C3A-416A-8D46-03C1E207E8CF}" type="slidenum">
              <a:rPr lang="en-US" altLang="en-US"/>
              <a:pPr/>
              <a:t>6</a:t>
            </a:fld>
            <a:endParaRPr lang="en-US" sz="1800" b="0"/>
          </a:p>
        </p:txBody>
      </p:sp>
      <p:sp>
        <p:nvSpPr>
          <p:cNvPr id="7170" name="标题 1"/>
          <p:cNvSpPr>
            <a:spLocks noGrp="1" noChangeArrowheads="1"/>
          </p:cNvSpPr>
          <p:nvPr>
            <p:ph type="title" idx="4294967295"/>
          </p:nvPr>
        </p:nvSpPr>
        <p:spPr>
          <a:ln/>
        </p:spPr>
        <p:txBody>
          <a:bodyPr/>
          <a:lstStyle/>
          <a:p>
            <a:pPr algn="l"/>
            <a:r>
              <a:rPr lang="en-US" altLang="zh-CN" dirty="0" smtClean="0"/>
              <a:t>JCTVC-G358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-172320" y="1285390"/>
            <a:ext cx="903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Proposed Modes: LML and LMA</a:t>
            </a:r>
          </a:p>
        </p:txBody>
      </p:sp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7105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4085472"/>
              </p:ext>
            </p:extLst>
          </p:nvPr>
        </p:nvGraphicFramePr>
        <p:xfrm>
          <a:off x="372371" y="2604781"/>
          <a:ext cx="3970101" cy="2852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398" name="Visio" r:id="rId4" imgW="8923676" imgH="6421842" progId="Visio.Drawing.11">
                  <p:embed/>
                </p:oleObj>
              </mc:Choice>
              <mc:Fallback>
                <p:oleObj name="Visio" r:id="rId4" imgW="8923676" imgH="6421842" progId="Visio.Drawing.11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2371" y="2604781"/>
                        <a:ext cx="3970101" cy="285251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710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3461587"/>
              </p:ext>
            </p:extLst>
          </p:nvPr>
        </p:nvGraphicFramePr>
        <p:xfrm>
          <a:off x="4857784" y="2604781"/>
          <a:ext cx="4143372" cy="20310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399" name="Visio" r:id="rId6" imgW="6676336" imgH="3287520" progId="Visio.Drawing.11">
                  <p:embed/>
                </p:oleObj>
              </mc:Choice>
              <mc:Fallback>
                <p:oleObj name="Visio" r:id="rId6" imgW="6676336" imgH="3287520" progId="Visio.Drawing.11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7784" y="2604781"/>
                        <a:ext cx="4143372" cy="203106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10"/>
          <p:cNvCxnSpPr/>
          <p:nvPr/>
        </p:nvCxnSpPr>
        <p:spPr>
          <a:xfrm>
            <a:off x="4714876" y="2786058"/>
            <a:ext cx="0" cy="392909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28596" y="5572140"/>
            <a:ext cx="4071966" cy="10772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Fig. 2 In total, </a:t>
            </a:r>
            <a:r>
              <a:rPr lang="en-US" altLang="zh-CN" sz="2800" b="1" dirty="0">
                <a:solidFill>
                  <a:srgbClr val="FF0000"/>
                </a:solidFill>
              </a:rPr>
              <a:t>2N</a:t>
            </a:r>
            <a:r>
              <a:rPr lang="en-US" dirty="0" smtClean="0"/>
              <a:t> neighboring samples are used for parameters derivation in LML mode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929190" y="5572140"/>
            <a:ext cx="4071966" cy="10772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Fig. 3  In total, </a:t>
            </a:r>
            <a:r>
              <a:rPr lang="en-US" altLang="zh-CN" sz="2800" b="1" dirty="0">
                <a:solidFill>
                  <a:srgbClr val="FF0000"/>
                </a:solidFill>
              </a:rPr>
              <a:t>2N</a:t>
            </a:r>
            <a:r>
              <a:rPr lang="en-US" altLang="zh-CN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neighboring samples are used for parameters derivation in LMA mode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14282" y="1980668"/>
            <a:ext cx="8643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/>
              <a:t>(Essentially same as LM except training samples </a:t>
            </a:r>
            <a:r>
              <a:rPr lang="en-US" altLang="zh-CN" dirty="0" smtClean="0"/>
              <a:t>taken </a:t>
            </a:r>
            <a:r>
              <a:rPr lang="en-US" altLang="zh-CN" dirty="0"/>
              <a:t>at different locations</a:t>
            </a:r>
            <a:r>
              <a:rPr lang="en-US" altLang="zh-CN" dirty="0" smtClean="0"/>
              <a:t>)</a:t>
            </a:r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1447065"/>
              </p:ext>
            </p:extLst>
          </p:nvPr>
        </p:nvGraphicFramePr>
        <p:xfrm>
          <a:off x="571472" y="2759081"/>
          <a:ext cx="2093840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1517"/>
                <a:gridCol w="1222323"/>
              </a:tblGrid>
              <a:tr h="358785">
                <a:tc>
                  <a:txBody>
                    <a:bodyPr/>
                    <a:lstStyle/>
                    <a:p>
                      <a:r>
                        <a:rPr lang="en-US" dirty="0" smtClean="0"/>
                        <a:t>Mode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Codeword</a:t>
                      </a:r>
                      <a:endParaRPr lang="en-US" dirty="0"/>
                    </a:p>
                  </a:txBody>
                  <a:tcPr/>
                </a:tc>
              </a:tr>
              <a:tr h="358785">
                <a:tc>
                  <a:txBody>
                    <a:bodyPr/>
                    <a:lstStyle/>
                    <a:p>
                      <a:r>
                        <a:rPr lang="en-US" dirty="0" smtClean="0"/>
                        <a:t>DM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58785">
                <a:tc>
                  <a:txBody>
                    <a:bodyPr/>
                    <a:lstStyle/>
                    <a:p>
                      <a:r>
                        <a:rPr lang="en-US" dirty="0" smtClean="0"/>
                        <a:t>LM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</a:tr>
              <a:tr h="358785">
                <a:tc>
                  <a:txBody>
                    <a:bodyPr/>
                    <a:lstStyle/>
                    <a:p>
                      <a:r>
                        <a:rPr lang="en-US" dirty="0" smtClean="0"/>
                        <a:t>LML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1010</a:t>
                      </a:r>
                      <a:endParaRPr lang="en-US" dirty="0"/>
                    </a:p>
                  </a:txBody>
                  <a:tcPr/>
                </a:tc>
              </a:tr>
              <a:tr h="358785">
                <a:tc>
                  <a:txBody>
                    <a:bodyPr/>
                    <a:lstStyle/>
                    <a:p>
                      <a:r>
                        <a:rPr lang="en-US" dirty="0" smtClean="0"/>
                        <a:t>LMA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1011</a:t>
                      </a:r>
                      <a:endParaRPr lang="en-US" dirty="0"/>
                    </a:p>
                  </a:txBody>
                  <a:tcPr/>
                </a:tc>
              </a:tr>
              <a:tr h="358785">
                <a:tc>
                  <a:txBody>
                    <a:bodyPr/>
                    <a:lstStyle/>
                    <a:p>
                      <a:r>
                        <a:rPr lang="en-US" dirty="0" smtClean="0"/>
                        <a:t>Planar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110</a:t>
                      </a:r>
                      <a:endParaRPr lang="en-US" dirty="0"/>
                    </a:p>
                  </a:txBody>
                  <a:tcPr/>
                </a:tc>
              </a:tr>
              <a:tr h="358785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Vert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1110</a:t>
                      </a:r>
                      <a:endParaRPr lang="en-US" dirty="0"/>
                    </a:p>
                  </a:txBody>
                  <a:tcPr/>
                </a:tc>
              </a:tr>
              <a:tr h="358785">
                <a:tc>
                  <a:txBody>
                    <a:bodyPr/>
                    <a:lstStyle/>
                    <a:p>
                      <a:r>
                        <a:rPr lang="en-US" dirty="0" smtClean="0"/>
                        <a:t>Hori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11110</a:t>
                      </a:r>
                      <a:endParaRPr lang="en-US" dirty="0"/>
                    </a:p>
                  </a:txBody>
                  <a:tcPr/>
                </a:tc>
              </a:tr>
              <a:tr h="358785">
                <a:tc>
                  <a:txBody>
                    <a:bodyPr/>
                    <a:lstStyle/>
                    <a:p>
                      <a:r>
                        <a:rPr lang="en-US" dirty="0" smtClean="0"/>
                        <a:t>DC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11111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18030" y="1311850"/>
            <a:ext cx="2981790" cy="583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00"/>
                </a:solidFill>
              </a:rPr>
              <a:t>Implementation</a:t>
            </a: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0850" y="2080590"/>
            <a:ext cx="27166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Scheme 1 (8 modes)</a:t>
            </a:r>
          </a:p>
          <a:p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11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0"/>
            <a:ext cx="8763000" cy="990600"/>
          </a:xfrm>
          <a:ln/>
        </p:spPr>
        <p:txBody>
          <a:bodyPr/>
          <a:lstStyle/>
          <a:p>
            <a:pPr algn="l"/>
            <a:r>
              <a:rPr lang="en-US" altLang="zh-CN" dirty="0" smtClean="0"/>
              <a:t>JCTVC-G358</a:t>
            </a:r>
            <a:endParaRPr lang="zh-CN" alt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05252"/>
              </p:ext>
            </p:extLst>
          </p:nvPr>
        </p:nvGraphicFramePr>
        <p:xfrm>
          <a:off x="3428992" y="2820689"/>
          <a:ext cx="2286016" cy="25568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15169"/>
                <a:gridCol w="1170847"/>
              </a:tblGrid>
              <a:tr h="388289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Mode</a:t>
                      </a:r>
                      <a:endParaRPr lang="zh-CN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Codeword</a:t>
                      </a:r>
                      <a:endParaRPr lang="zh-CN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88289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</a:rPr>
                        <a:t>DM</a:t>
                      </a:r>
                      <a:endParaRPr lang="zh-CN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28283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0" kern="1200">
                          <a:solidFill>
                            <a:schemeClr val="tx1"/>
                          </a:solidFill>
                        </a:rPr>
                        <a:t>LM</a:t>
                      </a:r>
                      <a:endParaRPr lang="zh-CN" sz="1800" b="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zh-CN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11153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0" kern="1200">
                          <a:solidFill>
                            <a:schemeClr val="tx1"/>
                          </a:solidFill>
                        </a:rPr>
                        <a:t>LML</a:t>
                      </a:r>
                      <a:endParaRPr lang="zh-CN" sz="1800" b="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0" kern="1200">
                          <a:solidFill>
                            <a:schemeClr val="tx1"/>
                          </a:solidFill>
                        </a:rPr>
                        <a:t>110</a:t>
                      </a:r>
                      <a:endParaRPr lang="zh-CN" sz="1800" b="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22585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0" kern="1200">
                          <a:solidFill>
                            <a:schemeClr val="tx1"/>
                          </a:solidFill>
                        </a:rPr>
                        <a:t>LMA</a:t>
                      </a:r>
                      <a:endParaRPr lang="zh-CN" sz="1800" b="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0" kern="1200">
                          <a:solidFill>
                            <a:schemeClr val="tx1"/>
                          </a:solidFill>
                        </a:rPr>
                        <a:t>1110</a:t>
                      </a:r>
                      <a:endParaRPr lang="zh-CN" sz="1800" b="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43885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0" kern="1200" dirty="0" err="1" smtClean="0">
                          <a:solidFill>
                            <a:schemeClr val="tx1"/>
                          </a:solidFill>
                        </a:rPr>
                        <a:t>Verti</a:t>
                      </a:r>
                      <a:endParaRPr lang="zh-CN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0" kern="1200">
                          <a:solidFill>
                            <a:schemeClr val="tx1"/>
                          </a:solidFill>
                        </a:rPr>
                        <a:t>11110</a:t>
                      </a:r>
                      <a:endParaRPr lang="zh-CN" sz="1800" b="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255832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</a:rPr>
                        <a:t>DC</a:t>
                      </a:r>
                      <a:endParaRPr lang="zh-CN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</a:rPr>
                        <a:t>11111</a:t>
                      </a:r>
                      <a:endParaRPr lang="zh-CN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251291" y="2080591"/>
            <a:ext cx="28555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Scheme 2 (4+2 modes)</a:t>
            </a:r>
          </a:p>
          <a:p>
            <a:endParaRPr lang="en-US" sz="2000" dirty="0">
              <a:solidFill>
                <a:srgbClr val="000000"/>
              </a:solidFill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3274086"/>
              </p:ext>
            </p:extLst>
          </p:nvPr>
        </p:nvGraphicFramePr>
        <p:xfrm>
          <a:off x="6604509" y="2809110"/>
          <a:ext cx="2190428" cy="223332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04544"/>
                <a:gridCol w="1285884"/>
              </a:tblGrid>
              <a:tr h="428628">
                <a:tc>
                  <a:txBody>
                    <a:bodyPr/>
                    <a:lstStyle/>
                    <a:p>
                      <a:r>
                        <a:rPr lang="en-US" dirty="0" smtClean="0"/>
                        <a:t>Mode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Codeword</a:t>
                      </a:r>
                      <a:endParaRPr lang="en-US" dirty="0"/>
                    </a:p>
                  </a:txBody>
                  <a:tcPr/>
                </a:tc>
              </a:tr>
              <a:tr h="428628">
                <a:tc>
                  <a:txBody>
                    <a:bodyPr/>
                    <a:lstStyle/>
                    <a:p>
                      <a:r>
                        <a:rPr lang="en-US" dirty="0" smtClean="0"/>
                        <a:t>DM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420058">
                <a:tc>
                  <a:txBody>
                    <a:bodyPr/>
                    <a:lstStyle/>
                    <a:p>
                      <a:r>
                        <a:rPr lang="en-US" dirty="0" smtClean="0"/>
                        <a:t>LM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411488">
                <a:tc>
                  <a:txBody>
                    <a:bodyPr/>
                    <a:lstStyle/>
                    <a:p>
                      <a:r>
                        <a:rPr lang="en-US" dirty="0" smtClean="0"/>
                        <a:t>LML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110</a:t>
                      </a:r>
                      <a:endParaRPr lang="en-US" dirty="0"/>
                    </a:p>
                  </a:txBody>
                  <a:tcPr/>
                </a:tc>
              </a:tr>
              <a:tr h="544520">
                <a:tc>
                  <a:txBody>
                    <a:bodyPr/>
                    <a:lstStyle/>
                    <a:p>
                      <a:r>
                        <a:rPr lang="en-US" dirty="0" smtClean="0"/>
                        <a:t>LMA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6106859" y="2080590"/>
            <a:ext cx="27166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Scheme </a:t>
            </a:r>
            <a:r>
              <a:rPr lang="en-US" sz="2000" dirty="0">
                <a:solidFill>
                  <a:srgbClr val="000000"/>
                </a:solidFill>
              </a:rPr>
              <a:t>3</a:t>
            </a:r>
            <a:r>
              <a:rPr lang="en-US" sz="2000" dirty="0" smtClean="0">
                <a:solidFill>
                  <a:srgbClr val="000000"/>
                </a:solidFill>
              </a:rPr>
              <a:t> (4 modes)</a:t>
            </a:r>
          </a:p>
          <a:p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27934" y="6000768"/>
            <a:ext cx="5357850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No</a:t>
            </a:r>
            <a:r>
              <a:rPr lang="en-US" altLang="zh-CN" sz="2800" dirty="0" smtClean="0"/>
              <a:t> new syntax in all 3 schemes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21779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2604095"/>
              </p:ext>
            </p:extLst>
          </p:nvPr>
        </p:nvGraphicFramePr>
        <p:xfrm>
          <a:off x="2571736" y="2285992"/>
          <a:ext cx="6500860" cy="4063094"/>
        </p:xfrm>
        <a:graphic>
          <a:graphicData uri="http://schemas.openxmlformats.org/drawingml/2006/table">
            <a:tbl>
              <a:tblPr firstRow="1" firstCol="1" bandRow="1"/>
              <a:tblGrid>
                <a:gridCol w="1616230"/>
                <a:gridCol w="814105"/>
                <a:gridCol w="814105"/>
                <a:gridCol w="814105"/>
                <a:gridCol w="814105"/>
                <a:gridCol w="814105"/>
                <a:gridCol w="814105"/>
              </a:tblGrid>
              <a:tr h="311297">
                <a:tc>
                  <a:txBody>
                    <a:bodyPr/>
                    <a:lstStyle/>
                    <a:p>
                      <a:pPr algn="ctr"/>
                      <a:endParaRPr lang="zh-CN" sz="14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All Intra HE</a:t>
                      </a:r>
                      <a:endParaRPr lang="zh-CN" sz="14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All Intra LC</a:t>
                      </a:r>
                      <a:endParaRPr lang="zh-CN" sz="14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15003">
                <a:tc>
                  <a:txBody>
                    <a:bodyPr/>
                    <a:lstStyle/>
                    <a:p>
                      <a:pPr algn="ctr"/>
                      <a:endParaRPr lang="zh-CN" sz="14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Y</a:t>
                      </a:r>
                      <a:endParaRPr lang="zh-CN" sz="14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U</a:t>
                      </a:r>
                      <a:endParaRPr lang="zh-CN" sz="14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V</a:t>
                      </a:r>
                      <a:endParaRPr lang="zh-CN" sz="14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Y</a:t>
                      </a:r>
                      <a:endParaRPr lang="zh-CN" sz="14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U</a:t>
                      </a:r>
                      <a:endParaRPr lang="zh-CN" sz="14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V</a:t>
                      </a:r>
                      <a:endParaRPr lang="zh-CN" sz="14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473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Class A</a:t>
                      </a:r>
                      <a:endParaRPr lang="zh-CN" sz="14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-0.2%</a:t>
                      </a:r>
                      <a:endParaRPr lang="zh-CN" sz="14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-8.8%</a:t>
                      </a:r>
                      <a:endParaRPr lang="zh-CN" sz="14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-9.6%</a:t>
                      </a:r>
                      <a:endParaRPr lang="zh-CN" sz="14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-0.1%</a:t>
                      </a:r>
                      <a:endParaRPr lang="zh-CN" sz="14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-9.3%</a:t>
                      </a:r>
                      <a:endParaRPr lang="zh-CN" sz="14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-10.1%</a:t>
                      </a:r>
                      <a:endParaRPr lang="zh-CN" sz="14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96473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Class B</a:t>
                      </a:r>
                      <a:endParaRPr lang="zh-CN" sz="14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-0.1%</a:t>
                      </a:r>
                      <a:endParaRPr lang="zh-CN" sz="14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-2.6%</a:t>
                      </a:r>
                      <a:endParaRPr lang="zh-CN" sz="14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-2.1%</a:t>
                      </a:r>
                      <a:endParaRPr lang="zh-CN" sz="14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-0.1%</a:t>
                      </a:r>
                      <a:endParaRPr lang="zh-CN" sz="14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-2.7%</a:t>
                      </a:r>
                      <a:endParaRPr lang="zh-CN" sz="14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-2.2%</a:t>
                      </a:r>
                      <a:endParaRPr lang="zh-CN" sz="14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6473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Class C</a:t>
                      </a:r>
                      <a:endParaRPr lang="zh-CN" sz="14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-0.2%</a:t>
                      </a:r>
                      <a:endParaRPr lang="zh-CN" sz="14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-2.2%</a:t>
                      </a:r>
                      <a:endParaRPr lang="zh-CN" sz="14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-2.7%</a:t>
                      </a:r>
                      <a:endParaRPr lang="zh-CN" sz="14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-0.1%</a:t>
                      </a:r>
                      <a:endParaRPr lang="zh-CN" sz="14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-2.1%</a:t>
                      </a:r>
                      <a:endParaRPr lang="zh-CN" sz="14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-2.7%</a:t>
                      </a:r>
                      <a:endParaRPr lang="zh-CN" sz="14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6473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Class D</a:t>
                      </a:r>
                      <a:endParaRPr lang="zh-CN" sz="14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-0.1%</a:t>
                      </a:r>
                      <a:endParaRPr lang="zh-CN" sz="14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-1.7%</a:t>
                      </a:r>
                      <a:endParaRPr lang="zh-CN" sz="14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-1.7%</a:t>
                      </a:r>
                      <a:endParaRPr lang="zh-CN" sz="14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-0.1%</a:t>
                      </a:r>
                      <a:endParaRPr lang="zh-CN" sz="14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-2.0%</a:t>
                      </a:r>
                      <a:endParaRPr lang="zh-CN" sz="14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-2.1%</a:t>
                      </a:r>
                      <a:endParaRPr lang="zh-CN" sz="14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6473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Class E</a:t>
                      </a:r>
                      <a:endParaRPr lang="zh-CN" sz="14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-0.1%</a:t>
                      </a:r>
                      <a:endParaRPr lang="zh-CN" sz="14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-1.1%</a:t>
                      </a:r>
                      <a:endParaRPr lang="zh-CN" sz="14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-1.3%</a:t>
                      </a:r>
                      <a:endParaRPr lang="zh-CN" sz="14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0.0%</a:t>
                      </a:r>
                      <a:endParaRPr lang="zh-CN" sz="14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-1.8%</a:t>
                      </a:r>
                      <a:endParaRPr lang="zh-CN" sz="14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-1.8%</a:t>
                      </a:r>
                      <a:endParaRPr lang="zh-CN" sz="14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6473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Class F</a:t>
                      </a:r>
                      <a:endParaRPr lang="zh-CN" sz="14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-0.3%</a:t>
                      </a:r>
                      <a:endParaRPr lang="zh-CN" sz="14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-2.4%</a:t>
                      </a:r>
                      <a:endParaRPr lang="zh-CN" sz="14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>
                          <a:effectLst/>
                          <a:latin typeface="Arial"/>
                          <a:ea typeface="宋体"/>
                          <a:cs typeface="Times New Roman"/>
                        </a:rPr>
                        <a:t>-3.0%</a:t>
                      </a:r>
                      <a:endParaRPr lang="zh-CN" sz="14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-0.2%</a:t>
                      </a:r>
                      <a:endParaRPr lang="zh-CN" sz="14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-2.1%</a:t>
                      </a:r>
                      <a:endParaRPr lang="zh-CN" sz="14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-2.5%</a:t>
                      </a:r>
                      <a:endParaRPr lang="zh-CN" sz="14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473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Overall</a:t>
                      </a: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 </a:t>
                      </a:r>
                      <a:endParaRPr lang="en-US" sz="1400" b="1" dirty="0" smtClean="0">
                        <a:solidFill>
                          <a:srgbClr val="000000"/>
                        </a:solidFill>
                        <a:effectLst/>
                        <a:latin typeface="Arial"/>
                        <a:ea typeface="宋体"/>
                        <a:cs typeface="Times New Roman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(</a:t>
                      </a: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Without Class F )  </a:t>
                      </a:r>
                      <a:endParaRPr lang="zh-CN" sz="14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-0.1%</a:t>
                      </a:r>
                      <a:endParaRPr lang="zh-CN" sz="14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-3.4%</a:t>
                      </a:r>
                      <a:endParaRPr lang="zh-CN" sz="14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-3.5%</a:t>
                      </a:r>
                      <a:endParaRPr lang="zh-CN" sz="14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-0.1%</a:t>
                      </a:r>
                      <a:endParaRPr lang="zh-CN" sz="14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-3.6%</a:t>
                      </a:r>
                      <a:endParaRPr lang="zh-CN" sz="14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-3.8%</a:t>
                      </a:r>
                      <a:endParaRPr lang="zh-CN" sz="14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315003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Overall</a:t>
                      </a:r>
                      <a:r>
                        <a:rPr lang="en-US" sz="1400" b="1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 </a:t>
                      </a: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(</a:t>
                      </a: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/>
                          <a:cs typeface="Times New Roman"/>
                        </a:rPr>
                        <a:t>With Class F )</a:t>
                      </a:r>
                      <a:endParaRPr lang="zh-CN" sz="14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-0.2%</a:t>
                      </a:r>
                      <a:endParaRPr lang="zh-CN" sz="14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-3.2%</a:t>
                      </a:r>
                      <a:endParaRPr lang="zh-CN" sz="14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-3.4%</a:t>
                      </a:r>
                      <a:endParaRPr lang="zh-CN" sz="14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-0.1%</a:t>
                      </a:r>
                      <a:endParaRPr lang="zh-CN" sz="14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-3.4%</a:t>
                      </a:r>
                      <a:endParaRPr lang="zh-CN" sz="14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-3.6%</a:t>
                      </a:r>
                      <a:endParaRPr lang="zh-CN" sz="14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96473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Enc Time[%]</a:t>
                      </a:r>
                      <a:endParaRPr lang="zh-CN" sz="14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106%</a:t>
                      </a:r>
                      <a:endParaRPr lang="zh-CN" sz="14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105%</a:t>
                      </a:r>
                      <a:endParaRPr lang="zh-CN" sz="14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15003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Dec Time[%]</a:t>
                      </a:r>
                      <a:endParaRPr lang="zh-CN" sz="14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100%</a:t>
                      </a:r>
                      <a:endParaRPr lang="zh-CN" sz="14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Malgun Gothic"/>
                          <a:cs typeface="Times New Roman"/>
                        </a:rPr>
                        <a:t>98%</a:t>
                      </a:r>
                      <a:endParaRPr lang="zh-CN" sz="14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18030" y="1311850"/>
            <a:ext cx="2981790" cy="583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Implementation</a:t>
            </a:r>
            <a:endParaRPr lang="en-US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410850" y="2080590"/>
            <a:ext cx="27166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Scheme 1 (8 modes)</a:t>
            </a:r>
          </a:p>
          <a:p>
            <a:endParaRPr lang="en-US" sz="2000" dirty="0"/>
          </a:p>
        </p:txBody>
      </p:sp>
      <p:sp>
        <p:nvSpPr>
          <p:cNvPr id="11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0"/>
            <a:ext cx="8763000" cy="990600"/>
          </a:xfrm>
          <a:ln/>
        </p:spPr>
        <p:txBody>
          <a:bodyPr/>
          <a:lstStyle/>
          <a:p>
            <a:pPr algn="l"/>
            <a:r>
              <a:rPr lang="en-US" altLang="zh-CN" dirty="0" smtClean="0"/>
              <a:t>JCTVC-G358</a:t>
            </a:r>
            <a:endParaRPr lang="zh-CN" altLang="en-US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5742199"/>
              </p:ext>
            </p:extLst>
          </p:nvPr>
        </p:nvGraphicFramePr>
        <p:xfrm>
          <a:off x="310646" y="2833752"/>
          <a:ext cx="2093840" cy="32942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1517"/>
                <a:gridCol w="1222323"/>
              </a:tblGrid>
              <a:tr h="368178">
                <a:tc>
                  <a:txBody>
                    <a:bodyPr/>
                    <a:lstStyle/>
                    <a:p>
                      <a:r>
                        <a:rPr lang="en-US" dirty="0" smtClean="0"/>
                        <a:t>Mode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Codeword</a:t>
                      </a:r>
                      <a:endParaRPr lang="en-US" dirty="0"/>
                    </a:p>
                  </a:txBody>
                  <a:tcPr/>
                </a:tc>
              </a:tr>
              <a:tr h="358785">
                <a:tc>
                  <a:txBody>
                    <a:bodyPr/>
                    <a:lstStyle/>
                    <a:p>
                      <a:r>
                        <a:rPr lang="en-US" dirty="0" smtClean="0"/>
                        <a:t>DM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58785">
                <a:tc>
                  <a:txBody>
                    <a:bodyPr/>
                    <a:lstStyle/>
                    <a:p>
                      <a:r>
                        <a:rPr lang="en-US" dirty="0" smtClean="0"/>
                        <a:t>LM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</a:tr>
              <a:tr h="358785">
                <a:tc>
                  <a:txBody>
                    <a:bodyPr/>
                    <a:lstStyle/>
                    <a:p>
                      <a:r>
                        <a:rPr lang="en-US" dirty="0" smtClean="0"/>
                        <a:t>LML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1010</a:t>
                      </a:r>
                      <a:endParaRPr lang="en-US" dirty="0"/>
                    </a:p>
                  </a:txBody>
                  <a:tcPr/>
                </a:tc>
              </a:tr>
              <a:tr h="358785">
                <a:tc>
                  <a:txBody>
                    <a:bodyPr/>
                    <a:lstStyle/>
                    <a:p>
                      <a:r>
                        <a:rPr lang="en-US" dirty="0" smtClean="0"/>
                        <a:t>LMA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1011</a:t>
                      </a:r>
                      <a:endParaRPr lang="en-US" dirty="0"/>
                    </a:p>
                  </a:txBody>
                  <a:tcPr/>
                </a:tc>
              </a:tr>
              <a:tr h="358785">
                <a:tc>
                  <a:txBody>
                    <a:bodyPr/>
                    <a:lstStyle/>
                    <a:p>
                      <a:r>
                        <a:rPr lang="en-US" dirty="0" smtClean="0"/>
                        <a:t>Planar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110</a:t>
                      </a:r>
                      <a:endParaRPr lang="en-US" dirty="0"/>
                    </a:p>
                  </a:txBody>
                  <a:tcPr/>
                </a:tc>
              </a:tr>
              <a:tr h="358785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Vert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1110</a:t>
                      </a:r>
                      <a:endParaRPr lang="en-US" dirty="0"/>
                    </a:p>
                  </a:txBody>
                  <a:tcPr/>
                </a:tc>
              </a:tr>
              <a:tr h="358785">
                <a:tc>
                  <a:txBody>
                    <a:bodyPr/>
                    <a:lstStyle/>
                    <a:p>
                      <a:r>
                        <a:rPr lang="en-US" dirty="0" smtClean="0"/>
                        <a:t>Hori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11110</a:t>
                      </a:r>
                      <a:endParaRPr lang="en-US" dirty="0"/>
                    </a:p>
                  </a:txBody>
                  <a:tcPr/>
                </a:tc>
              </a:tr>
              <a:tr h="358785">
                <a:tc>
                  <a:txBody>
                    <a:bodyPr/>
                    <a:lstStyle/>
                    <a:p>
                      <a:r>
                        <a:rPr lang="en-US" dirty="0" smtClean="0"/>
                        <a:t>DC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11111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0747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79725" y="1758167"/>
            <a:ext cx="1905000" cy="457200"/>
          </a:xfrm>
        </p:spPr>
        <p:txBody>
          <a:bodyPr/>
          <a:lstStyle/>
          <a:p>
            <a:fld id="{532177BE-3EB1-49F9-932A-9F8B6138977F}" type="slidenum">
              <a:rPr lang="en-US" altLang="en-US"/>
              <a:pPr/>
              <a:t>9</a:t>
            </a:fld>
            <a:endParaRPr lang="en-US" sz="1800" b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0472988"/>
              </p:ext>
            </p:extLst>
          </p:nvPr>
        </p:nvGraphicFramePr>
        <p:xfrm>
          <a:off x="2266125" y="1352927"/>
          <a:ext cx="6732108" cy="84261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48012"/>
                <a:gridCol w="748012"/>
                <a:gridCol w="748012"/>
                <a:gridCol w="748012"/>
                <a:gridCol w="748012"/>
                <a:gridCol w="637517"/>
                <a:gridCol w="642942"/>
                <a:gridCol w="744190"/>
                <a:gridCol w="967399"/>
              </a:tblGrid>
              <a:tr h="53781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LML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LMA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Planar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VER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HOR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DC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VER+8</a:t>
                      </a:r>
                    </a:p>
                    <a:p>
                      <a:pPr algn="ctr"/>
                      <a:r>
                        <a:rPr lang="en-US" sz="1400" dirty="0" smtClean="0"/>
                        <a:t>(not  DM)</a:t>
                      </a:r>
                      <a:endParaRPr lang="en-US" sz="1400" dirty="0"/>
                    </a:p>
                  </a:txBody>
                  <a:tcPr/>
                </a:tc>
              </a:tr>
              <a:tr h="29779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33.8%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15.1%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13.0%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12.5%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8.3%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5%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4.7%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4.8%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2.8%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6525" y="1473397"/>
            <a:ext cx="184212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Stats of </a:t>
            </a:r>
            <a:r>
              <a:rPr lang="en-US" dirty="0" err="1" smtClean="0"/>
              <a:t>Chroma</a:t>
            </a:r>
            <a:r>
              <a:rPr lang="en-US" dirty="0" smtClean="0"/>
              <a:t> Mode selection</a:t>
            </a: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1895055" y="1672057"/>
            <a:ext cx="357840" cy="2782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061958781"/>
              </p:ext>
            </p:extLst>
          </p:nvPr>
        </p:nvGraphicFramePr>
        <p:xfrm>
          <a:off x="967187" y="2428868"/>
          <a:ext cx="7858148" cy="42148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0"/>
            <a:ext cx="8763000" cy="990600"/>
          </a:xfrm>
          <a:ln/>
        </p:spPr>
        <p:txBody>
          <a:bodyPr/>
          <a:lstStyle/>
          <a:p>
            <a:pPr algn="l"/>
            <a:r>
              <a:rPr lang="en-US" altLang="zh-CN" dirty="0" smtClean="0"/>
              <a:t>JCTVC-G358</a:t>
            </a:r>
            <a:endParaRPr lang="zh-CN" altLang="en-US" dirty="0"/>
          </a:p>
        </p:txBody>
      </p:sp>
      <p:sp>
        <p:nvSpPr>
          <p:cNvPr id="10" name="Oval 9"/>
          <p:cNvSpPr/>
          <p:nvPr/>
        </p:nvSpPr>
        <p:spPr>
          <a:xfrm>
            <a:off x="2636635" y="3786190"/>
            <a:ext cx="1143008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74.4%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8155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Default Design">
      <a:majorFont>
        <a:latin typeface="Times New Roman"/>
        <a:ea typeface="PMingLiU"/>
        <a:cs typeface=""/>
      </a:majorFont>
      <a:minorFont>
        <a:latin typeface="Times New Roman"/>
        <a:ea typeface="PMingLiU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11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11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157259665</TotalTime>
  <Pages>0</Pages>
  <Words>1448</Words>
  <Characters>0</Characters>
  <Application>Microsoft Office PowerPoint</Application>
  <DocSecurity>0</DocSecurity>
  <PresentationFormat>On-screen Show (4:3)</PresentationFormat>
  <Lines>0</Lines>
  <Paragraphs>562</Paragraphs>
  <Slides>14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1_Default Design</vt:lpstr>
      <vt:lpstr>111</vt:lpstr>
      <vt:lpstr>Visio</vt:lpstr>
      <vt:lpstr>Equation</vt:lpstr>
      <vt:lpstr>G358: New Modes for Chroma Intra Prediction</vt:lpstr>
      <vt:lpstr>JCTVC-G358</vt:lpstr>
      <vt:lpstr>PowerPoint Presentation</vt:lpstr>
      <vt:lpstr>JCTVC-G358</vt:lpstr>
      <vt:lpstr>JCTVC-G358</vt:lpstr>
      <vt:lpstr>JCTVC-G358</vt:lpstr>
      <vt:lpstr>JCTVC-G358</vt:lpstr>
      <vt:lpstr>JCTVC-G358</vt:lpstr>
      <vt:lpstr>JCTVC-G358</vt:lpstr>
      <vt:lpstr>JCTVC-G358</vt:lpstr>
      <vt:lpstr>JCTVC-G358</vt:lpstr>
      <vt:lpstr>JCTVC-G358</vt:lpstr>
      <vt:lpstr>Thank you</vt:lpstr>
      <vt:lpstr>JCTVC-G358 Appendix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Video coding Standards Experience of Xing Wen</dc:title>
  <dc:creator>wwwxxx</dc:creator>
  <cp:lastModifiedBy>Xingyu</cp:lastModifiedBy>
  <cp:revision>233</cp:revision>
  <cp:lastPrinted>1899-12-30T00:00:00Z</cp:lastPrinted>
  <dcterms:created xsi:type="dcterms:W3CDTF">2011-08-10T12:35:00Z</dcterms:created>
  <dcterms:modified xsi:type="dcterms:W3CDTF">2011-11-27T08:21:38Z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2052-6.6.0.2877</vt:lpwstr>
  </property>
</Properties>
</file>