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91" r:id="rId2"/>
    <p:sldId id="563" r:id="rId3"/>
    <p:sldId id="575" r:id="rId4"/>
    <p:sldId id="584" r:id="rId5"/>
    <p:sldId id="583" r:id="rId6"/>
    <p:sldId id="581" r:id="rId7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8000"/>
    <a:srgbClr val="3399FF"/>
    <a:srgbClr val="CC99FF"/>
    <a:srgbClr val="99CCFF"/>
    <a:srgbClr val="FF0000"/>
    <a:srgbClr val="FFFF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88" autoAdjust="0"/>
    <p:restoredTop sz="99685" autoAdjust="0"/>
  </p:normalViewPr>
  <p:slideViewPr>
    <p:cSldViewPr showGuides="1">
      <p:cViewPr>
        <p:scale>
          <a:sx n="110" d="100"/>
          <a:sy n="110" d="100"/>
        </p:scale>
        <p:origin x="-1722" y="-696"/>
      </p:cViewPr>
      <p:guideLst>
        <p:guide orient="horz" pos="648"/>
        <p:guide pos="51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91" d="100"/>
          <a:sy n="91" d="100"/>
        </p:scale>
        <p:origin x="-2988" y="-96"/>
      </p:cViewPr>
      <p:guideLst>
        <p:guide orient="horz" pos="2928"/>
        <p:guide pos="2160"/>
      </p:guideLst>
    </p:cSldViewPr>
  </p:notesViewPr>
  <p:gridSpacing cx="117043200" cy="117043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73CA8BF6-B8DE-4898-8B90-B605A25321D7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79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1" y="4416426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79" y="8831264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7CC23B3-AD0D-42E2-A4C4-DBBDCD2E29A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B6465-0FA6-4241-8B21-B78AB7A8361D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7B3C4-A9A4-4FE8-A58B-0D6E2515E28E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9721D1-369E-4B10-8778-4DA7B45ED08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881BF4-4D8E-4E49-9530-5AC302F21E6F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176DD2-5E33-4792-9848-40D16AFB1F76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82E88-46E6-4DEE-998E-33C4C29751B1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E579A-9188-4B6B-872C-942BD7F848FC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18D8C6-E203-47DE-974D-B0CE99013057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127C0B-F711-4117-BE9E-BA45976421D7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B175AD-D9AD-4C5F-96FF-C7B588E7EC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DFF464-5CC8-4510-93FE-FF9E219407D2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8112A-60AA-4D72-934A-0894B2A6A1BB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0F69A-6EBE-4F27-B870-083C664C885E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AABF81-370F-42FF-90A9-9B48C9A3140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EF9AF9-5419-40F5-927E-4FE8A5C15C1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C6AF13-F866-4E0C-9EFF-1A994FEA05EC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FEAAB3-4050-46B9-AD4A-E651531F3A4F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E98A06-72A4-4167-B1CD-892E65E5C3D0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0C1F5-77BC-4B81-8AC1-3B60217E4E24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5821F1-4224-4437-B432-B07DA2D40F84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ABA26-E65A-49E3-9EB8-262D07C4CE2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B161C-A0D3-4EDC-B8AE-804C12B6E489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-7938"/>
            <a:ext cx="7772400" cy="701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66800"/>
            <a:ext cx="7772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0" y="6565900"/>
            <a:ext cx="9144000" cy="292100"/>
          </a:xfrm>
          <a:prstGeom prst="rect">
            <a:avLst/>
          </a:prstGeom>
          <a:gradFill rotWithShape="1">
            <a:gsLst>
              <a:gs pos="0">
                <a:srgbClr val="5962A1"/>
              </a:gs>
              <a:gs pos="100000">
                <a:srgbClr val="A4A9CC">
                  <a:alpha val="96001"/>
                </a:srgbClr>
              </a:gs>
            </a:gsLst>
            <a:lin ang="0" scaled="1"/>
          </a:gra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kumimoji="1" lang="ja-JP" altLang="en-US" sz="1800">
              <a:solidFill>
                <a:schemeClr val="bg1"/>
              </a:solidFill>
              <a:ea typeface="ＭＳ Ｐゴシック" pitchFamily="34" charset="-128"/>
            </a:endParaRPr>
          </a:p>
        </p:txBody>
      </p:sp>
      <p:pic>
        <p:nvPicPr>
          <p:cNvPr id="1029" name="図 8" descr="sony_w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8750" y="6637338"/>
            <a:ext cx="925513" cy="16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ea typeface="SimSun" pitchFamily="2" charset="-122"/>
              </a:defRPr>
            </a:lvl1pPr>
          </a:lstStyle>
          <a:p>
            <a:fld id="{A9A1D5CA-5659-493A-9E04-F816F583DA98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  <a:ea typeface="SimSun" pitchFamily="2" charset="-122"/>
              </a:defRPr>
            </a:lvl1pPr>
          </a:lstStyle>
          <a:p>
            <a:fld id="{29ACF251-DFFD-4A73-992C-87662A3DE958}" type="datetime1">
              <a:rPr lang="en-US" smtClean="0"/>
              <a:pPr/>
              <a:t>11/18/2011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996633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95942"/>
            <a:ext cx="7772400" cy="1938992"/>
          </a:xfrm>
        </p:spPr>
        <p:txBody>
          <a:bodyPr/>
          <a:lstStyle/>
          <a:p>
            <a:r>
              <a:rPr lang="en-US" dirty="0" smtClean="0"/>
              <a:t>JCTVC-G357</a:t>
            </a:r>
            <a:br>
              <a:rPr lang="en-US" dirty="0" smtClean="0"/>
            </a:br>
            <a:r>
              <a:rPr lang="en-US" dirty="0" smtClean="0"/>
              <a:t>Non-CE4: Improvement of Intra prediction based QP prediction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886200"/>
            <a:ext cx="7086600" cy="1752600"/>
          </a:xfrm>
        </p:spPr>
        <p:txBody>
          <a:bodyPr/>
          <a:lstStyle/>
          <a:p>
            <a:r>
              <a:rPr lang="en-US" dirty="0" smtClean="0"/>
              <a:t>Jun Xu, Ali Tabatabai, Kazushi Sato</a:t>
            </a:r>
          </a:p>
          <a:p>
            <a:r>
              <a:rPr lang="en-US" dirty="0" smtClean="0"/>
              <a:t>SONY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DB6465-0FA6-4241-8B21-B78AB7A8361D}" type="slidenum">
              <a:rPr lang="zh-CN" altLang="en-US" smtClean="0"/>
              <a:pPr/>
              <a:t>1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Introduction</a:t>
            </a:r>
          </a:p>
          <a:p>
            <a:endParaRPr lang="en-US" sz="3600" dirty="0" smtClean="0"/>
          </a:p>
          <a:p>
            <a:r>
              <a:rPr lang="en-US" sz="3600" dirty="0" smtClean="0"/>
              <a:t>Proposed solutions &amp; results</a:t>
            </a:r>
          </a:p>
          <a:p>
            <a:endParaRPr lang="en-US" sz="3600" dirty="0" smtClean="0"/>
          </a:p>
          <a:p>
            <a:r>
              <a:rPr lang="en-US" sz="3600" dirty="0" smtClean="0"/>
              <a:t>Conclusion</a:t>
            </a:r>
          </a:p>
          <a:p>
            <a:pPr lvl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2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CE4 1.3.c</a:t>
            </a:r>
          </a:p>
          <a:p>
            <a:pPr lvl="1"/>
            <a:r>
              <a:rPr lang="en-US" sz="2000" dirty="0" smtClean="0"/>
              <a:t>Intra mode based QP prediction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514600" y="2400300"/>
          <a:ext cx="4295775" cy="3829050"/>
        </p:xfrm>
        <a:graphic>
          <a:graphicData uri="http://schemas.openxmlformats.org/presentationml/2006/ole">
            <p:oleObj spid="_x0000_s1026" r:id="rId3" imgW="4295078" imgH="382811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7772400" cy="5486400"/>
          </a:xfrm>
        </p:spPr>
        <p:txBody>
          <a:bodyPr/>
          <a:lstStyle/>
          <a:p>
            <a:r>
              <a:rPr lang="en-US" sz="2000" dirty="0" smtClean="0"/>
              <a:t>Propose to improve the QP prediction</a:t>
            </a:r>
          </a:p>
          <a:p>
            <a:r>
              <a:rPr lang="en-US" sz="2000" dirty="0" smtClean="0"/>
              <a:t>Figure shows the algorithm in intra prediction angles.</a:t>
            </a:r>
          </a:p>
          <a:p>
            <a:r>
              <a:rPr lang="en-US" sz="2000" dirty="0" smtClean="0"/>
              <a:t>Different process for three categories</a:t>
            </a:r>
          </a:p>
          <a:p>
            <a:pPr lvl="1"/>
            <a:r>
              <a:rPr lang="en-US" sz="1400" dirty="0" smtClean="0"/>
              <a:t>Top left corner: </a:t>
            </a:r>
            <a:r>
              <a:rPr lang="en-US" sz="1400" smtClean="0"/>
              <a:t>(Blue)</a:t>
            </a:r>
            <a:endParaRPr lang="en-US" sz="1400" dirty="0" smtClean="0"/>
          </a:p>
          <a:p>
            <a:pPr lvl="2"/>
            <a:r>
              <a:rPr lang="en-US" sz="1100" dirty="0" smtClean="0"/>
              <a:t>Angle: Horizontal: [-32,-17], Vertical: [-32,-17]</a:t>
            </a:r>
          </a:p>
          <a:p>
            <a:pPr lvl="2"/>
            <a:r>
              <a:rPr lang="en-US" sz="1100" dirty="0" smtClean="0"/>
              <a:t>PCM, DC and Planar mode are treated in this category.</a:t>
            </a:r>
          </a:p>
          <a:p>
            <a:pPr lvl="2"/>
            <a:r>
              <a:rPr lang="en-US" sz="1100" dirty="0" smtClean="0"/>
              <a:t>CE4 1.3.c default</a:t>
            </a:r>
          </a:p>
          <a:p>
            <a:pPr lvl="1"/>
            <a:r>
              <a:rPr lang="en-US" sz="1400" dirty="0" smtClean="0"/>
              <a:t>Top right: (Red)</a:t>
            </a:r>
            <a:endParaRPr lang="en-US" sz="1100" dirty="0" smtClean="0"/>
          </a:p>
          <a:p>
            <a:pPr lvl="2"/>
            <a:r>
              <a:rPr lang="en-US" sz="1100" dirty="0" smtClean="0"/>
              <a:t>Angle: Horizontal: [-16,32]</a:t>
            </a:r>
          </a:p>
          <a:p>
            <a:pPr lvl="2"/>
            <a:r>
              <a:rPr lang="en-US" sz="1100" dirty="0" smtClean="0"/>
              <a:t>If above neighbor exists, </a:t>
            </a:r>
            <a:r>
              <a:rPr lang="en-US" sz="1100" dirty="0" err="1" smtClean="0"/>
              <a:t>refQP</a:t>
            </a:r>
            <a:r>
              <a:rPr lang="en-US" sz="1100" dirty="0" smtClean="0"/>
              <a:t> = above QP</a:t>
            </a:r>
          </a:p>
          <a:p>
            <a:pPr lvl="2"/>
            <a:r>
              <a:rPr lang="en-US" sz="1100" dirty="0" smtClean="0"/>
              <a:t>Otherwise, CE4 1.3.c default</a:t>
            </a:r>
          </a:p>
          <a:p>
            <a:pPr lvl="1"/>
            <a:r>
              <a:rPr lang="en-US" sz="1400" dirty="0" smtClean="0"/>
              <a:t>Bottom left: (Yellow)</a:t>
            </a:r>
          </a:p>
          <a:p>
            <a:pPr lvl="2"/>
            <a:r>
              <a:rPr lang="en-US" sz="1100" dirty="0" smtClean="0"/>
              <a:t>Angle: Vertical: [-16, 32]</a:t>
            </a:r>
          </a:p>
          <a:p>
            <a:pPr lvl="2"/>
            <a:r>
              <a:rPr lang="en-US" sz="1100" dirty="0" smtClean="0"/>
              <a:t>If left neighbor exists, </a:t>
            </a:r>
            <a:r>
              <a:rPr lang="en-US" sz="1100" dirty="0" err="1" smtClean="0"/>
              <a:t>refQP</a:t>
            </a:r>
            <a:r>
              <a:rPr lang="en-US" sz="1100" dirty="0" smtClean="0"/>
              <a:t> = left QP</a:t>
            </a:r>
          </a:p>
          <a:p>
            <a:pPr lvl="2"/>
            <a:r>
              <a:rPr lang="en-US" sz="1100" dirty="0" smtClean="0"/>
              <a:t>Otherwise, CE4 1.3.c default</a:t>
            </a:r>
          </a:p>
          <a:p>
            <a:pPr lvl="2"/>
            <a:endParaRPr lang="en-US" sz="1100" dirty="0" smtClean="0"/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pSp>
        <p:nvGrpSpPr>
          <p:cNvPr id="5" name="Group 14"/>
          <p:cNvGrpSpPr/>
          <p:nvPr/>
        </p:nvGrpSpPr>
        <p:grpSpPr>
          <a:xfrm>
            <a:off x="4114800" y="2286000"/>
            <a:ext cx="5029200" cy="4260850"/>
            <a:chOff x="4114800" y="2400300"/>
            <a:chExt cx="5029200" cy="4260850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72100" y="3086100"/>
              <a:ext cx="3608388" cy="357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Oval 5"/>
            <p:cNvSpPr/>
            <p:nvPr/>
          </p:nvSpPr>
          <p:spPr bwMode="auto">
            <a:xfrm>
              <a:off x="6400800" y="2971800"/>
              <a:ext cx="2628900" cy="45720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 rot="5400000">
              <a:off x="4229100" y="5143500"/>
              <a:ext cx="2514600" cy="457200"/>
            </a:xfrm>
            <a:prstGeom prst="ellipse">
              <a:avLst/>
            </a:prstGeom>
            <a:noFill/>
            <a:ln w="190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65151" y="2628900"/>
              <a:ext cx="11788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refQP</a:t>
              </a:r>
              <a:r>
                <a:rPr lang="en-US" dirty="0" smtClean="0">
                  <a:solidFill>
                    <a:srgbClr val="FF0000"/>
                  </a:solidFill>
                </a:rPr>
                <a:t> = above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114800" y="6172200"/>
              <a:ext cx="9918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C000"/>
                  </a:solidFill>
                </a:rPr>
                <a:t>refQP</a:t>
              </a:r>
              <a:r>
                <a:rPr lang="en-US" dirty="0" smtClean="0">
                  <a:solidFill>
                    <a:srgbClr val="FFC000"/>
                  </a:solidFill>
                </a:rPr>
                <a:t> = left</a:t>
              </a:r>
              <a:endParaRPr lang="en-US" dirty="0">
                <a:solidFill>
                  <a:srgbClr val="FFC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5143500" y="3086100"/>
              <a:ext cx="1257300" cy="1028700"/>
            </a:xfrm>
            <a:prstGeom prst="rect">
              <a:avLst/>
            </a:prstGeom>
            <a:noFill/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Times New Roman" pitchFamily="18" charset="0"/>
              </a:endParaRPr>
            </a:p>
          </p:txBody>
        </p:sp>
        <p:sp>
          <p:nvSpPr>
            <p:cNvPr id="13" name="Rectangular Callout 12"/>
            <p:cNvSpPr/>
            <p:nvPr/>
          </p:nvSpPr>
          <p:spPr bwMode="auto">
            <a:xfrm>
              <a:off x="6400800" y="2400300"/>
              <a:ext cx="800100" cy="342900"/>
            </a:xfrm>
            <a:prstGeom prst="wedgeRectCallout">
              <a:avLst>
                <a:gd name="adj1" fmla="val 91167"/>
                <a:gd name="adj2" fmla="val 1713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Horizontal angles</a:t>
              </a:r>
            </a:p>
          </p:txBody>
        </p:sp>
        <p:sp>
          <p:nvSpPr>
            <p:cNvPr id="14" name="Rectangular Callout 13"/>
            <p:cNvSpPr/>
            <p:nvPr/>
          </p:nvSpPr>
          <p:spPr bwMode="auto">
            <a:xfrm>
              <a:off x="4229100" y="4686300"/>
              <a:ext cx="800100" cy="342900"/>
            </a:xfrm>
            <a:prstGeom prst="wedgeRectCallout">
              <a:avLst>
                <a:gd name="adj1" fmla="val 91167"/>
                <a:gd name="adj2" fmla="val 1713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Times New Roman" pitchFamily="18" charset="0"/>
                </a:rPr>
                <a:t>Vertical angles</a:t>
              </a:r>
            </a:p>
          </p:txBody>
        </p:sp>
      </p:grp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800600" y="2171700"/>
            <a:ext cx="1231900" cy="465137"/>
          </a:xfrm>
          <a:prstGeom prst="wedgeRectCallout">
            <a:avLst>
              <a:gd name="adj1" fmla="val 11787"/>
              <a:gd name="adj2" fmla="val 16840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zh-CN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SimSun" pitchFamily="2" charset="-122"/>
                <a:cs typeface="Arial" pitchFamily="34" charset="0"/>
              </a:rPr>
              <a:t>DC+Planar+PCM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0100"/>
            <a:ext cx="7772400" cy="5486400"/>
          </a:xfrm>
        </p:spPr>
        <p:txBody>
          <a:bodyPr/>
          <a:lstStyle/>
          <a:p>
            <a:r>
              <a:rPr lang="en-US" sz="2400" dirty="0" smtClean="0"/>
              <a:t>Cross-check by NEC, JCTVC-G739</a:t>
            </a:r>
          </a:p>
          <a:p>
            <a:r>
              <a:rPr lang="en-US" sz="2400" dirty="0" smtClean="0"/>
              <a:t>Anchor is CE4 anchor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2508863"/>
          <a:ext cx="7162798" cy="2139314"/>
        </p:xfrm>
        <a:graphic>
          <a:graphicData uri="http://schemas.openxmlformats.org/drawingml/2006/table">
            <a:tbl>
              <a:tblPr/>
              <a:tblGrid>
                <a:gridCol w="951916"/>
                <a:gridCol w="679521"/>
                <a:gridCol w="679521"/>
                <a:gridCol w="679521"/>
                <a:gridCol w="1066878"/>
                <a:gridCol w="679521"/>
                <a:gridCol w="679521"/>
                <a:gridCol w="679521"/>
                <a:gridCol w="1066878"/>
              </a:tblGrid>
              <a:tr h="196303">
                <a:tc>
                  <a:txBody>
                    <a:bodyPr/>
                    <a:lstStyle/>
                    <a:p>
                      <a:endParaRPr lang="en-US" sz="1600" dirty="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LC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4521"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dQP incr.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5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-6.9%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-6.7%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95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-10.2%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-10.3%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95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-12.0%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-12.8%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495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-11.4%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-12.4%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58912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-15.0%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-15.4%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149565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-10.8%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latin typeface="Arial"/>
                          <a:ea typeface="Times New Roman"/>
                          <a:cs typeface="Times New Roman"/>
                        </a:rPr>
                        <a:t>-11.3%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6452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03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5651">
                <a:tc>
                  <a:txBody>
                    <a:bodyPr/>
                    <a:lstStyle/>
                    <a:p>
                      <a:pPr marL="0" marR="0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7304" marR="6730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700"/>
            <a:ext cx="8343900" cy="5257800"/>
          </a:xfrm>
        </p:spPr>
        <p:txBody>
          <a:bodyPr/>
          <a:lstStyle/>
          <a:p>
            <a:r>
              <a:rPr lang="en-US" sz="2400" dirty="0" smtClean="0"/>
              <a:t>Presented solutions to improve intra mode based QP prediction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0.5% BD-rate savings observed AI_HE and AI_LC, 10.8% and 11.3% </a:t>
            </a:r>
            <a:r>
              <a:rPr lang="en-US" sz="2400" dirty="0" err="1" smtClean="0"/>
              <a:t>dQP</a:t>
            </a:r>
            <a:r>
              <a:rPr lang="en-US" sz="2400" dirty="0" smtClean="0"/>
              <a:t> bits savings for AI_HE and AI_LC. No additional complexity.</a:t>
            </a:r>
          </a:p>
          <a:p>
            <a:endParaRPr lang="en-US" sz="2400" dirty="0" smtClean="0"/>
          </a:p>
          <a:p>
            <a:r>
              <a:rPr lang="en-US" sz="2400" smtClean="0"/>
              <a:t>Propose </a:t>
            </a:r>
            <a:r>
              <a:rPr lang="en-US" sz="2400" dirty="0" smtClean="0"/>
              <a:t>to adopt in HM5.0</a:t>
            </a:r>
          </a:p>
          <a:p>
            <a:pPr marL="342900" lvl="1" indent="-34290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E579A-9188-4B6B-872C-942BD7F848FC}" type="slidenum">
              <a:rPr lang="zh-CN" altLang="en-US" smtClean="0"/>
              <a:pPr/>
              <a:t>6</a:t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186150</TotalTime>
  <Words>413</Words>
  <Application>Microsoft Office PowerPoint</Application>
  <PresentationFormat>On-screen Show (4:3)</PresentationFormat>
  <Paragraphs>126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JCTVC-G357 Non-CE4: Improvement of Intra prediction based QP prediction </vt:lpstr>
      <vt:lpstr>Outline</vt:lpstr>
      <vt:lpstr>Introduction</vt:lpstr>
      <vt:lpstr>Proposal</vt:lpstr>
      <vt:lpstr>Results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Jun Xu</cp:lastModifiedBy>
  <cp:revision>6654</cp:revision>
  <dcterms:created xsi:type="dcterms:W3CDTF">2006-02-22T01:05:12Z</dcterms:created>
  <dcterms:modified xsi:type="dcterms:W3CDTF">2011-11-18T21:54:39Z</dcterms:modified>
</cp:coreProperties>
</file>