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91" r:id="rId2"/>
    <p:sldId id="563" r:id="rId3"/>
    <p:sldId id="575" r:id="rId4"/>
    <p:sldId id="576" r:id="rId5"/>
    <p:sldId id="584" r:id="rId6"/>
    <p:sldId id="585" r:id="rId7"/>
    <p:sldId id="581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10" d="100"/>
          <a:sy n="110" d="100"/>
        </p:scale>
        <p:origin x="-1722" y="-69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US" dirty="0" smtClean="0"/>
              <a:t>JCTVC-G354</a:t>
            </a:r>
            <a:br>
              <a:rPr lang="en-US" dirty="0" smtClean="0"/>
            </a:br>
            <a:r>
              <a:rPr lang="en-US" dirty="0" smtClean="0"/>
              <a:t>Non-CE6: Improvements for SDIP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Ehsan Maani,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SDIP introduces non-square blocks</a:t>
            </a:r>
          </a:p>
          <a:p>
            <a:pPr lvl="1"/>
            <a:r>
              <a:rPr lang="en-US" dirty="0" smtClean="0"/>
              <a:t>PU: 32x8/8x32, 16x4/4x16, 8x2/2x8</a:t>
            </a:r>
          </a:p>
          <a:p>
            <a:pPr lvl="1"/>
            <a:r>
              <a:rPr lang="en-US" dirty="0" smtClean="0"/>
              <a:t>TU: 32x8/8x32, 32x2/2x32, 16x4/4x16, 8x2/2x8</a:t>
            </a:r>
            <a:endParaRPr lang="en-US" sz="2400" dirty="0" smtClean="0"/>
          </a:p>
          <a:p>
            <a:r>
              <a:rPr lang="en-US" dirty="0" smtClean="0"/>
              <a:t>Intra mode coding</a:t>
            </a:r>
          </a:p>
          <a:p>
            <a:pPr lvl="1"/>
            <a:r>
              <a:rPr lang="en-US" dirty="0" smtClean="0"/>
              <a:t>Same as </a:t>
            </a:r>
            <a:r>
              <a:rPr lang="en-US" smtClean="0"/>
              <a:t>square </a:t>
            </a:r>
            <a:r>
              <a:rPr lang="en-US" smtClean="0"/>
              <a:t>PUs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Entropy coding</a:t>
            </a:r>
          </a:p>
          <a:p>
            <a:pPr lvl="1"/>
            <a:r>
              <a:rPr lang="en-US" dirty="0" smtClean="0"/>
              <a:t>Map non-square TU to square TU</a:t>
            </a:r>
          </a:p>
          <a:p>
            <a:pPr lvl="1"/>
            <a:r>
              <a:rPr lang="en-US" dirty="0" smtClean="0"/>
              <a:t>Reusing the square contexts and entropy coding engine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7772400" cy="5486400"/>
          </a:xfrm>
        </p:spPr>
        <p:txBody>
          <a:bodyPr/>
          <a:lstStyle/>
          <a:p>
            <a:r>
              <a:rPr lang="en-US" sz="2400" dirty="0" smtClean="0"/>
              <a:t>MPMs in intra mode coding for non-square PU</a:t>
            </a:r>
          </a:p>
          <a:p>
            <a:pPr lvl="1"/>
            <a:r>
              <a:rPr lang="en-US" sz="2000" dirty="0" smtClean="0"/>
              <a:t>MPM_0 = Planar. </a:t>
            </a:r>
          </a:p>
          <a:p>
            <a:pPr lvl="1"/>
            <a:r>
              <a:rPr lang="en-US" sz="2000" dirty="0" smtClean="0"/>
              <a:t>If current PU is 2NxhN, </a:t>
            </a:r>
          </a:p>
          <a:p>
            <a:pPr lvl="2"/>
            <a:r>
              <a:rPr lang="en-US" sz="1600" dirty="0" smtClean="0"/>
              <a:t>MPM_1 = above neighbor intra mode. </a:t>
            </a:r>
          </a:p>
          <a:p>
            <a:pPr lvl="1"/>
            <a:r>
              <a:rPr lang="en-US" sz="2000" dirty="0" smtClean="0"/>
              <a:t>Else if current PU is hNx2N, </a:t>
            </a:r>
          </a:p>
          <a:p>
            <a:pPr lvl="2"/>
            <a:r>
              <a:rPr lang="en-US" sz="1600" dirty="0" smtClean="0"/>
              <a:t>MPM_1 = left neighbor intra mode. </a:t>
            </a:r>
          </a:p>
          <a:p>
            <a:pPr lvl="1"/>
            <a:r>
              <a:rPr lang="en-US" sz="2000" dirty="0" smtClean="0"/>
              <a:t>If selected neighbor intra mode is not available, </a:t>
            </a:r>
          </a:p>
          <a:p>
            <a:pPr lvl="2"/>
            <a:r>
              <a:rPr lang="en-US" sz="1600" dirty="0" smtClean="0"/>
              <a:t>MPM_1 = DC. </a:t>
            </a:r>
          </a:p>
          <a:p>
            <a:pPr lvl="1"/>
            <a:r>
              <a:rPr lang="en-US" sz="2000" dirty="0" smtClean="0"/>
              <a:t>If MPM_1 == Planar </a:t>
            </a:r>
          </a:p>
          <a:p>
            <a:pPr lvl="2"/>
            <a:r>
              <a:rPr lang="en-US" sz="1600" dirty="0" smtClean="0"/>
              <a:t>MPM_1 = DC.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7772400" y="1143000"/>
            <a:ext cx="914400" cy="9144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Mode_A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772400" y="2057400"/>
            <a:ext cx="914400" cy="9144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858000" y="2057400"/>
            <a:ext cx="914400" cy="9144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Mode_B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cxnSp>
        <p:nvCxnSpPr>
          <p:cNvPr id="11" name="Straight Connector 10"/>
          <p:cNvCxnSpPr>
            <a:stCxn id="9" idx="3"/>
            <a:endCxn id="8" idx="3"/>
          </p:cNvCxnSpPr>
          <p:nvPr/>
        </p:nvCxnSpPr>
        <p:spPr bwMode="auto">
          <a:xfrm>
            <a:off x="7772400" y="2514600"/>
            <a:ext cx="914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stCxn id="8" idx="0"/>
            <a:endCxn id="8" idx="2"/>
          </p:cNvCxnSpPr>
          <p:nvPr/>
        </p:nvCxnSpPr>
        <p:spPr bwMode="auto">
          <a:xfrm rot="16200000" flipH="1">
            <a:off x="7772400" y="2514600"/>
            <a:ext cx="914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/>
          <p:cNvGrpSpPr/>
          <p:nvPr/>
        </p:nvGrpSpPr>
        <p:grpSpPr>
          <a:xfrm>
            <a:off x="3314700" y="3200400"/>
            <a:ext cx="4343400" cy="3134499"/>
            <a:chOff x="4572000" y="3200400"/>
            <a:chExt cx="4343400" cy="3134499"/>
          </a:xfrm>
        </p:grpSpPr>
        <p:sp>
          <p:nvSpPr>
            <p:cNvPr id="16" name="Flowchart: Process 15"/>
            <p:cNvSpPr/>
            <p:nvPr/>
          </p:nvSpPr>
          <p:spPr bwMode="auto">
            <a:xfrm>
              <a:off x="4914900" y="4343400"/>
              <a:ext cx="914400" cy="342900"/>
            </a:xfrm>
            <a:prstGeom prst="flowChartProcess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HM4.0</a:t>
              </a:r>
            </a:p>
          </p:txBody>
        </p:sp>
        <p:sp>
          <p:nvSpPr>
            <p:cNvPr id="17" name="Flowchart: Connector 16"/>
            <p:cNvSpPr/>
            <p:nvPr/>
          </p:nvSpPr>
          <p:spPr bwMode="auto">
            <a:xfrm>
              <a:off x="5372100" y="3200400"/>
              <a:ext cx="1143000" cy="685800"/>
            </a:xfrm>
            <a:prstGeom prst="flowChartConnector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MPM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selection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>
              <a:stCxn id="17" idx="4"/>
              <a:endCxn id="16" idx="0"/>
            </p:cNvCxnSpPr>
            <p:nvPr/>
          </p:nvCxnSpPr>
          <p:spPr bwMode="auto">
            <a:xfrm rot="5400000">
              <a:off x="5429250" y="3829050"/>
              <a:ext cx="4572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0" name="Flowchart: Process 19"/>
            <p:cNvSpPr/>
            <p:nvPr/>
          </p:nvSpPr>
          <p:spPr bwMode="auto">
            <a:xfrm>
              <a:off x="6172200" y="4343400"/>
              <a:ext cx="914400" cy="342900"/>
            </a:xfrm>
            <a:prstGeom prst="flowChartProcess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proposed</a:t>
              </a:r>
            </a:p>
          </p:txBody>
        </p:sp>
        <p:cxnSp>
          <p:nvCxnSpPr>
            <p:cNvPr id="22" name="Straight Arrow Connector 21"/>
            <p:cNvCxnSpPr>
              <a:stCxn id="17" idx="4"/>
              <a:endCxn id="20" idx="0"/>
            </p:cNvCxnSpPr>
            <p:nvPr/>
          </p:nvCxnSpPr>
          <p:spPr bwMode="auto">
            <a:xfrm rot="16200000" flipH="1">
              <a:off x="6057900" y="3771900"/>
              <a:ext cx="457200" cy="6858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Flowchart: Connector 22"/>
            <p:cNvSpPr/>
            <p:nvPr/>
          </p:nvSpPr>
          <p:spPr bwMode="auto">
            <a:xfrm>
              <a:off x="4572000" y="5486400"/>
              <a:ext cx="1028700" cy="457200"/>
            </a:xfrm>
            <a:prstGeom prst="flowChartConnector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Planar</a:t>
              </a:r>
            </a:p>
          </p:txBody>
        </p:sp>
        <p:sp>
          <p:nvSpPr>
            <p:cNvPr id="24" name="Flowchart: Connector 23"/>
            <p:cNvSpPr/>
            <p:nvPr/>
          </p:nvSpPr>
          <p:spPr bwMode="auto">
            <a:xfrm>
              <a:off x="5600700" y="5486400"/>
              <a:ext cx="1028700" cy="457200"/>
            </a:xfrm>
            <a:prstGeom prst="flowChartConnector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Mode_A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/DC</a:t>
              </a:r>
            </a:p>
          </p:txBody>
        </p:sp>
        <p:sp>
          <p:nvSpPr>
            <p:cNvPr id="26" name="Flowchart: Predefined Process 25"/>
            <p:cNvSpPr/>
            <p:nvPr/>
          </p:nvSpPr>
          <p:spPr bwMode="auto">
            <a:xfrm>
              <a:off x="5143500" y="5029200"/>
              <a:ext cx="1028700" cy="228600"/>
            </a:xfrm>
            <a:prstGeom prst="flowChartPredefinedProcess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2NxhN</a:t>
              </a:r>
            </a:p>
          </p:txBody>
        </p:sp>
        <p:sp>
          <p:nvSpPr>
            <p:cNvPr id="27" name="Flowchart: Predefined Process 26"/>
            <p:cNvSpPr/>
            <p:nvPr/>
          </p:nvSpPr>
          <p:spPr bwMode="auto">
            <a:xfrm>
              <a:off x="7315200" y="5029200"/>
              <a:ext cx="1028700" cy="228600"/>
            </a:xfrm>
            <a:prstGeom prst="flowChartPredefinedProcess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2NxhN</a:t>
              </a:r>
            </a:p>
          </p:txBody>
        </p:sp>
        <p:sp>
          <p:nvSpPr>
            <p:cNvPr id="28" name="Flowchart: Connector 27"/>
            <p:cNvSpPr/>
            <p:nvPr/>
          </p:nvSpPr>
          <p:spPr bwMode="auto">
            <a:xfrm>
              <a:off x="6858000" y="5486400"/>
              <a:ext cx="1028700" cy="457200"/>
            </a:xfrm>
            <a:prstGeom prst="flowChartConnector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Planar</a:t>
              </a:r>
            </a:p>
          </p:txBody>
        </p:sp>
        <p:sp>
          <p:nvSpPr>
            <p:cNvPr id="29" name="Flowchart: Connector 28"/>
            <p:cNvSpPr/>
            <p:nvPr/>
          </p:nvSpPr>
          <p:spPr bwMode="auto">
            <a:xfrm>
              <a:off x="7886700" y="5486400"/>
              <a:ext cx="1028700" cy="457200"/>
            </a:xfrm>
            <a:prstGeom prst="flowChartConnector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Mode_B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/DC</a:t>
              </a:r>
            </a:p>
          </p:txBody>
        </p:sp>
        <p:cxnSp>
          <p:nvCxnSpPr>
            <p:cNvPr id="31" name="Straight Arrow Connector 30"/>
            <p:cNvCxnSpPr>
              <a:stCxn id="20" idx="2"/>
              <a:endCxn id="26" idx="0"/>
            </p:cNvCxnSpPr>
            <p:nvPr/>
          </p:nvCxnSpPr>
          <p:spPr bwMode="auto">
            <a:xfrm rot="5400000">
              <a:off x="5972175" y="4371975"/>
              <a:ext cx="342900" cy="9715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3" name="Straight Arrow Connector 32"/>
            <p:cNvCxnSpPr>
              <a:stCxn id="20" idx="2"/>
              <a:endCxn id="27" idx="0"/>
            </p:cNvCxnSpPr>
            <p:nvPr/>
          </p:nvCxnSpPr>
          <p:spPr bwMode="auto">
            <a:xfrm rot="16200000" flipH="1">
              <a:off x="7058025" y="4257675"/>
              <a:ext cx="342900" cy="12001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5" name="Straight Arrow Connector 34"/>
            <p:cNvCxnSpPr>
              <a:stCxn id="26" idx="2"/>
              <a:endCxn id="23" idx="0"/>
            </p:cNvCxnSpPr>
            <p:nvPr/>
          </p:nvCxnSpPr>
          <p:spPr bwMode="auto">
            <a:xfrm rot="5400000">
              <a:off x="5257800" y="5086350"/>
              <a:ext cx="2286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>
              <a:stCxn id="26" idx="2"/>
              <a:endCxn id="24" idx="0"/>
            </p:cNvCxnSpPr>
            <p:nvPr/>
          </p:nvCxnSpPr>
          <p:spPr bwMode="auto">
            <a:xfrm rot="16200000" flipH="1">
              <a:off x="5772150" y="5143500"/>
              <a:ext cx="22860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Straight Arrow Connector 38"/>
            <p:cNvCxnSpPr>
              <a:stCxn id="27" idx="2"/>
              <a:endCxn id="28" idx="0"/>
            </p:cNvCxnSpPr>
            <p:nvPr/>
          </p:nvCxnSpPr>
          <p:spPr bwMode="auto">
            <a:xfrm rot="5400000">
              <a:off x="7486650" y="5143500"/>
              <a:ext cx="22860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Straight Arrow Connector 40"/>
            <p:cNvCxnSpPr>
              <a:stCxn id="27" idx="2"/>
              <a:endCxn id="29" idx="0"/>
            </p:cNvCxnSpPr>
            <p:nvPr/>
          </p:nvCxnSpPr>
          <p:spPr bwMode="auto">
            <a:xfrm rot="16200000" flipH="1">
              <a:off x="8001000" y="5086350"/>
              <a:ext cx="2286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5372100" y="6057900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MPMs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58100" y="6057900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MPMs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Contexts of Significance map </a:t>
            </a:r>
          </a:p>
          <a:p>
            <a:pPr lvl="1"/>
            <a:r>
              <a:rPr lang="en-US" sz="2000" dirty="0" smtClean="0"/>
              <a:t>4x16/16x4 and 2x32/32x2</a:t>
            </a:r>
          </a:p>
          <a:p>
            <a:pPr lvl="1"/>
            <a:r>
              <a:rPr lang="en-US" sz="2000" dirty="0" smtClean="0"/>
              <a:t>SDIP: mapped to 8x8 and contexts of significance map are defined in 2x2 sub-block</a:t>
            </a:r>
          </a:p>
          <a:p>
            <a:pPr lvl="1"/>
            <a:r>
              <a:rPr lang="en-US" sz="2000" dirty="0" smtClean="0"/>
              <a:t>Proposed: define contexts </a:t>
            </a:r>
            <a:r>
              <a:rPr lang="en-US" sz="2000" dirty="0" smtClean="0">
                <a:solidFill>
                  <a:srgbClr val="FF0000"/>
                </a:solidFill>
              </a:rPr>
              <a:t>before</a:t>
            </a:r>
            <a:r>
              <a:rPr lang="en-US" sz="2000" dirty="0" smtClean="0"/>
              <a:t> mapping using </a:t>
            </a:r>
            <a:r>
              <a:rPr lang="en-US" sz="2000" dirty="0" smtClean="0">
                <a:solidFill>
                  <a:srgbClr val="FF0000"/>
                </a:solidFill>
              </a:rPr>
              <a:t>1x4 </a:t>
            </a:r>
            <a:r>
              <a:rPr lang="en-US" sz="2000" dirty="0" smtClean="0"/>
              <a:t>sub-block.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143000" y="3657600"/>
          <a:ext cx="2971798" cy="670560"/>
        </p:xfrm>
        <a:graphic>
          <a:graphicData uri="http://schemas.openxmlformats.org/drawingml/2006/table">
            <a:tbl>
              <a:tblPr/>
              <a:tblGrid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184775"/>
                <a:gridCol w="200173"/>
              </a:tblGrid>
              <a:tr h="118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Right Arrow 25"/>
          <p:cNvSpPr/>
          <p:nvPr/>
        </p:nvSpPr>
        <p:spPr bwMode="auto">
          <a:xfrm>
            <a:off x="4457700" y="3771900"/>
            <a:ext cx="914400" cy="342900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diagonal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mapping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8" name="Rectangular Callout 27"/>
          <p:cNvSpPr/>
          <p:nvPr/>
        </p:nvSpPr>
        <p:spPr bwMode="auto">
          <a:xfrm>
            <a:off x="6286500" y="5372100"/>
            <a:ext cx="2057400" cy="1028700"/>
          </a:xfrm>
          <a:prstGeom prst="wedgeRectCallout">
            <a:avLst>
              <a:gd name="adj1" fmla="val -21911"/>
              <a:gd name="adj2" fmla="val -74292"/>
            </a:avLst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99FF"/>
                </a:solidFill>
                <a:effectLst/>
                <a:latin typeface="Tahoma" pitchFamily="34" charset="0"/>
                <a:cs typeface="Times New Roman" pitchFamily="18" charset="0"/>
              </a:rPr>
              <a:t>HM4.0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Red: context 0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Yellow: context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9" name="Rectangular Callout 28"/>
          <p:cNvSpPr/>
          <p:nvPr/>
        </p:nvSpPr>
        <p:spPr bwMode="auto">
          <a:xfrm>
            <a:off x="1600200" y="4800600"/>
            <a:ext cx="2057400" cy="1257300"/>
          </a:xfrm>
          <a:prstGeom prst="wedgeRectCallout">
            <a:avLst>
              <a:gd name="adj1" fmla="val -21911"/>
              <a:gd name="adj2" fmla="val -74292"/>
            </a:avLst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cs typeface="Times New Roman" pitchFamily="18" charset="0"/>
              </a:rPr>
              <a:t>Proposed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Red: context 0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Yellow: context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…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829300" y="3314700"/>
          <a:ext cx="2247904" cy="1676408"/>
        </p:xfrm>
        <a:graphic>
          <a:graphicData uri="http://schemas.openxmlformats.org/drawingml/2006/table">
            <a:tbl>
              <a:tblPr/>
              <a:tblGrid>
                <a:gridCol w="280988"/>
                <a:gridCol w="280988"/>
                <a:gridCol w="280988"/>
                <a:gridCol w="280988"/>
                <a:gridCol w="280988"/>
                <a:gridCol w="280988"/>
                <a:gridCol w="280988"/>
                <a:gridCol w="280988"/>
              </a:tblGrid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Anchor: SDIP case 1</a:t>
            </a:r>
          </a:p>
          <a:p>
            <a:r>
              <a:rPr lang="en-US" dirty="0" smtClean="0"/>
              <a:t>Tested: MPMs + Sig map context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743200"/>
          <a:ext cx="6743701" cy="2536009"/>
        </p:xfrm>
        <a:graphic>
          <a:graphicData uri="http://schemas.openxmlformats.org/drawingml/2006/table">
            <a:tbl>
              <a:tblPr/>
              <a:tblGrid>
                <a:gridCol w="1135933"/>
                <a:gridCol w="934628"/>
                <a:gridCol w="934628"/>
                <a:gridCol w="934628"/>
                <a:gridCol w="934628"/>
                <a:gridCol w="934628"/>
                <a:gridCol w="934628"/>
              </a:tblGrid>
              <a:tr h="264018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018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92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492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492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-0.13%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492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211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92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211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-0.15%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kern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improve SDIP</a:t>
            </a:r>
          </a:p>
          <a:p>
            <a:pPr lvl="1"/>
            <a:r>
              <a:rPr lang="en-US" sz="2000" dirty="0" smtClean="0"/>
              <a:t>MPMs for non-square CU</a:t>
            </a:r>
          </a:p>
          <a:p>
            <a:pPr lvl="1"/>
            <a:r>
              <a:rPr lang="en-US" sz="2000" dirty="0" smtClean="0"/>
              <a:t>Contexts for significance map of 4x16/16x4 and 2x32/32x2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smtClean="0"/>
              <a:t>Merged into combined SDIP (JCTVC-G558)</a:t>
            </a:r>
            <a:endParaRPr lang="en-US" sz="2400" dirty="0" smtClean="0"/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186206</TotalTime>
  <Words>513</Words>
  <Application>Microsoft Office PowerPoint</Application>
  <PresentationFormat>On-screen Show (4:3)</PresentationFormat>
  <Paragraphs>266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JCTVC-G354 Non-CE6: Improvements for SDIP</vt:lpstr>
      <vt:lpstr>Outline</vt:lpstr>
      <vt:lpstr>Introduction</vt:lpstr>
      <vt:lpstr>Proposals</vt:lpstr>
      <vt:lpstr>Proposals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6690</cp:revision>
  <dcterms:created xsi:type="dcterms:W3CDTF">2006-02-22T01:05:12Z</dcterms:created>
  <dcterms:modified xsi:type="dcterms:W3CDTF">2011-11-18T23:33:48Z</dcterms:modified>
</cp:coreProperties>
</file>