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5"/>
  </p:notesMasterIdLst>
  <p:handoutMasterIdLst>
    <p:handoutMasterId r:id="rId16"/>
  </p:handoutMasterIdLst>
  <p:sldIdLst>
    <p:sldId id="730" r:id="rId2"/>
    <p:sldId id="927" r:id="rId3"/>
    <p:sldId id="930" r:id="rId4"/>
    <p:sldId id="950" r:id="rId5"/>
    <p:sldId id="946" r:id="rId6"/>
    <p:sldId id="947" r:id="rId7"/>
    <p:sldId id="936" r:id="rId8"/>
    <p:sldId id="925" r:id="rId9"/>
    <p:sldId id="945" r:id="rId10"/>
    <p:sldId id="951" r:id="rId11"/>
    <p:sldId id="952" r:id="rId12"/>
    <p:sldId id="948" r:id="rId13"/>
    <p:sldId id="949" r:id="rId14"/>
  </p:sldIdLst>
  <p:sldSz cx="9144000" cy="6858000" type="letter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CCFFCC"/>
    <a:srgbClr val="CCECFF"/>
    <a:srgbClr val="FFCCFF"/>
    <a:srgbClr val="FFCCCC"/>
    <a:srgbClr val="00FF00"/>
    <a:srgbClr val="CC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113" autoAdjust="0"/>
  </p:normalViewPr>
  <p:slideViewPr>
    <p:cSldViewPr>
      <p:cViewPr>
        <p:scale>
          <a:sx n="80" d="100"/>
          <a:sy n="80" d="100"/>
        </p:scale>
        <p:origin x="-60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293" y="-91"/>
      </p:cViewPr>
      <p:guideLst>
        <p:guide orient="horz" pos="3131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2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5350" y="0"/>
            <a:ext cx="29502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6B559-C31C-4C69-A5CD-DE7A90C529CA}" type="datetimeFigureOut">
              <a:rPr kumimoji="1" lang="ja-JP" altLang="en-US" smtClean="0"/>
              <a:pPr/>
              <a:t>2011/11/25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440865"/>
            <a:ext cx="29502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5350" y="9440865"/>
            <a:ext cx="29502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B9AFC-E6A5-43CF-B69B-626E8B6EC0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774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49788" cy="496967"/>
          </a:xfrm>
          <a:prstGeom prst="rect">
            <a:avLst/>
          </a:prstGeom>
        </p:spPr>
        <p:txBody>
          <a:bodyPr vert="horz" lIns="91414" tIns="45706" rIns="91414" bIns="4570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5840" y="3"/>
            <a:ext cx="2949788" cy="496967"/>
          </a:xfrm>
          <a:prstGeom prst="rect">
            <a:avLst/>
          </a:prstGeom>
        </p:spPr>
        <p:txBody>
          <a:bodyPr vert="horz" lIns="91414" tIns="45706" rIns="91414" bIns="45706" rtlCol="0"/>
          <a:lstStyle>
            <a:lvl1pPr algn="r">
              <a:defRPr sz="1200"/>
            </a:lvl1pPr>
          </a:lstStyle>
          <a:p>
            <a:fld id="{4DF6C766-D855-44CE-B7EC-ECEAAC0A75CF}" type="datetimeFigureOut">
              <a:rPr kumimoji="1" lang="ja-JP" altLang="en-US" smtClean="0"/>
              <a:pPr/>
              <a:t>2011/11/25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4" tIns="45706" rIns="91414" bIns="4570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721" y="4721187"/>
            <a:ext cx="5445760" cy="4472702"/>
          </a:xfrm>
          <a:prstGeom prst="rect">
            <a:avLst/>
          </a:prstGeom>
        </p:spPr>
        <p:txBody>
          <a:bodyPr vert="horz" lIns="91414" tIns="45706" rIns="91414" bIns="45706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440649"/>
            <a:ext cx="2949788" cy="496967"/>
          </a:xfrm>
          <a:prstGeom prst="rect">
            <a:avLst/>
          </a:prstGeom>
        </p:spPr>
        <p:txBody>
          <a:bodyPr vert="horz" lIns="91414" tIns="45706" rIns="91414" bIns="4570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5840" y="9440649"/>
            <a:ext cx="2949788" cy="496967"/>
          </a:xfrm>
          <a:prstGeom prst="rect">
            <a:avLst/>
          </a:prstGeom>
        </p:spPr>
        <p:txBody>
          <a:bodyPr vert="horz" lIns="91414" tIns="45706" rIns="91414" bIns="45706" rtlCol="0" anchor="b"/>
          <a:lstStyle>
            <a:lvl1pPr algn="r">
              <a:defRPr sz="1200"/>
            </a:lvl1pPr>
          </a:lstStyle>
          <a:p>
            <a:fld id="{6DD86197-0754-497F-9DAB-50D568CAB4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399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1088" y="868363"/>
            <a:ext cx="4648200" cy="3487737"/>
          </a:xfrm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ノート プレースホルダ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86197-0754-497F-9DAB-50D568CAB4A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 cstate="print">
            <a:lum bright="50000" contrast="-5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Picture 9" descr="nttlogo-nt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1000" y="6213621"/>
            <a:ext cx="1212900" cy="47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ki\Desktop\Mark.wmf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3674" y="6090399"/>
            <a:ext cx="754062" cy="7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7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03263" y="2286000"/>
            <a:ext cx="7737475" cy="1143000"/>
          </a:xfrm>
        </p:spPr>
        <p:txBody>
          <a:bodyPr/>
          <a:lstStyle>
            <a:lvl1pPr>
              <a:defRPr b="1">
                <a:solidFill>
                  <a:srgbClr val="0033CC"/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97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037163" y="4265762"/>
            <a:ext cx="4822584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80200" y="165100"/>
            <a:ext cx="2143125" cy="612616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46063" y="165100"/>
            <a:ext cx="6281737" cy="612616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6063" y="165100"/>
            <a:ext cx="8577262" cy="60166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579438" y="1574800"/>
            <a:ext cx="3905250" cy="47164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37088" y="1574800"/>
            <a:ext cx="3905250" cy="47164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4638" y="0"/>
            <a:ext cx="8618537" cy="78581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96863" y="1179513"/>
            <a:ext cx="8596312" cy="5264150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4638" y="0"/>
            <a:ext cx="8618537" cy="78581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296863" y="1179513"/>
            <a:ext cx="4221162" cy="526415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70425" y="1179513"/>
            <a:ext cx="4222750" cy="25558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70425" y="3887788"/>
            <a:ext cx="4222750" cy="25558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6966" y="1252932"/>
            <a:ext cx="8287844" cy="4716463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74638" y="176867"/>
            <a:ext cx="8577262" cy="601663"/>
          </a:xfrm>
        </p:spPr>
        <p:txBody>
          <a:bodyPr/>
          <a:lstStyle>
            <a:lvl1pPr algn="l">
              <a:defRPr b="0" baseline="0">
                <a:solidFill>
                  <a:schemeClr val="bg1"/>
                </a:solidFill>
                <a:effectLst/>
                <a:ea typeface="ＭＳ Ｐゴシック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6966" y="1252932"/>
            <a:ext cx="8287844" cy="4716463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74638" y="176867"/>
            <a:ext cx="8577262" cy="601663"/>
          </a:xfrm>
        </p:spPr>
        <p:txBody>
          <a:bodyPr/>
          <a:lstStyle>
            <a:lvl1pPr algn="l">
              <a:defRPr b="0" baseline="0">
                <a:solidFill>
                  <a:schemeClr val="bg1"/>
                </a:solidFill>
                <a:effectLst/>
                <a:ea typeface="ＭＳ Ｐゴシック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115888"/>
            <a:ext cx="6635750" cy="6334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34925" y="6616700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2005/09/21</a:t>
            </a: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616700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050927　R&amp;Dボード資料</a:t>
            </a: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975475" y="6616700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512545E-C263-4CBF-B0B7-CB61DEDC42F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6966" y="1252932"/>
            <a:ext cx="8287844" cy="4716463"/>
          </a:xfrm>
        </p:spPr>
        <p:txBody>
          <a:bodyPr/>
          <a:lstStyle>
            <a:lvl1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74638" y="176867"/>
            <a:ext cx="8577262" cy="601663"/>
          </a:xfrm>
        </p:spPr>
        <p:txBody>
          <a:bodyPr/>
          <a:lstStyle>
            <a:lvl1pPr algn="l">
              <a:defRPr sz="3600" b="1" baseline="0">
                <a:solidFill>
                  <a:schemeClr val="bg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79438" y="1574800"/>
            <a:ext cx="3905250" cy="4716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37088" y="1574800"/>
            <a:ext cx="3905250" cy="4716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w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3" name="Rectangle 5"/>
          <p:cNvSpPr>
            <a:spLocks noChangeArrowheads="1"/>
          </p:cNvSpPr>
          <p:nvPr/>
        </p:nvSpPr>
        <p:spPr bwMode="auto">
          <a:xfrm>
            <a:off x="1416050" y="6588125"/>
            <a:ext cx="7067550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1200" b="1" kern="1200">
                <a:solidFill>
                  <a:srgbClr val="FFFFFF"/>
                </a:solidFill>
                <a:latin typeface="Helvetica" pitchFamily="34" charset="0"/>
                <a:ea typeface="ＭＳ Ｐゴシック" charset="-128"/>
                <a:cs typeface="+mn-cs"/>
              </a:rPr>
              <a:t>高村</a:t>
            </a:r>
            <a:r>
              <a:rPr kumimoji="1" lang="en-US" altLang="ja-JP" sz="1200" b="1" kern="1200">
                <a:solidFill>
                  <a:srgbClr val="FFFFFF"/>
                </a:solidFill>
                <a:latin typeface="Helvetica" pitchFamily="34" charset="0"/>
                <a:ea typeface="ＭＳ Ｐゴシック" charset="-128"/>
                <a:cs typeface="+mn-cs"/>
              </a:rPr>
              <a:t>: </a:t>
            </a:r>
            <a:r>
              <a:rPr kumimoji="1" lang="ja-JP" altLang="en-US" sz="1200" b="1" kern="1200">
                <a:solidFill>
                  <a:srgbClr val="FFFFFF"/>
                </a:solidFill>
                <a:latin typeface="Helvetica" pitchFamily="34" charset="0"/>
                <a:ea typeface="ＭＳ Ｐゴシック" charset="-128"/>
                <a:cs typeface="+mn-cs"/>
              </a:rPr>
              <a:t>独立成分分析					</a:t>
            </a:r>
            <a:r>
              <a:rPr kumimoji="1" lang="en-US" altLang="ja-JP" sz="1200" b="1" kern="1200">
                <a:solidFill>
                  <a:srgbClr val="FFFFFF"/>
                </a:solidFill>
                <a:latin typeface="Helvetica" pitchFamily="34" charset="0"/>
                <a:ea typeface="ＭＳ Ｐゴシック" charset="-128"/>
                <a:cs typeface="+mn-cs"/>
              </a:rPr>
              <a:t>NTT confidential</a:t>
            </a:r>
            <a:endParaRPr kumimoji="1" lang="ja-JP" altLang="ja-JP" sz="1200" b="1" kern="1200">
              <a:solidFill>
                <a:srgbClr val="FFFFFF"/>
              </a:solidFill>
              <a:latin typeface="Helvetica" pitchFamily="34" charset="0"/>
              <a:ea typeface="ＭＳ Ｐゴシック" charset="-128"/>
              <a:cs typeface="+mn-cs"/>
            </a:endParaRPr>
          </a:p>
        </p:txBody>
      </p:sp>
      <p:pic>
        <p:nvPicPr>
          <p:cNvPr id="1026" name="Picture 12" descr="C:\Users\Aki\Desktop\Futter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588" y="6416675"/>
            <a:ext cx="91440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196974" y="6578600"/>
            <a:ext cx="7732744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JCTVC-G350</a:t>
            </a:r>
            <a:endParaRPr kumimoji="1" lang="ja-JP" altLang="ja-JP" sz="1200" b="0" i="0" kern="1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028" name="Picture 12" descr="C:\Users\Aki\Desktop\Back2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0"/>
            <a:ext cx="9144000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0" descr="nttlogo-ntt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49250" y="6550025"/>
            <a:ext cx="6635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6303" name="Rectangle 15"/>
          <p:cNvSpPr>
            <a:spLocks noChangeArrowheads="1"/>
          </p:cNvSpPr>
          <p:nvPr/>
        </p:nvSpPr>
        <p:spPr bwMode="auto">
          <a:xfrm>
            <a:off x="8388350" y="6581775"/>
            <a:ext cx="774700" cy="305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336055C5-A54A-4A2A-9CB1-E380E86B1040}" type="slidenum">
              <a:rPr lang="en-US" altLang="ja-JP" sz="1400" b="1" kern="12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altLang="ja-JP" sz="1400" b="1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/7</a:t>
            </a:r>
            <a:endParaRPr lang="ja-JP" altLang="ja-JP" sz="1400" b="1" kern="1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</p:txBody>
      </p:sp>
      <p:pic>
        <p:nvPicPr>
          <p:cNvPr id="1032" name="Picture 2" descr="C:\Users\Aki\Desktop\Mark.wmf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0" y="6513513"/>
            <a:ext cx="331788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0"/>
            <a:ext cx="8618537" cy="7858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 dirty="0" smtClean="0"/>
              <a:t>Klicken Sie,  um das Titelformat zu </a:t>
            </a:r>
          </a:p>
        </p:txBody>
      </p:sp>
      <p:sp>
        <p:nvSpPr>
          <p:cNvPr id="103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179513"/>
            <a:ext cx="8596312" cy="5264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 dirty="0" smtClean="0"/>
              <a:t>Klicken Sie,  um die Formate des Vorlagentextes zu bearbeiten</a:t>
            </a:r>
          </a:p>
          <a:p>
            <a:pPr lvl="1"/>
            <a:r>
              <a:rPr lang="ja-JP" altLang="ja-JP" dirty="0" smtClean="0"/>
              <a:t>Zweite Ebene</a:t>
            </a:r>
          </a:p>
          <a:p>
            <a:pPr lvl="2"/>
            <a:r>
              <a:rPr lang="ja-JP" altLang="ja-JP" dirty="0" smtClean="0"/>
              <a:t>Dritte Ebene</a:t>
            </a:r>
          </a:p>
          <a:p>
            <a:pPr lvl="3"/>
            <a:r>
              <a:rPr lang="ja-JP" altLang="ja-JP" dirty="0" smtClean="0"/>
              <a:t>Vierte Ebene</a:t>
            </a:r>
          </a:p>
          <a:p>
            <a:pPr lvl="4"/>
            <a:r>
              <a:rPr lang="ja-JP" altLang="ja-JP" dirty="0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677" r:id="rId15"/>
    <p:sldLayoutId id="2147483707" r:id="rId16"/>
    <p:sldLayoutId id="2147483711" r:id="rId17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ja-JP" altLang="ja-JP" sz="3600" b="1" dirty="0">
          <a:ln w="0" cmpd="sng">
            <a:solidFill>
              <a:schemeClr val="tx1"/>
            </a:solidFill>
          </a:ln>
          <a:solidFill>
            <a:schemeClr val="bg1"/>
          </a:solidFill>
          <a:effectLst/>
          <a:latin typeface="メイリオ" pitchFamily="50" charset="-128"/>
          <a:ea typeface="メイリオ" pitchFamily="50" charset="-128"/>
          <a:cs typeface="メイリオ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q"/>
        <a:defRPr sz="26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sz="20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Monotype Sorts" pitchFamily="2" charset="2"/>
        <a:buChar char=""/>
        <a:defRPr sz="20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19075" y="1207173"/>
            <a:ext cx="8705850" cy="2869899"/>
          </a:xfrm>
          <a:noFill/>
          <a:ln w="9525"/>
          <a:effectLst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5400" dirty="0" smtClean="0">
                <a:ln w="11430">
                  <a:noFill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Modification of angular intra prediction</a:t>
            </a:r>
            <a:endParaRPr lang="en-US" altLang="ja-JP" sz="5400" dirty="0">
              <a:ln w="11430">
                <a:noFill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588529" y="4581128"/>
            <a:ext cx="8303951" cy="1584176"/>
          </a:xfrm>
        </p:spPr>
        <p:txBody>
          <a:bodyPr/>
          <a:lstStyle/>
          <a:p>
            <a:pPr marL="0" indent="0" algn="r">
              <a:buNone/>
            </a:pPr>
            <a:r>
              <a:rPr lang="en-US" altLang="ja-JP" sz="2400" dirty="0" err="1"/>
              <a:t>Shohei</a:t>
            </a:r>
            <a:r>
              <a:rPr lang="en-US" altLang="ja-JP" sz="2400" dirty="0"/>
              <a:t> Matsuo, </a:t>
            </a:r>
            <a:r>
              <a:rPr lang="en-US" altLang="ja-JP" sz="2400" dirty="0" smtClean="0"/>
              <a:t>Seishi </a:t>
            </a:r>
            <a:r>
              <a:rPr lang="en-US" altLang="ja-JP" sz="2400" dirty="0"/>
              <a:t>Takamura and Hirohisa Jozawa</a:t>
            </a:r>
          </a:p>
          <a:p>
            <a:pPr marL="0" indent="0" algn="r">
              <a:buNone/>
            </a:pPr>
            <a:r>
              <a:rPr lang="en-US" altLang="ja-JP" sz="2400" dirty="0"/>
              <a:t>NTT Cyber Space Laboratories</a:t>
            </a:r>
          </a:p>
          <a:p>
            <a:pPr marL="0" indent="0" algn="r">
              <a:buNone/>
            </a:pPr>
            <a:r>
              <a:rPr lang="en-US" altLang="ja-JP" sz="2400" dirty="0"/>
              <a:t>NTT Corporation, </a:t>
            </a:r>
            <a:r>
              <a:rPr lang="en-US" altLang="ja-JP" sz="2400" dirty="0" smtClean="0"/>
              <a:t>Japan</a:t>
            </a:r>
            <a:endParaRPr lang="ja-JP" altLang="en-US" sz="2400" dirty="0" smtClean="0"/>
          </a:p>
        </p:txBody>
      </p:sp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331788" y="188640"/>
            <a:ext cx="3088084" cy="5847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3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JCTVC-G350</a:t>
            </a:r>
            <a:endParaRPr lang="en-US" altLang="ja-JP" sz="3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Generation of reference pixels</a:t>
            </a:r>
            <a:endParaRPr kumimoji="1" lang="ja-JP" altLang="en-US" dirty="0"/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 bwMode="auto">
          <a:xfrm>
            <a:off x="296863" y="1179513"/>
            <a:ext cx="8596312" cy="5264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Char char="–"/>
              <a:defRPr sz="22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Monotype Sorts" pitchFamily="2" charset="2"/>
              <a:buChar char=""/>
              <a:defRPr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»"/>
              <a:defRPr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ja-JP" dirty="0" smtClean="0"/>
              <a:t>Conventional</a:t>
            </a:r>
          </a:p>
          <a:p>
            <a:pPr lvl="1"/>
            <a:r>
              <a:rPr lang="en-US" altLang="ja-JP" dirty="0" smtClean="0"/>
              <a:t>equation (8-44) described in Sec.8.3.3.1.6 of WD (F803_d5)</a:t>
            </a:r>
          </a:p>
          <a:p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lang="en-US" altLang="ja-JP" dirty="0" smtClean="0"/>
          </a:p>
          <a:p>
            <a:r>
              <a:rPr kumimoji="1" lang="en-US" altLang="ja-JP" dirty="0" smtClean="0"/>
              <a:t>Proposed</a:t>
            </a:r>
            <a:endParaRPr kumimoji="1" lang="ja-JP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27" y="2492896"/>
            <a:ext cx="8025783" cy="44167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65104"/>
            <a:ext cx="8599053" cy="94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6659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Intra prediction angle definition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80580"/>
            <a:ext cx="5134579" cy="5072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177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Additional results</a:t>
            </a:r>
            <a:endParaRPr kumimoji="1" lang="ja-JP" alt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96963"/>
            <a:ext cx="6673106" cy="5449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26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Examples of smoothed coefficients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 bwMode="auto">
          <a:xfrm>
            <a:off x="457200" y="908720"/>
            <a:ext cx="3538736" cy="56886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Char char="–"/>
              <a:defRPr sz="22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Monotype Sorts" pitchFamily="2" charset="2"/>
              <a:buChar char=""/>
              <a:defRPr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»"/>
              <a:defRPr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// 0.25-pel, sigma=0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{-1, 4, -10, 57, 19, -7, 3, -1};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// 0.25-pel, sigma=0.01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{-1, 4, -9, 55, 18, -6, 3, 0};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// 0.25-pel, sigma=0.02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{-1, 3, -8, 54, 19, -6, 3, 0};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// 0.25-pel, sigma=0.03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{-1, 3, -7, 54, 19, -6, 2, 0};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// 0.25-pel, sigma=0.04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{-1, 3, -6, 52, 19, -5, 2, 0};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// 0.25-pel, sigma=0.05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{0, 3, -6, 51, 19, -5, 2, 0};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// 0.25-pel, sigma=0.06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{0, 3, -5, 49, 19, -4, 2, 0};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// 0.25-pel, sigma=0.07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{0, 2, -4, 49, 19, -4, 2, 0};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// 0.25-pel, sigma=0.08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{0, 2, -3, 48, 19, -4, 2, 0};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// 0.25-pel, sigma=0.09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{0, 2, -2, 46, 19, -3, 2, 0};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// 0.25-pel, sigma=0.1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ja-JP" sz="1400" dirty="0" smtClean="0"/>
              <a:t>{0, 2, -2, 46, 20, -3, 1, 0};</a:t>
            </a:r>
            <a:endParaRPr kumimoji="1" lang="ja-JP" altLang="en-US" sz="1400" dirty="0"/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4993704" y="908720"/>
            <a:ext cx="3538736" cy="56886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// 0.5-pel, sigma=0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{-1, 5, -11, 39, 39, -11, 5, -1};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// 0.5-pel, sigma=0.01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{-1, 5, -11, 39, 39, -11, 5, -1};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// 0.5-pel, sigma=0.02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{-1, 4, -10, 39, 39, -10, 4, -1};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// 0.5-pel, sigma=0.03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{-1, 4, -9, 38, 38, -9, 4, -1};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// 0.5-pel, sigma=0.04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{-1, 4, -9, 38, 38, -9, 4, -1};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// 0.5-pel, sigma=0.05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{-1, 4, -8, 37, 37, -8, 4, -1};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// 0.5-pel, sigma=0.06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{-1, 3, -7, 37, 37, -7, 3, -1};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// 0.5-pel, sigma=0.07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{-1, 3, -7, 37, 37, -7, 3, -1};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// 0.5-pel, sigma=0.08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{-1, 3, -6, 36, 36, -6, 3, -1};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// 0.5-pel, sigma=0.09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{0, 3, -5, 34, 34, -5, 3, 0};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// 0.5-pel, sigma=0.1</a:t>
            </a:r>
          </a:p>
          <a:p>
            <a:pPr marL="0" indent="0"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{0, 2, -5, 35, 35, -5, 2, 0};</a:t>
            </a:r>
            <a:endParaRPr lang="ja-JP" altLang="en-US" sz="1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8537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kumimoji="1" lang="en-US" altLang="en-US" dirty="0" smtClean="0">
                <a:ea typeface="ＭＳ Ｐゴシック" pitchFamily="50" charset="-128"/>
                <a:sym typeface="Wingdings" pitchFamily="2" charset="2"/>
              </a:rPr>
              <a:t>Summary</a:t>
            </a:r>
            <a:endParaRPr kumimoji="1" altLang="en-US" dirty="0" smtClean="0">
              <a:ea typeface="ＭＳ Ｐゴシック" pitchFamily="50" charset="-128"/>
            </a:endParaRPr>
          </a:p>
        </p:txBody>
      </p:sp>
      <p:sp>
        <p:nvSpPr>
          <p:cNvPr id="5123" name="コンテンツ プレースホルダ 2"/>
          <p:cNvSpPr>
            <a:spLocks noGrp="1"/>
          </p:cNvSpPr>
          <p:nvPr>
            <p:ph idx="1"/>
          </p:nvPr>
        </p:nvSpPr>
        <p:spPr>
          <a:xfrm>
            <a:off x="296863" y="1179512"/>
            <a:ext cx="8596312" cy="5417839"/>
          </a:xfrm>
        </p:spPr>
        <p:txBody>
          <a:bodyPr/>
          <a:lstStyle/>
          <a:p>
            <a:r>
              <a:rPr kumimoji="1" lang="en-US" altLang="ja-JP" dirty="0" smtClean="0"/>
              <a:t>Modification for angular intra prediction</a:t>
            </a:r>
            <a:endParaRPr kumimoji="1" lang="en-US" altLang="ja-JP" sz="2000" dirty="0"/>
          </a:p>
          <a:p>
            <a:pPr lvl="1"/>
            <a:r>
              <a:rPr kumimoji="1" lang="en-US" altLang="ja-JP" sz="2000" dirty="0" smtClean="0"/>
              <a:t>&gt;2</a:t>
            </a:r>
            <a:r>
              <a:rPr kumimoji="1" lang="en-US" altLang="ja-JP" sz="2000" dirty="0" smtClean="0"/>
              <a:t>-tap interpolation </a:t>
            </a:r>
            <a:r>
              <a:rPr kumimoji="1" lang="en-US" altLang="ja-JP" sz="2000" dirty="0" smtClean="0"/>
              <a:t>is applied to generate reference pixels</a:t>
            </a:r>
          </a:p>
          <a:p>
            <a:pPr marL="457200" lvl="1" indent="0">
              <a:buNone/>
            </a:pPr>
            <a:r>
              <a:rPr kumimoji="1" lang="en-US" altLang="ja-JP" sz="1000" dirty="0" smtClean="0"/>
              <a:t> </a:t>
            </a:r>
          </a:p>
          <a:p>
            <a:r>
              <a:rPr kumimoji="1" lang="en-US" altLang="ja-JP" dirty="0" smtClean="0"/>
              <a:t>Simulation results</a:t>
            </a:r>
            <a:endParaRPr kumimoji="1" lang="en-US" altLang="ja-JP" sz="2000" dirty="0" smtClean="0"/>
          </a:p>
          <a:p>
            <a:pPr lvl="1"/>
            <a:r>
              <a:rPr kumimoji="1" lang="en-US" altLang="ja-JP" sz="2000" dirty="0" smtClean="0"/>
              <a:t>For AI</a:t>
            </a:r>
            <a:r>
              <a:rPr kumimoji="1" lang="en-US" altLang="ja-JP" sz="2000" dirty="0" smtClean="0"/>
              <a:t>:</a:t>
            </a:r>
            <a:endParaRPr kumimoji="1" lang="en-US" altLang="ja-JP" sz="2000" dirty="0" smtClean="0">
              <a:solidFill>
                <a:srgbClr val="FF0000"/>
              </a:solidFill>
            </a:endParaRPr>
          </a:p>
          <a:p>
            <a:pPr lvl="2"/>
            <a:r>
              <a:rPr kumimoji="1" lang="en-US" altLang="ja-JP" dirty="0"/>
              <a:t>Overall </a:t>
            </a:r>
            <a:r>
              <a:rPr kumimoji="1" lang="en-US" altLang="ja-JP" dirty="0" smtClean="0"/>
              <a:t>average (HE):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0.4%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(Y),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0.5%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(U),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0.5%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(V</a:t>
            </a:r>
            <a:r>
              <a:rPr kumimoji="1" lang="en-US" altLang="ja-JP" dirty="0" smtClean="0"/>
              <a:t>)</a:t>
            </a:r>
          </a:p>
          <a:p>
            <a:pPr lvl="2"/>
            <a:r>
              <a:rPr kumimoji="1" lang="en-US" altLang="ja-JP" dirty="0"/>
              <a:t>Overall average </a:t>
            </a:r>
            <a:r>
              <a:rPr kumimoji="1" lang="en-US" altLang="ja-JP" dirty="0" smtClean="0"/>
              <a:t>(LC):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0.5%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(Y),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0.6%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(U),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0.6%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(V)</a:t>
            </a:r>
          </a:p>
          <a:p>
            <a:pPr lvl="2"/>
            <a:r>
              <a:rPr kumimoji="1" lang="en-US" altLang="ja-JP" dirty="0" smtClean="0"/>
              <a:t>Max (</a:t>
            </a:r>
            <a:r>
              <a:rPr kumimoji="1" lang="en-US" altLang="ja-JP" dirty="0" err="1" smtClean="0"/>
              <a:t>BasketballDrill</a:t>
            </a:r>
            <a:r>
              <a:rPr kumimoji="1" lang="en-US" altLang="ja-JP" dirty="0" smtClean="0"/>
              <a:t>):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1.9</a:t>
            </a:r>
            <a:r>
              <a:rPr kumimoji="1" lang="en-US" altLang="ja-JP" dirty="0" smtClean="0">
                <a:solidFill>
                  <a:srgbClr val="FF0000"/>
                </a:solidFill>
              </a:rPr>
              <a:t>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(Y),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1.8%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(U),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2.2%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(V)</a:t>
            </a:r>
          </a:p>
          <a:p>
            <a:pPr lvl="2"/>
            <a:r>
              <a:rPr kumimoji="1" lang="en-US" altLang="ja-JP" dirty="0" err="1" smtClean="0"/>
              <a:t>EncTime</a:t>
            </a:r>
            <a:r>
              <a:rPr kumimoji="1" lang="en-US" altLang="ja-JP" dirty="0" smtClean="0"/>
              <a:t>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100.8%</a:t>
            </a:r>
            <a:r>
              <a:rPr kumimoji="1" lang="en-US" altLang="ja-JP" dirty="0" smtClean="0"/>
              <a:t> (HE</a:t>
            </a:r>
            <a:r>
              <a:rPr kumimoji="1" lang="en-US" altLang="ja-JP" dirty="0" smtClean="0"/>
              <a:t>),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101.7%</a:t>
            </a:r>
            <a:r>
              <a:rPr kumimoji="1" lang="en-US" altLang="ja-JP" dirty="0" smtClean="0"/>
              <a:t> (LC)</a:t>
            </a:r>
            <a:endParaRPr kumimoji="1" lang="en-US" altLang="ja-JP" dirty="0"/>
          </a:p>
          <a:p>
            <a:pPr lvl="2"/>
            <a:r>
              <a:rPr kumimoji="1" lang="en-US" altLang="ja-JP" dirty="0" err="1" smtClean="0"/>
              <a:t>Dectime</a:t>
            </a:r>
            <a:r>
              <a:rPr kumimoji="1" lang="en-US" altLang="ja-JP" dirty="0" smtClean="0"/>
              <a:t>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100.3%</a:t>
            </a:r>
            <a:r>
              <a:rPr kumimoji="1" lang="en-US" altLang="ja-JP" dirty="0" smtClean="0"/>
              <a:t> (HE),</a:t>
            </a:r>
            <a:r>
              <a:rPr kumimoji="1" lang="en-US" altLang="ja-JP" dirty="0" smtClean="0">
                <a:solidFill>
                  <a:srgbClr val="FF0000"/>
                </a:solidFill>
              </a:rPr>
              <a:t> 100.7%</a:t>
            </a:r>
            <a:r>
              <a:rPr kumimoji="1" lang="en-US" altLang="ja-JP" dirty="0" smtClean="0"/>
              <a:t> (LC</a:t>
            </a:r>
            <a:r>
              <a:rPr kumimoji="1" lang="en-US" altLang="ja-JP" dirty="0" smtClean="0"/>
              <a:t>)</a:t>
            </a:r>
          </a:p>
          <a:p>
            <a:pPr lvl="1"/>
            <a:r>
              <a:rPr kumimoji="1" lang="en-US" altLang="ja-JP" dirty="0"/>
              <a:t>Works OK with inter, </a:t>
            </a:r>
            <a:r>
              <a:rPr kumimoji="1" lang="en-US" altLang="ja-JP" dirty="0" smtClean="0"/>
              <a:t>too</a:t>
            </a:r>
            <a:endParaRPr kumimoji="1" lang="ja-JP" altLang="en-US" dirty="0" smtClean="0"/>
          </a:p>
          <a:p>
            <a:pPr lvl="1"/>
            <a:r>
              <a:rPr kumimoji="1" lang="en-US" altLang="ja-JP" dirty="0" smtClean="0"/>
              <a:t>Cross-checked </a:t>
            </a:r>
            <a:r>
              <a:rPr kumimoji="1" lang="en-US" altLang="ja-JP" dirty="0" smtClean="0"/>
              <a:t>by KDDI (JCTVC-G348)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982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114FFB"/>
              </a:buClr>
            </a:pPr>
            <a:r>
              <a:rPr kumimoji="1" lang="en-US" altLang="ja-JP" sz="2400" dirty="0" smtClean="0"/>
              <a:t>Angular intra prediction</a:t>
            </a:r>
          </a:p>
          <a:p>
            <a:pPr lvl="1">
              <a:buClr>
                <a:srgbClr val="114FFB"/>
              </a:buClr>
            </a:pPr>
            <a:r>
              <a:rPr kumimoji="1" lang="en-US" altLang="ja-JP" sz="2000" dirty="0" smtClean="0"/>
              <a:t>Conventional (HM4.0): 2-tap interpolation is applied</a:t>
            </a:r>
          </a:p>
          <a:p>
            <a:pPr lvl="1">
              <a:buClr>
                <a:srgbClr val="114FFB"/>
              </a:buClr>
            </a:pPr>
            <a:r>
              <a:rPr kumimoji="1" lang="en-US" altLang="ja-JP" sz="2000" dirty="0" smtClean="0"/>
              <a:t>Proposal: </a:t>
            </a:r>
            <a:r>
              <a:rPr kumimoji="1" lang="en-US" altLang="ja-JP" sz="2000" u="sng" dirty="0" smtClean="0"/>
              <a:t>&gt;2-tap </a:t>
            </a:r>
            <a:r>
              <a:rPr kumimoji="1" lang="en-US" altLang="ja-JP" sz="2000" dirty="0" smtClean="0"/>
              <a:t>interpolation is applied to </a:t>
            </a:r>
            <a:r>
              <a:rPr kumimoji="1" lang="en-US" altLang="ja-JP" sz="2000" u="sng" dirty="0" smtClean="0">
                <a:solidFill>
                  <a:srgbClr val="FF0000"/>
                </a:solidFill>
              </a:rPr>
              <a:t>small blocks</a:t>
            </a:r>
            <a:endParaRPr kumimoji="1" lang="en-US" altLang="ja-JP" sz="2000" u="sng" dirty="0" smtClean="0">
              <a:solidFill>
                <a:srgbClr val="FF0000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en-US" dirty="0" smtClean="0">
                <a:ea typeface="ＭＳ Ｐゴシック" pitchFamily="50" charset="-128"/>
              </a:rPr>
              <a:t>Basic idea</a:t>
            </a:r>
            <a:endParaRPr kumimoji="1" altLang="en-US" dirty="0" smtClean="0">
              <a:ea typeface="ＭＳ Ｐゴシック" pitchFamily="50" charset="-128"/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4013979" y="3112165"/>
            <a:ext cx="129614" cy="129614"/>
          </a:xfrm>
          <a:prstGeom prst="ellipse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4273208" y="3112165"/>
            <a:ext cx="129614" cy="129614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532436" y="3112165"/>
            <a:ext cx="129614" cy="129614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4791665" y="3112165"/>
            <a:ext cx="129614" cy="129614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5050894" y="3112165"/>
            <a:ext cx="129614" cy="129614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5310123" y="3112165"/>
            <a:ext cx="129614" cy="129614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5569352" y="3112165"/>
            <a:ext cx="129614" cy="129614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5828580" y="3112165"/>
            <a:ext cx="129614" cy="129614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6087809" y="3112165"/>
            <a:ext cx="129614" cy="129614"/>
          </a:xfrm>
          <a:prstGeom prst="ellipse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4013979" y="5185995"/>
            <a:ext cx="129614" cy="129614"/>
          </a:xfrm>
          <a:prstGeom prst="ellipse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6087809" y="5185995"/>
            <a:ext cx="129614" cy="129614"/>
          </a:xfrm>
          <a:prstGeom prst="ellipse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/>
          <p:nvPr/>
        </p:nvCxnSpPr>
        <p:spPr>
          <a:xfrm>
            <a:off x="3031029" y="4235490"/>
            <a:ext cx="0" cy="2289854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3041871" y="4235490"/>
            <a:ext cx="3834385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>
            <a:off x="3600711" y="6042891"/>
            <a:ext cx="2811114" cy="4824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Block to be predicted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>
            <a:off x="4078786" y="3328189"/>
            <a:ext cx="0" cy="181460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4143593" y="3279954"/>
            <a:ext cx="1939186" cy="186283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 flipH="1">
            <a:off x="4143593" y="3328189"/>
            <a:ext cx="907301" cy="172819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 flipH="1">
            <a:off x="4121991" y="3304071"/>
            <a:ext cx="475253" cy="166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H="1">
            <a:off x="4273208" y="3328189"/>
            <a:ext cx="1296144" cy="164178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 flipH="1">
            <a:off x="4143593" y="3328189"/>
            <a:ext cx="194422" cy="13393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H="1">
            <a:off x="4273208" y="3328189"/>
            <a:ext cx="583265" cy="13393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flipH="1">
            <a:off x="4446027" y="3328189"/>
            <a:ext cx="864096" cy="13393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flipH="1">
            <a:off x="4564840" y="3328189"/>
            <a:ext cx="1220536" cy="13393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/>
          <p:cNvSpPr/>
          <p:nvPr/>
        </p:nvSpPr>
        <p:spPr>
          <a:xfrm>
            <a:off x="5670672" y="2708920"/>
            <a:ext cx="10615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A</a:t>
            </a:r>
            <a:r>
              <a:rPr lang="en-US" altLang="ja-JP" sz="1400" dirty="0">
                <a:solidFill>
                  <a:schemeClr val="tx1"/>
                </a:solidFill>
              </a:rPr>
              <a:t>1</a:t>
            </a:r>
            <a:r>
              <a:rPr lang="en-US" altLang="ja-JP" sz="1400" dirty="0" smtClean="0">
                <a:solidFill>
                  <a:schemeClr val="tx1"/>
                </a:solidFill>
              </a:rPr>
              <a:t>,0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5947394" y="5402018"/>
            <a:ext cx="928862" cy="475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P</a:t>
            </a:r>
            <a:r>
              <a:rPr lang="en-US" altLang="ja-JP" sz="1400" dirty="0">
                <a:solidFill>
                  <a:schemeClr val="tx1"/>
                </a:solidFill>
              </a:rPr>
              <a:t>1</a:t>
            </a:r>
            <a:r>
              <a:rPr lang="en-US" altLang="ja-JP" sz="1400" dirty="0" smtClean="0">
                <a:solidFill>
                  <a:schemeClr val="tx1"/>
                </a:solidFill>
              </a:rPr>
              <a:t>,0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679101" y="5438021"/>
            <a:ext cx="820891" cy="4032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P</a:t>
            </a:r>
            <a:r>
              <a:rPr lang="en-US" altLang="ja-JP" sz="1400" dirty="0" smtClean="0">
                <a:solidFill>
                  <a:schemeClr val="tx1"/>
                </a:solidFill>
              </a:rPr>
              <a:t>0,0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1940148" y="3112165"/>
            <a:ext cx="129614" cy="129614"/>
          </a:xfrm>
          <a:prstGeom prst="ellipse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1950909" y="5185996"/>
            <a:ext cx="129614" cy="129614"/>
          </a:xfrm>
          <a:prstGeom prst="ellipse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右矢印 43"/>
          <p:cNvSpPr/>
          <p:nvPr/>
        </p:nvSpPr>
        <p:spPr>
          <a:xfrm>
            <a:off x="3160643" y="6122099"/>
            <a:ext cx="334878" cy="2592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右矢印 44"/>
          <p:cNvSpPr/>
          <p:nvPr/>
        </p:nvSpPr>
        <p:spPr>
          <a:xfrm flipH="1">
            <a:off x="2523331" y="6122099"/>
            <a:ext cx="334878" cy="2592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107504" y="6093296"/>
            <a:ext cx="2433870" cy="4176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Decoded block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3491880" y="2708920"/>
            <a:ext cx="10615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A</a:t>
            </a:r>
            <a:r>
              <a:rPr lang="en-US" altLang="ja-JP" sz="1400" dirty="0">
                <a:solidFill>
                  <a:schemeClr val="tx1"/>
                </a:solidFill>
              </a:rPr>
              <a:t>0</a:t>
            </a:r>
            <a:r>
              <a:rPr lang="en-US" altLang="ja-JP" sz="1400" dirty="0" smtClean="0">
                <a:solidFill>
                  <a:schemeClr val="tx1"/>
                </a:solidFill>
              </a:rPr>
              <a:t>,0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1475656" y="2708920"/>
            <a:ext cx="10615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A</a:t>
            </a:r>
            <a:r>
              <a:rPr lang="en-US" altLang="ja-JP" sz="1400" dirty="0" smtClean="0">
                <a:solidFill>
                  <a:schemeClr val="tx1"/>
                </a:solidFill>
                <a:latin typeface="Symbol" pitchFamily="18" charset="2"/>
              </a:rPr>
              <a:t>-</a:t>
            </a:r>
            <a:r>
              <a:rPr lang="en-US" altLang="ja-JP" sz="1400" dirty="0" smtClean="0">
                <a:solidFill>
                  <a:schemeClr val="tx1"/>
                </a:solidFill>
              </a:rPr>
              <a:t>1,0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1475656" y="5445224"/>
            <a:ext cx="10615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A</a:t>
            </a:r>
            <a:r>
              <a:rPr lang="en-US" altLang="ja-JP" sz="1400" dirty="0" smtClean="0">
                <a:solidFill>
                  <a:schemeClr val="tx1"/>
                </a:solidFill>
                <a:latin typeface="Symbol" pitchFamily="18" charset="2"/>
              </a:rPr>
              <a:t>-</a:t>
            </a:r>
            <a:r>
              <a:rPr lang="en-US" altLang="ja-JP" sz="1400" dirty="0" smtClean="0">
                <a:solidFill>
                  <a:schemeClr val="tx1"/>
                </a:solidFill>
              </a:rPr>
              <a:t>1,1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57" name="円/楕円 56"/>
          <p:cNvSpPr/>
          <p:nvPr/>
        </p:nvSpPr>
        <p:spPr>
          <a:xfrm>
            <a:off x="8186802" y="3114000"/>
            <a:ext cx="129614" cy="129614"/>
          </a:xfrm>
          <a:prstGeom prst="ellipse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7686896" y="2708920"/>
            <a:ext cx="10615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A</a:t>
            </a:r>
            <a:r>
              <a:rPr lang="en-US" altLang="ja-JP" sz="1400" dirty="0">
                <a:solidFill>
                  <a:schemeClr val="tx1"/>
                </a:solidFill>
              </a:rPr>
              <a:t>2</a:t>
            </a:r>
            <a:r>
              <a:rPr lang="en-US" altLang="ja-JP" sz="1400" dirty="0" smtClean="0">
                <a:solidFill>
                  <a:schemeClr val="tx1"/>
                </a:solidFill>
              </a:rPr>
              <a:t>,0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84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Encoding/decoding algorithm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フローチャート : 判断 3"/>
              <p:cNvSpPr/>
              <p:nvPr/>
            </p:nvSpPr>
            <p:spPr bwMode="auto">
              <a:xfrm>
                <a:off x="1763688" y="1700808"/>
                <a:ext cx="2736304" cy="1080120"/>
              </a:xfrm>
              <a:prstGeom prst="flowChartDecision">
                <a:avLst/>
              </a:prstGeom>
              <a:solidFill>
                <a:srgbClr val="FFFFCC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2000" dirty="0" smtClean="0">
                    <a:latin typeface="Helvetica" pitchFamily="34" charset="0"/>
                  </a:rPr>
                  <a:t>Block size </a:t>
                </a:r>
                <a14:m>
                  <m:oMath xmlns:m="http://schemas.openxmlformats.org/officeDocument/2006/math">
                    <m:r>
                      <a:rPr kumimoji="0" lang="en-US" altLang="ja-JP" sz="2000" i="1" smtClean="0">
                        <a:latin typeface="Cambria Math"/>
                        <a:ea typeface="Cambria Math"/>
                      </a:rPr>
                      <m:t>≤</m:t>
                    </m:r>
                  </m:oMath>
                </a14:m>
                <a:r>
                  <a:rPr kumimoji="0" lang="en-US" altLang="ja-JP" sz="2000" dirty="0" err="1" smtClean="0">
                    <a:latin typeface="Helvetica" pitchFamily="34" charset="0"/>
                  </a:rPr>
                  <a:t>m</a:t>
                </a:r>
                <a:r>
                  <a:rPr kumimoji="0" lang="en-US" altLang="ja-JP" sz="20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Helvetica" pitchFamily="34" charset="0"/>
                  </a:rPr>
                  <a:t>xm</a:t>
                </a:r>
                <a:r>
                  <a:rPr kumimoji="0" lang="en-US" altLang="ja-JP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Helvetica" pitchFamily="34" charset="0"/>
                  </a:rPr>
                  <a:t>?</a:t>
                </a:r>
                <a:endParaRPr kumimoji="0" lang="ja-JP" alt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34" charset="0"/>
                </a:endParaRPr>
              </a:p>
            </p:txBody>
          </p:sp>
        </mc:Choice>
        <mc:Fallback xmlns="">
          <p:sp>
            <p:nvSpPr>
              <p:cNvPr id="4" name="フローチャート : 判断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63688" y="1700808"/>
                <a:ext cx="2736304" cy="1080120"/>
              </a:xfrm>
              <a:prstGeom prst="flowChartDecision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直線矢印コネクタ 5"/>
          <p:cNvCxnSpPr/>
          <p:nvPr/>
        </p:nvCxnSpPr>
        <p:spPr bwMode="auto">
          <a:xfrm>
            <a:off x="3131840" y="1196752"/>
            <a:ext cx="0" cy="50405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正方形/長方形 7"/>
          <p:cNvSpPr/>
          <p:nvPr/>
        </p:nvSpPr>
        <p:spPr bwMode="auto">
          <a:xfrm>
            <a:off x="1691680" y="4005064"/>
            <a:ext cx="2880320" cy="1080120"/>
          </a:xfrm>
          <a:prstGeom prst="rect">
            <a:avLst/>
          </a:prstGeom>
          <a:solidFill>
            <a:srgbClr val="CC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000" dirty="0" smtClean="0">
                <a:latin typeface="Helvetica" pitchFamily="34" charset="0"/>
              </a:rPr>
              <a:t>&gt;2-tap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dirty="0" smtClean="0">
                <a:latin typeface="Helvetica" pitchFamily="34" charset="0"/>
              </a:rPr>
              <a:t>interpolation</a:t>
            </a:r>
            <a:endParaRPr kumimoji="0" lang="en-US" altLang="ja-JP" sz="2000" dirty="0" smtClean="0">
              <a:latin typeface="Helvetica" pitchFamily="34" charset="0"/>
            </a:endParaRPr>
          </a:p>
        </p:txBody>
      </p:sp>
      <p:cxnSp>
        <p:nvCxnSpPr>
          <p:cNvPr id="9" name="直線矢印コネクタ 8"/>
          <p:cNvCxnSpPr>
            <a:stCxn id="4" idx="2"/>
            <a:endCxn id="8" idx="0"/>
          </p:cNvCxnSpPr>
          <p:nvPr/>
        </p:nvCxnSpPr>
        <p:spPr bwMode="auto">
          <a:xfrm>
            <a:off x="3131840" y="2780928"/>
            <a:ext cx="0" cy="122413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正方形/長方形 12"/>
          <p:cNvSpPr/>
          <p:nvPr/>
        </p:nvSpPr>
        <p:spPr bwMode="auto">
          <a:xfrm>
            <a:off x="5148064" y="4005064"/>
            <a:ext cx="2880320" cy="1080120"/>
          </a:xfrm>
          <a:prstGeom prst="rect">
            <a:avLst/>
          </a:prstGeom>
          <a:solidFill>
            <a:srgbClr val="CC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dirty="0" smtClean="0">
                <a:latin typeface="Helvetica" pitchFamily="34" charset="0"/>
              </a:rPr>
              <a:t>2-tap interpolation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(HM4.0)</a:t>
            </a:r>
            <a:endParaRPr kumimoji="0" lang="ja-JP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cxnSp>
        <p:nvCxnSpPr>
          <p:cNvPr id="15" name="カギ線コネクタ 14"/>
          <p:cNvCxnSpPr>
            <a:stCxn id="4" idx="3"/>
            <a:endCxn id="13" idx="0"/>
          </p:cNvCxnSpPr>
          <p:nvPr/>
        </p:nvCxnSpPr>
        <p:spPr bwMode="auto">
          <a:xfrm>
            <a:off x="4499992" y="2240868"/>
            <a:ext cx="2088232" cy="1764196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正方形/長方形 16"/>
          <p:cNvSpPr/>
          <p:nvPr/>
        </p:nvSpPr>
        <p:spPr bwMode="auto">
          <a:xfrm>
            <a:off x="2195736" y="2924944"/>
            <a:ext cx="936104" cy="468052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Yes</a:t>
            </a:r>
            <a:endParaRPr kumimoji="0" lang="ja-JP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4860032" y="1808820"/>
            <a:ext cx="936104" cy="468052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dirty="0" smtClean="0">
                <a:latin typeface="Helvetica" pitchFamily="34" charset="0"/>
              </a:rPr>
              <a:t>No</a:t>
            </a:r>
            <a:endParaRPr kumimoji="0" lang="ja-JP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1691680" y="5769260"/>
            <a:ext cx="6336704" cy="468052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dirty="0" smtClean="0">
                <a:latin typeface="Helvetica" pitchFamily="34" charset="0"/>
              </a:rPr>
              <a:t>Generation of reference pixels</a:t>
            </a:r>
            <a:endParaRPr kumimoji="0" lang="ja-JP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cxnSp>
        <p:nvCxnSpPr>
          <p:cNvPr id="20" name="直線矢印コネクタ 19"/>
          <p:cNvCxnSpPr>
            <a:stCxn id="8" idx="2"/>
          </p:cNvCxnSpPr>
          <p:nvPr/>
        </p:nvCxnSpPr>
        <p:spPr bwMode="auto">
          <a:xfrm>
            <a:off x="3131840" y="5085184"/>
            <a:ext cx="0" cy="6480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直線矢印コネクタ 22"/>
          <p:cNvCxnSpPr>
            <a:stCxn id="13" idx="2"/>
          </p:cNvCxnSpPr>
          <p:nvPr/>
        </p:nvCxnSpPr>
        <p:spPr bwMode="auto">
          <a:xfrm>
            <a:off x="6588224" y="5085184"/>
            <a:ext cx="0" cy="6480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83843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Simulation results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56992"/>
            <a:ext cx="7793613" cy="262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コンテンツ プレースホルダ 2"/>
          <p:cNvSpPr>
            <a:spLocks noGrp="1"/>
          </p:cNvSpPr>
          <p:nvPr>
            <p:ph idx="1"/>
          </p:nvPr>
        </p:nvSpPr>
        <p:spPr>
          <a:xfrm>
            <a:off x="296863" y="1179512"/>
            <a:ext cx="8596312" cy="5417839"/>
          </a:xfrm>
        </p:spPr>
        <p:txBody>
          <a:bodyPr/>
          <a:lstStyle/>
          <a:p>
            <a:r>
              <a:rPr kumimoji="1" lang="en-US" altLang="ja-JP" sz="2400" dirty="0" smtClean="0"/>
              <a:t>Conditions</a:t>
            </a:r>
          </a:p>
          <a:p>
            <a:pPr lvl="1"/>
            <a:r>
              <a:rPr kumimoji="1" lang="en-US" altLang="ja-JP" sz="1800" dirty="0"/>
              <a:t>Interpolation filter: </a:t>
            </a:r>
            <a:r>
              <a:rPr kumimoji="1" lang="en-US" altLang="ja-JP" sz="1800" dirty="0" smtClean="0"/>
              <a:t>4-tap DCT-IF with </a:t>
            </a:r>
            <a:r>
              <a:rPr kumimoji="1" lang="en-US" altLang="ja-JP" sz="1800" dirty="0">
                <a:latin typeface="Symbol" pitchFamily="18" charset="2"/>
              </a:rPr>
              <a:t>s</a:t>
            </a:r>
            <a:r>
              <a:rPr kumimoji="1" lang="en-US" altLang="ja-JP" sz="1800" dirty="0"/>
              <a:t>=0.07 </a:t>
            </a:r>
            <a:r>
              <a:rPr kumimoji="1" lang="en-US" altLang="ja-JP" sz="1800" dirty="0" smtClean="0"/>
              <a:t>(</a:t>
            </a:r>
            <a:r>
              <a:rPr kumimoji="1" lang="en-US" altLang="ja-JP" sz="1800" dirty="0" smtClean="0">
                <a:latin typeface="Symbol" pitchFamily="18" charset="2"/>
              </a:rPr>
              <a:t>s </a:t>
            </a:r>
            <a:r>
              <a:rPr kumimoji="1" lang="en-US" altLang="ja-JP" sz="1800" dirty="0" smtClean="0"/>
              <a:t>defined </a:t>
            </a:r>
            <a:r>
              <a:rPr kumimoji="1" lang="en-US" altLang="ja-JP" sz="1800" dirty="0"/>
              <a:t>in D344</a:t>
            </a:r>
            <a:r>
              <a:rPr kumimoji="1" lang="en-US" altLang="ja-JP" sz="1800" dirty="0" smtClean="0"/>
              <a:t>)</a:t>
            </a:r>
          </a:p>
          <a:p>
            <a:pPr lvl="1"/>
            <a:r>
              <a:rPr kumimoji="1" lang="en-US" altLang="ja-JP" sz="1800" dirty="0"/>
              <a:t>B</a:t>
            </a:r>
            <a:r>
              <a:rPr kumimoji="1" lang="en-US" altLang="ja-JP" sz="1800" dirty="0" smtClean="0"/>
              <a:t>lock size threshold: </a:t>
            </a:r>
            <a:r>
              <a:rPr kumimoji="1" lang="en-US" altLang="ja-JP" sz="1800" dirty="0" smtClean="0"/>
              <a:t>m=16</a:t>
            </a:r>
          </a:p>
          <a:p>
            <a:endParaRPr kumimoji="1" lang="en-US" altLang="ja-JP" sz="2400" dirty="0" smtClean="0"/>
          </a:p>
          <a:p>
            <a:r>
              <a:rPr kumimoji="1" lang="en-US" altLang="ja-JP" sz="2400" dirty="0" smtClean="0"/>
              <a:t>Results</a:t>
            </a:r>
            <a:endParaRPr kumimoji="1"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192101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854742"/>
              </p:ext>
            </p:extLst>
          </p:nvPr>
        </p:nvGraphicFramePr>
        <p:xfrm>
          <a:off x="1691680" y="764704"/>
          <a:ext cx="5760640" cy="597408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1167940"/>
                <a:gridCol w="765450"/>
                <a:gridCol w="765450"/>
                <a:gridCol w="765450"/>
                <a:gridCol w="765450"/>
                <a:gridCol w="765450"/>
                <a:gridCol w="765450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Random Access HE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Random Access LC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Class 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0.0%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-0.1%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-0.2%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0.0%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Class 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-0.2%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-0.3%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-0.4%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-0.2%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-0.5%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-0.5%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Class 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-0.2%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-0.4%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-0.3%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-0.4%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-0.7%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-0.5%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Class 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-0.4%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-0.4%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-0.3%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-0.5%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-0.3%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Overall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-0.3%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-0.3%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-0.2%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-0.4%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-0.3%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Enc</a:t>
                      </a:r>
                      <a:r>
                        <a:rPr lang="en-US" sz="1400" u="none" strike="noStrike" dirty="0">
                          <a:effectLst/>
                        </a:rPr>
                        <a:t> Time[%]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100%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100%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Dec Time[%]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100%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101%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Low delay B HE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Low delay B LC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Class 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0.0%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-0.5%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0.0%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0.1%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Class 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-0.3%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-0.3%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-0.2%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-0.2%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-0.5%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Class 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-0.2%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0.5%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-0.5%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Class 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0.0%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-0.9%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-0.2%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-0.2%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-0.4%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Overall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-0.3%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0.0%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-0.3%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Enc</a:t>
                      </a:r>
                      <a:r>
                        <a:rPr lang="en-US" sz="1400" u="none" strike="noStrike" dirty="0">
                          <a:effectLst/>
                        </a:rPr>
                        <a:t> Time[%]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100%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100%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Dec Time[%]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100%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101%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Low delay P HE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Low delay P LC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Class 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0.0%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-0.2%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-0.2%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Class 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-0.3%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-0.4%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-0.2%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-0.2%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0.0%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Class 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-0.2%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-0.5%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-0.6%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Class 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0.0%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-0.2%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-1.2%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-0.8%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-0.7%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Overall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-0.2%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-0.4%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-0.1%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-0.3%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-0.4%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Enc</a:t>
                      </a:r>
                      <a:r>
                        <a:rPr lang="en-US" sz="1400" u="none" strike="noStrike" dirty="0">
                          <a:effectLst/>
                        </a:rPr>
                        <a:t> Time[%]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100%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100%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Dec Time[%]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100%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101%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274638" y="0"/>
            <a:ext cx="8618537" cy="785813"/>
          </a:xfrm>
        </p:spPr>
        <p:txBody>
          <a:bodyPr/>
          <a:lstStyle/>
          <a:p>
            <a:r>
              <a:rPr kumimoji="1" lang="en-US" altLang="ja-JP" dirty="0" smtClean="0"/>
              <a:t>Simulation results (inter)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19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ea typeface="ＭＳ Ｐゴシック" pitchFamily="50" charset="-128"/>
              </a:rPr>
              <a:t>Conclusion</a:t>
            </a:r>
            <a:endParaRPr altLang="en-US" smtClean="0">
              <a:ea typeface="ＭＳ Ｐゴシック" pitchFamily="50" charset="-128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0350" y="1179513"/>
            <a:ext cx="8776146" cy="5264150"/>
          </a:xfrm>
        </p:spPr>
        <p:txBody>
          <a:bodyPr lIns="0" rIns="0"/>
          <a:lstStyle/>
          <a:p>
            <a:pPr>
              <a:defRPr/>
            </a:pPr>
            <a:r>
              <a:rPr lang="en-US" altLang="ja-JP" dirty="0" smtClean="0"/>
              <a:t>Modified angular </a:t>
            </a:r>
            <a:r>
              <a:rPr lang="en-US" altLang="ja-JP" dirty="0" smtClean="0"/>
              <a:t>prediction  </a:t>
            </a:r>
            <a:endParaRPr lang="en-US" altLang="ja-JP" dirty="0" smtClean="0"/>
          </a:p>
          <a:p>
            <a:pPr lvl="1">
              <a:defRPr/>
            </a:pPr>
            <a:r>
              <a:rPr lang="en-US" altLang="ja-JP" dirty="0" smtClean="0"/>
              <a:t>Conventional 2-tap filter for </a:t>
            </a:r>
            <a:r>
              <a:rPr lang="en-US" altLang="ja-JP" dirty="0" smtClean="0"/>
              <a:t>larger blocks</a:t>
            </a:r>
            <a:endParaRPr lang="en-US" altLang="ja-JP" dirty="0" smtClean="0"/>
          </a:p>
          <a:p>
            <a:pPr lvl="1">
              <a:defRPr/>
            </a:pPr>
            <a:r>
              <a:rPr lang="en-US" altLang="ja-JP" dirty="0" smtClean="0"/>
              <a:t>4-tap filter for </a:t>
            </a:r>
            <a:r>
              <a:rPr lang="en-US" altLang="ja-JP" dirty="0" smtClean="0"/>
              <a:t>smaller blocks</a:t>
            </a:r>
            <a:endParaRPr lang="en-US" altLang="ja-JP" dirty="0" smtClean="0"/>
          </a:p>
          <a:p>
            <a:pPr lvl="1">
              <a:buFontTx/>
              <a:buNone/>
              <a:defRPr/>
            </a:pPr>
            <a:r>
              <a:rPr lang="en-US" altLang="ja-JP" sz="1000" dirty="0" smtClean="0"/>
              <a:t> </a:t>
            </a:r>
          </a:p>
          <a:p>
            <a:pPr>
              <a:defRPr/>
            </a:pPr>
            <a:r>
              <a:rPr lang="en-US" altLang="ja-JP" dirty="0" smtClean="0"/>
              <a:t>Considerable</a:t>
            </a:r>
            <a:r>
              <a:rPr lang="en-US" altLang="ja-JP" dirty="0" smtClean="0"/>
              <a:t> gain with negligible complexity</a:t>
            </a:r>
            <a:endParaRPr lang="en-US" altLang="ja-JP" dirty="0" smtClean="0"/>
          </a:p>
          <a:p>
            <a:pPr lvl="1"/>
            <a:r>
              <a:rPr kumimoji="1" lang="en-US" altLang="ja-JP" sz="2000" dirty="0" smtClean="0"/>
              <a:t>For intra,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pPr lvl="2"/>
            <a:r>
              <a:rPr kumimoji="1" lang="en-US" altLang="ja-JP" dirty="0"/>
              <a:t>Overall average (HE): </a:t>
            </a:r>
            <a:r>
              <a:rPr kumimoji="1" lang="en-US" altLang="ja-JP" dirty="0">
                <a:solidFill>
                  <a:srgbClr val="FF0000"/>
                </a:solidFill>
              </a:rPr>
              <a:t>0.4%</a:t>
            </a:r>
            <a:r>
              <a:rPr kumimoji="1" lang="en-US" altLang="ja-JP" dirty="0"/>
              <a:t> (Y), </a:t>
            </a:r>
            <a:r>
              <a:rPr kumimoji="1" lang="en-US" altLang="ja-JP" dirty="0">
                <a:solidFill>
                  <a:srgbClr val="FF0000"/>
                </a:solidFill>
              </a:rPr>
              <a:t>0.5%</a:t>
            </a:r>
            <a:r>
              <a:rPr kumimoji="1" lang="en-US" altLang="ja-JP" dirty="0"/>
              <a:t> (U), </a:t>
            </a:r>
            <a:r>
              <a:rPr kumimoji="1" lang="en-US" altLang="ja-JP" dirty="0">
                <a:solidFill>
                  <a:srgbClr val="FF0000"/>
                </a:solidFill>
              </a:rPr>
              <a:t>0.5%</a:t>
            </a:r>
            <a:r>
              <a:rPr kumimoji="1" lang="en-US" altLang="ja-JP" dirty="0"/>
              <a:t> (V)</a:t>
            </a:r>
          </a:p>
          <a:p>
            <a:pPr lvl="2"/>
            <a:r>
              <a:rPr kumimoji="1" lang="en-US" altLang="ja-JP" dirty="0"/>
              <a:t>Overall average (LC): </a:t>
            </a:r>
            <a:r>
              <a:rPr kumimoji="1" lang="en-US" altLang="ja-JP" dirty="0">
                <a:solidFill>
                  <a:srgbClr val="FF0000"/>
                </a:solidFill>
              </a:rPr>
              <a:t>0.5%</a:t>
            </a:r>
            <a:r>
              <a:rPr kumimoji="1" lang="en-US" altLang="ja-JP" dirty="0"/>
              <a:t> (Y), </a:t>
            </a:r>
            <a:r>
              <a:rPr kumimoji="1" lang="en-US" altLang="ja-JP" dirty="0">
                <a:solidFill>
                  <a:srgbClr val="FF0000"/>
                </a:solidFill>
              </a:rPr>
              <a:t>0.6%</a:t>
            </a:r>
            <a:r>
              <a:rPr kumimoji="1" lang="en-US" altLang="ja-JP" dirty="0"/>
              <a:t> (U), </a:t>
            </a:r>
            <a:r>
              <a:rPr kumimoji="1" lang="en-US" altLang="ja-JP" dirty="0">
                <a:solidFill>
                  <a:srgbClr val="FF0000"/>
                </a:solidFill>
              </a:rPr>
              <a:t>0.6%</a:t>
            </a:r>
            <a:r>
              <a:rPr kumimoji="1" lang="en-US" altLang="ja-JP" dirty="0"/>
              <a:t> (V)</a:t>
            </a:r>
          </a:p>
          <a:p>
            <a:pPr lvl="2"/>
            <a:r>
              <a:rPr kumimoji="1" lang="en-US" altLang="ja-JP" dirty="0"/>
              <a:t>Max (</a:t>
            </a:r>
            <a:r>
              <a:rPr kumimoji="1" lang="en-US" altLang="ja-JP" dirty="0" err="1"/>
              <a:t>BasketballDrill</a:t>
            </a:r>
            <a:r>
              <a:rPr kumimoji="1" lang="en-US" altLang="ja-JP" dirty="0"/>
              <a:t>):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1.9</a:t>
            </a:r>
            <a:r>
              <a:rPr kumimoji="1" lang="en-US" altLang="ja-JP" dirty="0">
                <a:solidFill>
                  <a:srgbClr val="FF0000"/>
                </a:solidFill>
              </a:rPr>
              <a:t>%</a:t>
            </a:r>
            <a:r>
              <a:rPr kumimoji="1" lang="en-US" altLang="ja-JP" dirty="0"/>
              <a:t> (Y), </a:t>
            </a:r>
            <a:r>
              <a:rPr kumimoji="1" lang="en-US" altLang="ja-JP" dirty="0">
                <a:solidFill>
                  <a:srgbClr val="FF0000"/>
                </a:solidFill>
              </a:rPr>
              <a:t>1.8%</a:t>
            </a:r>
            <a:r>
              <a:rPr kumimoji="1" lang="en-US" altLang="ja-JP" dirty="0"/>
              <a:t> (U), </a:t>
            </a:r>
            <a:r>
              <a:rPr kumimoji="1" lang="en-US" altLang="ja-JP" dirty="0">
                <a:solidFill>
                  <a:srgbClr val="FF0000"/>
                </a:solidFill>
              </a:rPr>
              <a:t>2.2%</a:t>
            </a:r>
            <a:r>
              <a:rPr kumimoji="1" lang="en-US" altLang="ja-JP" dirty="0"/>
              <a:t> (V</a:t>
            </a:r>
            <a:r>
              <a:rPr kumimoji="1" lang="en-US" altLang="ja-JP" dirty="0" smtClean="0"/>
              <a:t>)</a:t>
            </a:r>
            <a:r>
              <a:rPr kumimoji="1" lang="en-US" altLang="ja-JP" sz="2000" dirty="0" smtClean="0"/>
              <a:t> </a:t>
            </a:r>
            <a:endParaRPr kumimoji="1" lang="en-US" altLang="ja-JP" sz="2000" dirty="0"/>
          </a:p>
          <a:p>
            <a:pPr lvl="2"/>
            <a:r>
              <a:rPr kumimoji="1" lang="en-US" altLang="ja-JP" dirty="0" err="1" smtClean="0"/>
              <a:t>EncTime</a:t>
            </a:r>
            <a:r>
              <a:rPr kumimoji="1" lang="en-US" altLang="ja-JP" dirty="0" smtClean="0"/>
              <a:t>: </a:t>
            </a:r>
            <a:r>
              <a:rPr kumimoji="1" lang="en-US" altLang="ja-JP" dirty="0">
                <a:solidFill>
                  <a:srgbClr val="FF0000"/>
                </a:solidFill>
              </a:rPr>
              <a:t>100.8%</a:t>
            </a:r>
            <a:r>
              <a:rPr kumimoji="1" lang="en-US" altLang="ja-JP" dirty="0"/>
              <a:t> (HE),</a:t>
            </a:r>
            <a:r>
              <a:rPr kumimoji="1" lang="en-US" altLang="ja-JP" dirty="0">
                <a:solidFill>
                  <a:srgbClr val="FF0000"/>
                </a:solidFill>
              </a:rPr>
              <a:t> 101.7%</a:t>
            </a:r>
            <a:r>
              <a:rPr kumimoji="1" lang="en-US" altLang="ja-JP" dirty="0"/>
              <a:t> (LC)</a:t>
            </a:r>
          </a:p>
          <a:p>
            <a:pPr lvl="2"/>
            <a:r>
              <a:rPr kumimoji="1" lang="en-US" altLang="ja-JP" dirty="0" err="1" smtClean="0"/>
              <a:t>DecTime</a:t>
            </a:r>
            <a:r>
              <a:rPr kumimoji="1" lang="en-US" altLang="ja-JP" dirty="0" smtClean="0"/>
              <a:t>: </a:t>
            </a:r>
            <a:r>
              <a:rPr kumimoji="1" lang="en-US" altLang="ja-JP" dirty="0">
                <a:solidFill>
                  <a:srgbClr val="FF0000"/>
                </a:solidFill>
              </a:rPr>
              <a:t>100.3%</a:t>
            </a:r>
            <a:r>
              <a:rPr kumimoji="1" lang="en-US" altLang="ja-JP" dirty="0"/>
              <a:t> (HE),</a:t>
            </a:r>
            <a:r>
              <a:rPr kumimoji="1" lang="en-US" altLang="ja-JP" dirty="0">
                <a:solidFill>
                  <a:srgbClr val="FF0000"/>
                </a:solidFill>
              </a:rPr>
              <a:t> 100.7%</a:t>
            </a:r>
            <a:r>
              <a:rPr kumimoji="1" lang="en-US" altLang="ja-JP" dirty="0"/>
              <a:t> (LC)</a:t>
            </a:r>
            <a:r>
              <a:rPr lang="en-US" altLang="ja-JP" sz="1000" dirty="0"/>
              <a:t>  </a:t>
            </a:r>
          </a:p>
          <a:p>
            <a:pPr lvl="1"/>
            <a:r>
              <a:rPr kumimoji="1" lang="en-US" altLang="ja-JP" sz="2000" dirty="0" smtClean="0"/>
              <a:t>Works OK with inter, too</a:t>
            </a:r>
            <a:endParaRPr kumimoji="1" lang="en-US" altLang="ja-JP" sz="2000" dirty="0"/>
          </a:p>
          <a:p>
            <a:pPr>
              <a:defRPr/>
            </a:pPr>
            <a:r>
              <a:rPr lang="en-US" altLang="ja-JP" dirty="0" smtClean="0"/>
              <a:t>Suggestion</a:t>
            </a:r>
            <a:r>
              <a:rPr lang="en-US" altLang="ja-JP" dirty="0" smtClean="0"/>
              <a:t>: </a:t>
            </a:r>
            <a:r>
              <a:rPr lang="en-US" altLang="ja-JP" sz="2400" dirty="0" smtClean="0"/>
              <a:t>Proposal should be incorporated into HEVC</a:t>
            </a:r>
          </a:p>
        </p:txBody>
      </p:sp>
      <p:sp>
        <p:nvSpPr>
          <p:cNvPr id="4" name="正方形/長方形 21"/>
          <p:cNvSpPr>
            <a:spLocks noChangeArrowheads="1"/>
          </p:cNvSpPr>
          <p:nvPr/>
        </p:nvSpPr>
        <p:spPr bwMode="auto">
          <a:xfrm>
            <a:off x="6372200" y="4941168"/>
            <a:ext cx="2567383" cy="720080"/>
          </a:xfrm>
          <a:prstGeom prst="rect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r>
              <a:rPr lang="en-US" altLang="ja-JP" dirty="0" smtClean="0">
                <a:ea typeface="ＭＳ Ｐゴシック" pitchFamily="50" charset="-128"/>
              </a:rPr>
              <a:t>Cross-checked by </a:t>
            </a:r>
          </a:p>
          <a:p>
            <a:r>
              <a:rPr lang="en-US" altLang="ja-JP" dirty="0" smtClean="0">
                <a:ea typeface="ＭＳ Ｐゴシック" pitchFamily="50" charset="-128"/>
              </a:rPr>
              <a:t>KDDI </a:t>
            </a:r>
            <a:r>
              <a:rPr lang="en-US" altLang="ja-JP" dirty="0">
                <a:ea typeface="ＭＳ Ｐゴシック" pitchFamily="50" charset="-128"/>
              </a:rPr>
              <a:t>(</a:t>
            </a:r>
            <a:r>
              <a:rPr lang="en-US" altLang="ja-JP" dirty="0" smtClean="0">
                <a:ea typeface="ＭＳ Ｐゴシック" pitchFamily="50" charset="-128"/>
              </a:rPr>
              <a:t>JCTVC-G348)</a:t>
            </a:r>
            <a:endParaRPr lang="en-US" altLang="ja-JP" dirty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736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2"/>
          <p:cNvSpPr>
            <a:spLocks noChangeArrowheads="1"/>
          </p:cNvSpPr>
          <p:nvPr/>
        </p:nvSpPr>
        <p:spPr bwMode="auto">
          <a:xfrm>
            <a:off x="3467214" y="6643710"/>
            <a:ext cx="5929322" cy="9286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scene3d>
            <a:camera prst="perspectiveLeft" fov="6000000">
              <a:rot lat="0" lon="19680000" rev="0"/>
            </a:camera>
            <a:lightRig rig="threePt" dir="t"/>
          </a:scene3d>
          <a:sp3d/>
        </p:spPr>
        <p:txBody>
          <a:bodyPr wrap="none" lIns="90487" tIns="44450" rIns="90487" bIns="44450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Thank you, questions?	</a:t>
            </a: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</a:t>
            </a:r>
            <a:r>
              <a:rPr kumimoji="1" lang="en-US" altLang="ja-JP" dirty="0" smtClean="0"/>
              <a:t>nterpolation filter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Interpolation filters are derived by using the following equations.</a:t>
            </a:r>
          </a:p>
          <a:p>
            <a:pPr lvl="1"/>
            <a:r>
              <a:rPr kumimoji="1" lang="en-US" altLang="ja-JP" dirty="0" smtClean="0"/>
              <a:t> </a:t>
            </a:r>
            <a:r>
              <a:rPr kumimoji="1" lang="en-US" altLang="ja-JP" dirty="0" smtClean="0">
                <a:latin typeface="Symbol" pitchFamily="18" charset="2"/>
              </a:rPr>
              <a:t>s</a:t>
            </a:r>
            <a:r>
              <a:rPr kumimoji="1" lang="en-US" altLang="ja-JP" dirty="0" smtClean="0"/>
              <a:t> denotes a smoothing parameter (D344)</a:t>
            </a:r>
          </a:p>
          <a:p>
            <a:pPr lvl="1"/>
            <a:r>
              <a:rPr kumimoji="1" lang="en-US" altLang="ja-JP" dirty="0" smtClean="0"/>
              <a:t>When </a:t>
            </a:r>
            <a:r>
              <a:rPr kumimoji="1" lang="en-US" altLang="ja-JP" dirty="0">
                <a:latin typeface="Symbol" pitchFamily="18" charset="2"/>
              </a:rPr>
              <a:t>s</a:t>
            </a:r>
            <a:r>
              <a:rPr kumimoji="1" lang="en-US" altLang="ja-JP" dirty="0" smtClean="0"/>
              <a:t>=0, the DCT-IF employed in HM4.0 is applied</a:t>
            </a:r>
            <a:endParaRPr kumimoji="1"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827584" y="3309690"/>
            <a:ext cx="7430848" cy="1271438"/>
            <a:chOff x="827584" y="4891192"/>
            <a:chExt cx="7430848" cy="12714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テキスト ボックス 4"/>
                <p:cNvSpPr txBox="1"/>
                <p:nvPr/>
              </p:nvSpPr>
              <p:spPr>
                <a:xfrm>
                  <a:off x="827584" y="4891192"/>
                  <a:ext cx="4624406" cy="12714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/>
                                <a:ea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  <m:r>
                          <a:rPr kumimoji="1" lang="en-US" altLang="ja-JP" sz="2400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d>
                          <m:dPr>
                            <m:begChr m:val="{"/>
                            <m:endChr m:val=""/>
                            <m:ctrlPr>
                              <a:rPr kumimoji="1" lang="en-US" altLang="ja-JP" sz="24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kumimoji="1" lang="en-US" altLang="ja-JP" sz="2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eqArrPr>
                              <m:e>
                                <m:d>
                                  <m:dPr>
                                    <m:ctrlP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1−</m:t>
                                    </m:r>
                                    <m:r>
                                      <a:rPr kumimoji="1" lang="ja-JP" altLang="en-US" sz="2400" b="0" i="1" smtClean="0">
                                        <a:latin typeface="Cambria Math"/>
                                        <a:ea typeface="Cambria Math"/>
                                      </a:rPr>
                                      <m:t>𝜎</m:t>
                                    </m:r>
                                  </m:e>
                                </m:d>
                                <m:sSub>
                                  <m:sSubPr>
                                    <m:ctrlP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kumimoji="1" lang="en-US" altLang="ja-JP" sz="2400" b="0" i="1" smtClean="0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r>
                                  <a:rPr kumimoji="1" lang="ja-JP" altLang="en-US" sz="2400" b="0" i="1" smtClean="0">
                                    <a:latin typeface="Cambria Math"/>
                                    <a:ea typeface="Cambria Math"/>
                                  </a:rPr>
                                  <m:t>𝜎</m:t>
                                </m:r>
                                <m:sSub>
                                  <m:sSubPr>
                                    <m:ctrlP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+1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kumimoji="1" lang="ja-JP" altLang="en-US" sz="2400" b="0" i="1" smtClean="0">
                                    <a:latin typeface="Cambria Math"/>
                                    <a:ea typeface="Cambria Math"/>
                                  </a:rPr>
                                  <m:t>𝜎</m:t>
                                </m:r>
                                <m:sSub>
                                  <m:sSubPr>
                                    <m:ctrlP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−1</m:t>
                                    </m:r>
                                  </m:sub>
                                </m:sSub>
                                <m:r>
                                  <a:rPr kumimoji="1" lang="en-US" altLang="ja-JP" sz="2400" b="0" i="1" smtClean="0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d>
                                  <m:dPr>
                                    <m:ctrlP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1−2</m:t>
                                    </m:r>
                                    <m:r>
                                      <a:rPr kumimoji="1" lang="ja-JP" altLang="en-US" sz="2400" b="0" i="1" smtClean="0">
                                        <a:latin typeface="Cambria Math"/>
                                        <a:ea typeface="Cambria Math"/>
                                      </a:rPr>
                                      <m:t>𝜎</m:t>
                                    </m:r>
                                  </m:e>
                                </m:d>
                                <m:sSub>
                                  <m:sSubPr>
                                    <m:ctrlP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kumimoji="1" lang="en-US" altLang="ja-JP" sz="2400" b="0" i="1" smtClean="0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r>
                                  <a:rPr kumimoji="1" lang="ja-JP" altLang="en-US" sz="2400" b="0" i="1" smtClean="0">
                                    <a:latin typeface="Cambria Math"/>
                                    <a:ea typeface="Cambria Math"/>
                                  </a:rPr>
                                  <m:t>𝜎</m:t>
                                </m:r>
                                <m:sSub>
                                  <m:sSubPr>
                                    <m:ctrlP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+1</m:t>
                                    </m:r>
                                  </m:sub>
                                </m:sSub>
                              </m:e>
                              <m:e>
                                <m:d>
                                  <m:dPr>
                                    <m:ctrlP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1−</m:t>
                                    </m:r>
                                    <m:r>
                                      <a:rPr kumimoji="1" lang="ja-JP" altLang="en-US" sz="2400" b="0" i="1" smtClean="0">
                                        <a:latin typeface="Cambria Math"/>
                                        <a:ea typeface="Cambria Math"/>
                                      </a:rPr>
                                      <m:t>𝜎</m:t>
                                    </m:r>
                                  </m:e>
                                </m:d>
                                <m:sSub>
                                  <m:sSubPr>
                                    <m:ctrlP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kumimoji="1" lang="en-US" altLang="ja-JP" sz="2400" b="0" i="1" smtClean="0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r>
                                  <a:rPr kumimoji="1" lang="ja-JP" altLang="en-US" sz="2400" b="0" i="1" smtClean="0">
                                    <a:latin typeface="Cambria Math"/>
                                    <a:ea typeface="Cambria Math"/>
                                  </a:rPr>
                                  <m:t>𝜎</m:t>
                                </m:r>
                                <m:sSub>
                                  <m:sSubPr>
                                    <m:ctrlP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  <a:ea typeface="Cambria Math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</m:eqArr>
                          </m:e>
                        </m:d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13" name="テキスト ボックス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7584" y="4891192"/>
                  <a:ext cx="4624406" cy="1271438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テキスト ボックス 5"/>
                <p:cNvSpPr txBox="1"/>
                <p:nvPr/>
              </p:nvSpPr>
              <p:spPr>
                <a:xfrm>
                  <a:off x="5537778" y="5685808"/>
                  <a:ext cx="130157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altLang="ja-JP" sz="24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ja-JP" sz="2400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  <m:r>
                              <a:rPr lang="en-US" altLang="ja-JP" sz="2400" i="1"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r>
                              <a:rPr lang="en-US" altLang="ja-JP" sz="2400" i="1">
                                <a:latin typeface="Cambria Math"/>
                                <a:ea typeface="Cambria Math"/>
                              </a:rPr>
                              <m:t>𝑀</m:t>
                            </m:r>
                          </m:e>
                        </m:d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20" name="テキスト ボックス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37778" y="5685808"/>
                  <a:ext cx="1301575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テキスト ボックス 6"/>
                <p:cNvSpPr txBox="1"/>
                <p:nvPr/>
              </p:nvSpPr>
              <p:spPr>
                <a:xfrm>
                  <a:off x="5519689" y="4911551"/>
                  <a:ext cx="206678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altLang="ja-JP" sz="240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ja-JP" sz="2400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  <m:r>
                              <a:rPr lang="en-US" altLang="ja-JP" sz="2400" i="1">
                                <a:latin typeface="Cambria Math"/>
                                <a:ea typeface="Cambria Math"/>
                              </a:rPr>
                              <m:t>=−</m:t>
                            </m:r>
                            <m:r>
                              <a:rPr lang="en-US" altLang="ja-JP" sz="2400" i="1">
                                <a:latin typeface="Cambria Math"/>
                                <a:ea typeface="Cambria Math"/>
                              </a:rPr>
                              <m:t>𝑀</m:t>
                            </m:r>
                            <m:r>
                              <a:rPr lang="en-US" altLang="ja-JP" sz="2400" b="0" i="1" smtClean="0">
                                <a:latin typeface="Cambria Math"/>
                                <a:ea typeface="Cambria Math"/>
                              </a:rPr>
                              <m:t>+1</m:t>
                            </m:r>
                          </m:e>
                        </m:d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23" name="テキスト ボックス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9689" y="4911551"/>
                  <a:ext cx="2066783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テキスト ボックス 7"/>
                <p:cNvSpPr txBox="1"/>
                <p:nvPr/>
              </p:nvSpPr>
              <p:spPr>
                <a:xfrm>
                  <a:off x="5519477" y="5301208"/>
                  <a:ext cx="27389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altLang="ja-JP" sz="240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altLang="ja-JP" sz="2400" i="1">
                                <a:latin typeface="Cambria Math"/>
                                <a:ea typeface="Cambria Math"/>
                              </a:rPr>
                              <m:t>𝑀</m:t>
                            </m:r>
                            <m:r>
                              <a:rPr lang="en-US" altLang="ja-JP" sz="2400" b="0" i="1" smtClean="0">
                                <a:latin typeface="Cambria Math"/>
                                <a:ea typeface="Cambria Math"/>
                              </a:rPr>
                              <m:t>+1&lt;</m:t>
                            </m:r>
                            <m:r>
                              <a:rPr lang="en-US" altLang="ja-JP" sz="2400" b="0" i="1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  <m:r>
                              <a:rPr lang="en-US" altLang="ja-JP" sz="2400" b="0" i="1" smtClean="0">
                                <a:latin typeface="Cambria Math"/>
                                <a:ea typeface="Cambria Math"/>
                              </a:rPr>
                              <m:t>&lt;</m:t>
                            </m:r>
                            <m:r>
                              <a:rPr lang="en-US" altLang="ja-JP" sz="2400" b="0" i="1" smtClean="0">
                                <a:latin typeface="Cambria Math"/>
                                <a:ea typeface="Cambria Math"/>
                              </a:rPr>
                              <m:t>𝑀</m:t>
                            </m:r>
                          </m:e>
                        </m:d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24" name="テキスト ボックス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9477" y="5301208"/>
                  <a:ext cx="2738955" cy="46166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21623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CGI Hannover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114FFB"/>
      </a:accent1>
      <a:accent2>
        <a:srgbClr val="00C0C0"/>
      </a:accent2>
      <a:accent3>
        <a:srgbClr val="FFFFFF"/>
      </a:accent3>
      <a:accent4>
        <a:srgbClr val="000000"/>
      </a:accent4>
      <a:accent5>
        <a:srgbClr val="AAB2FD"/>
      </a:accent5>
      <a:accent6>
        <a:srgbClr val="00AEAE"/>
      </a:accent6>
      <a:hlink>
        <a:srgbClr val="00C000"/>
      </a:hlink>
      <a:folHlink>
        <a:srgbClr val="800080"/>
      </a:folHlink>
    </a:clrScheme>
    <a:fontScheme name="1_CGI Hannover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1_CGI Hannov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GI Hannove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61814</TotalTime>
  <Words>1347</Words>
  <Application>Microsoft Office PowerPoint</Application>
  <PresentationFormat>レター サイズ 8.5x11 インチ</PresentationFormat>
  <Paragraphs>280</Paragraphs>
  <Slides>13</Slides>
  <Notes>5</Notes>
  <HiddenSlides>5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3_CGI Hannover</vt:lpstr>
      <vt:lpstr>Modification of angular intra prediction</vt:lpstr>
      <vt:lpstr>Summary</vt:lpstr>
      <vt:lpstr>Basic idea</vt:lpstr>
      <vt:lpstr>Encoding/decoding algorithm</vt:lpstr>
      <vt:lpstr>Simulation results</vt:lpstr>
      <vt:lpstr>Simulation results (inter)</vt:lpstr>
      <vt:lpstr>Conclusion</vt:lpstr>
      <vt:lpstr>PowerPoint プレゼンテーション</vt:lpstr>
      <vt:lpstr>Interpolation filter</vt:lpstr>
      <vt:lpstr>Generation of reference pixels</vt:lpstr>
      <vt:lpstr>Intra prediction angle definition</vt:lpstr>
      <vt:lpstr>Additional results</vt:lpstr>
      <vt:lpstr>Examples of smoothed coefficients</vt:lpstr>
    </vt:vector>
  </TitlesOfParts>
  <Company>NTT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Seishi Takamura; Shohei Matsuo</dc:creator>
  <cp:lastModifiedBy>S. Takamura</cp:lastModifiedBy>
  <cp:revision>1687</cp:revision>
  <dcterms:created xsi:type="dcterms:W3CDTF">2007-12-29T00:17:34Z</dcterms:created>
  <dcterms:modified xsi:type="dcterms:W3CDTF">2011-11-24T18:04:07Z</dcterms:modified>
</cp:coreProperties>
</file>