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8"/>
  </p:notesMasterIdLst>
  <p:handoutMasterIdLst>
    <p:handoutMasterId r:id="rId9"/>
  </p:handoutMasterIdLst>
  <p:sldIdLst>
    <p:sldId id="350" r:id="rId2"/>
    <p:sldId id="416" r:id="rId3"/>
    <p:sldId id="417" r:id="rId4"/>
    <p:sldId id="418" r:id="rId5"/>
    <p:sldId id="419" r:id="rId6"/>
    <p:sldId id="420" r:id="rId7"/>
  </p:sldIdLst>
  <p:sldSz cx="9144000" cy="6858000" type="screen4x3"/>
  <p:notesSz cx="7188200" cy="94488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 id="1" name="smohan" initials="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592C3"/>
    <a:srgbClr val="A2A2A2"/>
    <a:srgbClr val="BC443A"/>
    <a:srgbClr val="C13535"/>
    <a:srgbClr val="3E3233"/>
    <a:srgbClr val="333333"/>
    <a:srgbClr val="7C7570"/>
    <a:srgbClr val="678D32"/>
    <a:srgbClr val="89B259"/>
    <a:srgbClr val="97C067"/>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073A0DAA-6AF3-43AB-8588-CEC1D06C72B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996" autoAdjust="0"/>
    <p:restoredTop sz="91130" autoAdjust="0"/>
  </p:normalViewPr>
  <p:slideViewPr>
    <p:cSldViewPr>
      <p:cViewPr>
        <p:scale>
          <a:sx n="80" d="100"/>
          <a:sy n="80" d="100"/>
        </p:scale>
        <p:origin x="-1992" y="-336"/>
      </p:cViewPr>
      <p:guideLst>
        <p:guide orient="horz" pos="4024"/>
        <p:guide pos="155"/>
      </p:guideLst>
    </p:cSldViewPr>
  </p:slideViewPr>
  <p:notesTextViewPr>
    <p:cViewPr>
      <p:scale>
        <a:sx n="100" d="100"/>
        <a:sy n="100" d="100"/>
      </p:scale>
      <p:origin x="0" y="0"/>
    </p:cViewPr>
  </p:notesTextViewPr>
  <p:sorterViewPr>
    <p:cViewPr>
      <p:scale>
        <a:sx n="75" d="100"/>
        <a:sy n="75" d="100"/>
      </p:scale>
      <p:origin x="0" y="0"/>
    </p:cViewPr>
  </p:sorterViewPr>
  <p:notesViewPr>
    <p:cSldViewPr>
      <p:cViewPr>
        <p:scale>
          <a:sx n="100" d="100"/>
          <a:sy n="100" d="100"/>
        </p:scale>
        <p:origin x="-2010" y="864"/>
      </p:cViewPr>
      <p:guideLst>
        <p:guide orient="horz" pos="2976"/>
        <p:guide pos="2264"/>
      </p:guideLst>
    </p:cSldViewPr>
  </p:notesViewPr>
  <p:gridSpacing cx="77716063" cy="77716063"/>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1" y="0"/>
            <a:ext cx="3114669" cy="471794"/>
          </a:xfrm>
          <a:prstGeom prst="rect">
            <a:avLst/>
          </a:prstGeom>
          <a:noFill/>
          <a:ln w="9525">
            <a:noFill/>
            <a:miter lim="800000"/>
            <a:headEnd/>
            <a:tailEnd/>
          </a:ln>
        </p:spPr>
        <p:txBody>
          <a:bodyPr vert="horz" wrap="square" lIns="95059" tIns="47530" rIns="95059" bIns="47530" numCol="1" anchor="t" anchorCtr="0" compatLnSpc="1">
            <a:prstTxWarp prst="textNoShape">
              <a:avLst/>
            </a:prstTxWarp>
          </a:bodyPr>
          <a:lstStyle>
            <a:lvl1pPr defTabSz="950555">
              <a:defRPr sz="1200"/>
            </a:lvl1pPr>
          </a:lstStyle>
          <a:p>
            <a:endParaRPr lang="en-US" dirty="0"/>
          </a:p>
        </p:txBody>
      </p:sp>
      <p:sp>
        <p:nvSpPr>
          <p:cNvPr id="8195" name="Rectangle 3"/>
          <p:cNvSpPr>
            <a:spLocks noGrp="1" noChangeArrowheads="1"/>
          </p:cNvSpPr>
          <p:nvPr>
            <p:ph type="dt" sz="quarter" idx="1"/>
          </p:nvPr>
        </p:nvSpPr>
        <p:spPr bwMode="auto">
          <a:xfrm>
            <a:off x="4073531" y="0"/>
            <a:ext cx="3114669" cy="471794"/>
          </a:xfrm>
          <a:prstGeom prst="rect">
            <a:avLst/>
          </a:prstGeom>
          <a:noFill/>
          <a:ln w="9525">
            <a:noFill/>
            <a:miter lim="800000"/>
            <a:headEnd/>
            <a:tailEnd/>
          </a:ln>
        </p:spPr>
        <p:txBody>
          <a:bodyPr vert="horz" wrap="square" lIns="95059" tIns="47530" rIns="95059" bIns="47530" numCol="1" anchor="t" anchorCtr="0" compatLnSpc="1">
            <a:prstTxWarp prst="textNoShape">
              <a:avLst/>
            </a:prstTxWarp>
          </a:bodyPr>
          <a:lstStyle>
            <a:lvl1pPr algn="r" defTabSz="950555">
              <a:defRPr sz="1200"/>
            </a:lvl1pPr>
          </a:lstStyle>
          <a:p>
            <a:endParaRPr lang="en-US" dirty="0"/>
          </a:p>
        </p:txBody>
      </p:sp>
      <p:sp>
        <p:nvSpPr>
          <p:cNvPr id="8196" name="Rectangle 4"/>
          <p:cNvSpPr>
            <a:spLocks noGrp="1" noChangeArrowheads="1"/>
          </p:cNvSpPr>
          <p:nvPr>
            <p:ph type="ftr" sz="quarter" idx="2"/>
          </p:nvPr>
        </p:nvSpPr>
        <p:spPr bwMode="auto">
          <a:xfrm>
            <a:off x="1" y="8977006"/>
            <a:ext cx="3114669" cy="471794"/>
          </a:xfrm>
          <a:prstGeom prst="rect">
            <a:avLst/>
          </a:prstGeom>
          <a:noFill/>
          <a:ln w="9525">
            <a:noFill/>
            <a:miter lim="800000"/>
            <a:headEnd/>
            <a:tailEnd/>
          </a:ln>
        </p:spPr>
        <p:txBody>
          <a:bodyPr vert="horz" wrap="square" lIns="95059" tIns="47530" rIns="95059" bIns="47530" numCol="1" anchor="b" anchorCtr="0" compatLnSpc="1">
            <a:prstTxWarp prst="textNoShape">
              <a:avLst/>
            </a:prstTxWarp>
          </a:bodyPr>
          <a:lstStyle>
            <a:lvl1pPr defTabSz="950555">
              <a:defRPr sz="1200"/>
            </a:lvl1pPr>
          </a:lstStyle>
          <a:p>
            <a:endParaRPr lang="en-US" dirty="0"/>
          </a:p>
        </p:txBody>
      </p:sp>
      <p:sp>
        <p:nvSpPr>
          <p:cNvPr id="8197" name="Rectangle 5"/>
          <p:cNvSpPr>
            <a:spLocks noGrp="1" noChangeArrowheads="1"/>
          </p:cNvSpPr>
          <p:nvPr>
            <p:ph type="sldNum" sz="quarter" idx="3"/>
          </p:nvPr>
        </p:nvSpPr>
        <p:spPr bwMode="auto">
          <a:xfrm>
            <a:off x="4073531" y="8977006"/>
            <a:ext cx="3114669" cy="471794"/>
          </a:xfrm>
          <a:prstGeom prst="rect">
            <a:avLst/>
          </a:prstGeom>
          <a:noFill/>
          <a:ln w="9525">
            <a:noFill/>
            <a:miter lim="800000"/>
            <a:headEnd/>
            <a:tailEnd/>
          </a:ln>
        </p:spPr>
        <p:txBody>
          <a:bodyPr vert="horz" wrap="square" lIns="95059" tIns="47530" rIns="95059" bIns="47530" numCol="1" anchor="b" anchorCtr="0" compatLnSpc="1">
            <a:prstTxWarp prst="textNoShape">
              <a:avLst/>
            </a:prstTxWarp>
          </a:bodyPr>
          <a:lstStyle>
            <a:lvl1pPr algn="r" defTabSz="950555">
              <a:defRPr sz="1200"/>
            </a:lvl1pPr>
          </a:lstStyle>
          <a:p>
            <a:fld id="{89E858B9-9622-41D4-B86C-CC604D6D2293}" type="slidenum">
              <a:rPr lang="en-US"/>
              <a:pPr/>
              <a:t>‹#›</a:t>
            </a:fld>
            <a:endParaRPr lang="en-US" dirty="0"/>
          </a:p>
        </p:txBody>
      </p:sp>
    </p:spTree>
    <p:extLst>
      <p:ext uri="{BB962C8B-B14F-4D97-AF65-F5344CB8AC3E}">
        <p14:creationId xmlns:p14="http://schemas.microsoft.com/office/powerpoint/2010/main" xmlns="" val="26012889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1" y="0"/>
            <a:ext cx="3114669" cy="471794"/>
          </a:xfrm>
          <a:prstGeom prst="rect">
            <a:avLst/>
          </a:prstGeom>
          <a:noFill/>
          <a:ln w="9525">
            <a:noFill/>
            <a:miter lim="800000"/>
            <a:headEnd/>
            <a:tailEnd/>
          </a:ln>
        </p:spPr>
        <p:txBody>
          <a:bodyPr vert="horz" wrap="square" lIns="95059" tIns="47530" rIns="95059" bIns="47530" numCol="1" anchor="t" anchorCtr="0" compatLnSpc="1">
            <a:prstTxWarp prst="textNoShape">
              <a:avLst/>
            </a:prstTxWarp>
          </a:bodyPr>
          <a:lstStyle>
            <a:lvl1pPr defTabSz="950555">
              <a:defRPr sz="1200"/>
            </a:lvl1pPr>
          </a:lstStyle>
          <a:p>
            <a:endParaRPr lang="en-US" dirty="0"/>
          </a:p>
        </p:txBody>
      </p:sp>
      <p:sp>
        <p:nvSpPr>
          <p:cNvPr id="13315" name="Rectangle 3"/>
          <p:cNvSpPr>
            <a:spLocks noGrp="1" noChangeArrowheads="1"/>
          </p:cNvSpPr>
          <p:nvPr>
            <p:ph type="dt" idx="1"/>
          </p:nvPr>
        </p:nvSpPr>
        <p:spPr bwMode="auto">
          <a:xfrm>
            <a:off x="4073531" y="0"/>
            <a:ext cx="3114669" cy="471794"/>
          </a:xfrm>
          <a:prstGeom prst="rect">
            <a:avLst/>
          </a:prstGeom>
          <a:noFill/>
          <a:ln w="9525">
            <a:noFill/>
            <a:miter lim="800000"/>
            <a:headEnd/>
            <a:tailEnd/>
          </a:ln>
        </p:spPr>
        <p:txBody>
          <a:bodyPr vert="horz" wrap="square" lIns="95059" tIns="47530" rIns="95059" bIns="47530" numCol="1" anchor="t" anchorCtr="0" compatLnSpc="1">
            <a:prstTxWarp prst="textNoShape">
              <a:avLst/>
            </a:prstTxWarp>
          </a:bodyPr>
          <a:lstStyle>
            <a:lvl1pPr algn="r" defTabSz="950555">
              <a:defRPr sz="1200"/>
            </a:lvl1pPr>
          </a:lstStyle>
          <a:p>
            <a:endParaRPr lang="en-US" dirty="0"/>
          </a:p>
        </p:txBody>
      </p:sp>
      <p:sp>
        <p:nvSpPr>
          <p:cNvPr id="13316" name="Rectangle 4"/>
          <p:cNvSpPr>
            <a:spLocks noGrp="1" noRot="1" noChangeAspect="1" noChangeArrowheads="1" noTextEdit="1"/>
          </p:cNvSpPr>
          <p:nvPr>
            <p:ph type="sldImg" idx="2"/>
          </p:nvPr>
        </p:nvSpPr>
        <p:spPr bwMode="auto">
          <a:xfrm>
            <a:off x="1231900" y="709613"/>
            <a:ext cx="4724400" cy="3543300"/>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58862" y="4488504"/>
            <a:ext cx="5270477" cy="4250991"/>
          </a:xfrm>
          <a:prstGeom prst="rect">
            <a:avLst/>
          </a:prstGeom>
          <a:noFill/>
          <a:ln w="9525">
            <a:noFill/>
            <a:miter lim="800000"/>
            <a:headEnd/>
            <a:tailEnd/>
          </a:ln>
        </p:spPr>
        <p:txBody>
          <a:bodyPr vert="horz" wrap="square" lIns="95059" tIns="47530" rIns="95059" bIns="4753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1" y="8977006"/>
            <a:ext cx="3114669" cy="471794"/>
          </a:xfrm>
          <a:prstGeom prst="rect">
            <a:avLst/>
          </a:prstGeom>
          <a:noFill/>
          <a:ln w="9525">
            <a:noFill/>
            <a:miter lim="800000"/>
            <a:headEnd/>
            <a:tailEnd/>
          </a:ln>
        </p:spPr>
        <p:txBody>
          <a:bodyPr vert="horz" wrap="square" lIns="95059" tIns="47530" rIns="95059" bIns="47530" numCol="1" anchor="b" anchorCtr="0" compatLnSpc="1">
            <a:prstTxWarp prst="textNoShape">
              <a:avLst/>
            </a:prstTxWarp>
          </a:bodyPr>
          <a:lstStyle>
            <a:lvl1pPr defTabSz="950555">
              <a:defRPr sz="1200"/>
            </a:lvl1pPr>
          </a:lstStyle>
          <a:p>
            <a:endParaRPr lang="en-US" dirty="0"/>
          </a:p>
        </p:txBody>
      </p:sp>
      <p:sp>
        <p:nvSpPr>
          <p:cNvPr id="13319" name="Rectangle 7"/>
          <p:cNvSpPr>
            <a:spLocks noGrp="1" noChangeArrowheads="1"/>
          </p:cNvSpPr>
          <p:nvPr>
            <p:ph type="sldNum" sz="quarter" idx="5"/>
          </p:nvPr>
        </p:nvSpPr>
        <p:spPr bwMode="auto">
          <a:xfrm>
            <a:off x="4073531" y="8977006"/>
            <a:ext cx="3114669" cy="471794"/>
          </a:xfrm>
          <a:prstGeom prst="rect">
            <a:avLst/>
          </a:prstGeom>
          <a:noFill/>
          <a:ln w="9525">
            <a:noFill/>
            <a:miter lim="800000"/>
            <a:headEnd/>
            <a:tailEnd/>
          </a:ln>
        </p:spPr>
        <p:txBody>
          <a:bodyPr vert="horz" wrap="square" lIns="95059" tIns="47530" rIns="95059" bIns="47530" numCol="1" anchor="b" anchorCtr="0" compatLnSpc="1">
            <a:prstTxWarp prst="textNoShape">
              <a:avLst/>
            </a:prstTxWarp>
          </a:bodyPr>
          <a:lstStyle>
            <a:lvl1pPr algn="r" defTabSz="950555">
              <a:defRPr sz="1200"/>
            </a:lvl1pPr>
          </a:lstStyle>
          <a:p>
            <a:fld id="{E391298E-09D2-4F98-B954-86421036320A}" type="slidenum">
              <a:rPr lang="en-US"/>
              <a:pPr/>
              <a:t>‹#›</a:t>
            </a:fld>
            <a:endParaRPr lang="en-US" dirty="0"/>
          </a:p>
        </p:txBody>
      </p:sp>
    </p:spTree>
    <p:extLst>
      <p:ext uri="{BB962C8B-B14F-4D97-AF65-F5344CB8AC3E}">
        <p14:creationId xmlns:p14="http://schemas.microsoft.com/office/powerpoint/2010/main" xmlns="" val="139737929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391298E-09D2-4F98-B954-86421036320A}" type="slidenum">
              <a:rPr lang="en-US" smtClean="0"/>
              <a:pPr/>
              <a:t>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8" name="Picture 7" descr="redefiningtype.png"/>
          <p:cNvPicPr>
            <a:picLocks noChangeAspect="1"/>
          </p:cNvPicPr>
          <p:nvPr userDrawn="1"/>
        </p:nvPicPr>
        <p:blipFill>
          <a:blip r:embed="rId3" cstate="print"/>
          <a:stretch>
            <a:fillRect/>
          </a:stretch>
        </p:blipFill>
        <p:spPr>
          <a:xfrm>
            <a:off x="5018830" y="3131144"/>
            <a:ext cx="3377199" cy="450293"/>
          </a:xfrm>
          <a:prstGeom prst="rect">
            <a:avLst/>
          </a:prstGeom>
        </p:spPr>
      </p:pic>
      <p:pic>
        <p:nvPicPr>
          <p:cNvPr id="9" name="Picture 8" descr="Stacked_Chips_022309.png"/>
          <p:cNvPicPr>
            <a:picLocks noChangeAspect="1"/>
          </p:cNvPicPr>
          <p:nvPr userDrawn="1"/>
        </p:nvPicPr>
        <p:blipFill>
          <a:blip r:embed="rId4"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5"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13" name="TextBox 12"/>
          <p:cNvSpPr txBox="1"/>
          <p:nvPr userDrawn="1"/>
        </p:nvSpPr>
        <p:spPr>
          <a:xfrm>
            <a:off x="6909753" y="238612"/>
            <a:ext cx="2067687" cy="184666"/>
          </a:xfrm>
          <a:prstGeom prst="rect">
            <a:avLst/>
          </a:prstGeom>
          <a:noFill/>
        </p:spPr>
        <p:txBody>
          <a:bodyPr wrap="square" anchor="b">
            <a:spAutoFit/>
          </a:bodyPr>
          <a:lstStyle/>
          <a:p>
            <a:pPr algn="r" fontAlgn="auto">
              <a:spcBef>
                <a:spcPts val="0"/>
              </a:spcBef>
              <a:spcAft>
                <a:spcPts val="0"/>
              </a:spcAft>
              <a:defRPr/>
            </a:pPr>
            <a:r>
              <a:rPr lang="en-US" sz="600" dirty="0" smtClean="0">
                <a:solidFill>
                  <a:srgbClr val="333333"/>
                </a:solidFill>
                <a:latin typeface="Arial"/>
                <a:cs typeface="Arial"/>
              </a:rPr>
              <a:t>QUALCOMM CONFIDENTIAL  AND  PROPRIETARY</a:t>
            </a:r>
            <a:endParaRPr lang="en-US" sz="600" dirty="0">
              <a:solidFill>
                <a:srgbClr val="333333"/>
              </a:solidFill>
              <a:latin typeface="Arial"/>
              <a:cs typeface="Arial"/>
            </a:endParaRPr>
          </a:p>
        </p:txBody>
      </p:sp>
      <p:sp>
        <p:nvSpPr>
          <p:cNvPr id="14" name="TextBox 13"/>
          <p:cNvSpPr txBox="1"/>
          <p:nvPr userDrawn="1"/>
        </p:nvSpPr>
        <p:spPr>
          <a:xfrm>
            <a:off x="188183" y="186557"/>
            <a:ext cx="2067687" cy="230832"/>
          </a:xfrm>
          <a:prstGeom prst="rect">
            <a:avLst/>
          </a:prstGeom>
          <a:noFill/>
        </p:spPr>
        <p:txBody>
          <a:bodyPr wrap="square" anchor="b">
            <a:spAutoFit/>
          </a:bodyPr>
          <a:lstStyle/>
          <a:p>
            <a:pPr fontAlgn="auto">
              <a:spcBef>
                <a:spcPts val="0"/>
              </a:spcBef>
              <a:spcAft>
                <a:spcPts val="0"/>
              </a:spcAft>
              <a:defRPr/>
            </a:pPr>
            <a:r>
              <a:rPr lang="en-US" sz="900" baseline="0" dirty="0" smtClean="0">
                <a:solidFill>
                  <a:srgbClr val="333333"/>
                </a:solidFill>
                <a:latin typeface="Arial"/>
                <a:cs typeface="Arial"/>
              </a:rPr>
              <a:t>qctconnect.com</a:t>
            </a:r>
            <a:endParaRPr lang="en-US" sz="900" baseline="0" dirty="0">
              <a:solidFill>
                <a:srgbClr val="333333"/>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ubtitle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dirty="0"/>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pic>
        <p:nvPicPr>
          <p:cNvPr id="19" name="Picture 18" descr="bottombar.png"/>
          <p:cNvPicPr>
            <a:picLocks noChangeAspect="1"/>
          </p:cNvPicPr>
          <p:nvPr userDrawn="1"/>
        </p:nvPicPr>
        <p:blipFill>
          <a:blip r:embed="rId3" cstate="print"/>
          <a:stretch>
            <a:fillRect/>
          </a:stretch>
        </p:blipFill>
        <p:spPr>
          <a:xfrm>
            <a:off x="148171" y="6323788"/>
            <a:ext cx="2023529" cy="506692"/>
          </a:xfrm>
          <a:prstGeom prst="rect">
            <a:avLst/>
          </a:prstGeom>
        </p:spPr>
      </p:pic>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4" cstate="print">
            <a:lum bright="-100000"/>
          </a:blip>
          <a:srcRect/>
          <a:stretch>
            <a:fillRect/>
          </a:stretch>
        </p:blipFill>
        <p:spPr bwMode="auto">
          <a:xfrm>
            <a:off x="7790688" y="6451900"/>
            <a:ext cx="1216152" cy="338186"/>
          </a:xfrm>
          <a:prstGeom prst="rect">
            <a:avLst/>
          </a:prstGeom>
          <a:noFill/>
          <a:ln w="9525">
            <a:noFill/>
            <a:miter lim="800000"/>
            <a:headEnd/>
            <a:tailEnd/>
          </a:ln>
        </p:spPr>
      </p:pic>
      <p:cxnSp>
        <p:nvCxnSpPr>
          <p:cNvPr id="23" name="Straight Connector 22"/>
          <p:cNvCxnSpPr/>
          <p:nvPr userDrawn="1"/>
        </p:nvCxnSpPr>
        <p:spPr bwMode="auto">
          <a:xfrm rot="5400000">
            <a:off x="656034" y="6724382"/>
            <a:ext cx="115094" cy="1588"/>
          </a:xfrm>
          <a:prstGeom prst="line">
            <a:avLst/>
          </a:prstGeom>
          <a:solidFill>
            <a:schemeClr val="accent1"/>
          </a:solidFill>
          <a:ln w="6350" cap="flat" cmpd="sng" algn="ctr">
            <a:solidFill>
              <a:schemeClr val="tx2"/>
            </a:solidFill>
            <a:prstDash val="solid"/>
            <a:round/>
            <a:headEnd type="none" w="med" len="med"/>
            <a:tailEnd type="none" w="med" len="med"/>
          </a:ln>
          <a:effectLst/>
        </p:spPr>
      </p:cxnSp>
      <p:sp>
        <p:nvSpPr>
          <p:cNvPr id="10" name="Text Placeholder 13"/>
          <p:cNvSpPr>
            <a:spLocks noGrp="1"/>
          </p:cNvSpPr>
          <p:nvPr>
            <p:ph type="body" sz="quarter" idx="11"/>
          </p:nvPr>
        </p:nvSpPr>
        <p:spPr>
          <a:xfrm>
            <a:off x="3429000" y="2286000"/>
            <a:ext cx="4648200" cy="1447800"/>
          </a:xfrm>
        </p:spPr>
        <p:txBody>
          <a:bodyPr anchor="ctr"/>
          <a:lstStyle>
            <a:lvl1pPr>
              <a:buNone/>
              <a:defRPr sz="2400">
                <a:solidFill>
                  <a:schemeClr val="bg1"/>
                </a:solidFill>
              </a:defRPr>
            </a:lvl1pPr>
          </a:lstStyle>
          <a:p>
            <a:pPr lvl="0"/>
            <a:r>
              <a:rPr lang="en-US" dirty="0" smtClean="0"/>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71463" y="123825"/>
            <a:ext cx="8763025" cy="561975"/>
          </a:xfrm>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190488" y="904108"/>
            <a:ext cx="8763023" cy="5314950"/>
          </a:xfrm>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0488" y="123825"/>
            <a:ext cx="8763024"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90488" y="904108"/>
            <a:ext cx="4381511"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72000" y="904108"/>
            <a:ext cx="4381511"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itle 4"/>
          <p:cNvSpPr>
            <a:spLocks noGrp="1"/>
          </p:cNvSpPr>
          <p:nvPr>
            <p:ph type="title"/>
          </p:nvPr>
        </p:nvSpPr>
        <p:spPr/>
        <p:txBody>
          <a:bodyPr/>
          <a:lstStyle/>
          <a:p>
            <a:r>
              <a:rPr lang="en-US" smtClean="0"/>
              <a:t>Click to edit Master title style</a:t>
            </a:r>
            <a:endParaRPr lang="en-US"/>
          </a:p>
        </p:txBody>
      </p:sp>
      <p:sp>
        <p:nvSpPr>
          <p:cNvPr id="6" name="TextBox 5"/>
          <p:cNvSpPr txBox="1"/>
          <p:nvPr userDrawn="1"/>
        </p:nvSpPr>
        <p:spPr>
          <a:xfrm>
            <a:off x="3886200" y="6428601"/>
            <a:ext cx="1295400" cy="276999"/>
          </a:xfrm>
          <a:prstGeom prst="rect">
            <a:avLst/>
          </a:prstGeom>
          <a:noFill/>
        </p:spPr>
        <p:txBody>
          <a:bodyPr wrap="square" rtlCol="0">
            <a:spAutoFit/>
          </a:bodyPr>
          <a:lstStyle/>
          <a:p>
            <a:r>
              <a:rPr lang="en-US" sz="1200" dirty="0" smtClean="0"/>
              <a:t>JCTVC-E401</a:t>
            </a:r>
            <a:endParaRPr lang="en-US" sz="12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dirty="0">
              <a:solidFill>
                <a:schemeClr val="lt1"/>
              </a:solidFill>
              <a:latin typeface="+mn-lt"/>
            </a:endParaRPr>
          </a:p>
        </p:txBody>
      </p:sp>
      <p:sp>
        <p:nvSpPr>
          <p:cNvPr id="1071" name="Rectangle 47"/>
          <p:cNvSpPr>
            <a:spLocks noGrp="1" noChangeArrowheads="1"/>
          </p:cNvSpPr>
          <p:nvPr>
            <p:ph type="title"/>
          </p:nvPr>
        </p:nvSpPr>
        <p:spPr bwMode="auto">
          <a:xfrm>
            <a:off x="190488" y="76200"/>
            <a:ext cx="8763024"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76" name="Rectangle 52"/>
          <p:cNvSpPr>
            <a:spLocks noGrp="1" noChangeArrowheads="1"/>
          </p:cNvSpPr>
          <p:nvPr>
            <p:ph type="body" idx="1"/>
          </p:nvPr>
        </p:nvSpPr>
        <p:spPr bwMode="auto">
          <a:xfrm>
            <a:off x="190487" y="904108"/>
            <a:ext cx="8763025"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8" cstate="print"/>
          <a:srcRect/>
          <a:stretch>
            <a:fillRect/>
          </a:stretch>
        </p:blipFill>
        <p:spPr bwMode="auto">
          <a:xfrm>
            <a:off x="7790688" y="6451900"/>
            <a:ext cx="1216152" cy="338186"/>
          </a:xfrm>
          <a:prstGeom prst="rect">
            <a:avLst/>
          </a:prstGeom>
          <a:noFill/>
          <a:ln w="9525">
            <a:noFill/>
            <a:miter lim="800000"/>
            <a:headEnd/>
            <a:tailEnd/>
          </a:ln>
        </p:spPr>
      </p:pic>
      <p:cxnSp>
        <p:nvCxnSpPr>
          <p:cNvPr id="11" name="Straight Connector 10"/>
          <p:cNvCxnSpPr/>
          <p:nvPr/>
        </p:nvCxnSpPr>
        <p:spPr bwMode="auto">
          <a:xfrm rot="5400000">
            <a:off x="656034" y="6724382"/>
            <a:ext cx="115094" cy="1588"/>
          </a:xfrm>
          <a:prstGeom prst="line">
            <a:avLst/>
          </a:prstGeom>
          <a:solidFill>
            <a:schemeClr val="accent1"/>
          </a:solidFill>
          <a:ln w="6350" cap="flat" cmpd="sng" algn="ctr">
            <a:solidFill>
              <a:schemeClr val="bg2">
                <a:lumMod val="60000"/>
                <a:lumOff val="40000"/>
              </a:schemeClr>
            </a:solidFill>
            <a:prstDash val="solid"/>
            <a:round/>
            <a:headEnd type="none" w="med" len="med"/>
            <a:tailEnd type="none" w="med" len="med"/>
          </a:ln>
          <a:effectLst/>
        </p:spPr>
      </p:cxnSp>
      <p:pic>
        <p:nvPicPr>
          <p:cNvPr id="16" name="Picture 15" descr="RedefiningMobility copy.png"/>
          <p:cNvPicPr>
            <a:picLocks noChangeAspect="1"/>
          </p:cNvPicPr>
          <p:nvPr/>
        </p:nvPicPr>
        <p:blipFill>
          <a:blip r:embed="rId9" cstate="print"/>
          <a:stretch>
            <a:fillRect/>
          </a:stretch>
        </p:blipFill>
        <p:spPr>
          <a:xfrm>
            <a:off x="189049" y="6396913"/>
            <a:ext cx="2058852" cy="295067"/>
          </a:xfrm>
          <a:prstGeom prst="rect">
            <a:avLst/>
          </a:prstGeom>
        </p:spPr>
      </p:pic>
    </p:spTree>
  </p:cSld>
  <p:clrMap bg1="lt1" tx1="dk1" bg2="lt2" tx2="dk2" accent1="accent1" accent2="accent2" accent3="accent3" accent4="accent4" accent5="accent5" accent6="accent6" hlink="hlink" folHlink="folHlink"/>
  <p:sldLayoutIdLst>
    <p:sldLayoutId id="2147483659" r:id="rId1"/>
    <p:sldLayoutId id="2147483649" r:id="rId2"/>
    <p:sldLayoutId id="2147483650" r:id="rId3"/>
    <p:sldLayoutId id="2147483655" r:id="rId4"/>
    <p:sldLayoutId id="2147483656" r:id="rId5"/>
    <p:sldLayoutId id="2147483653" r:id="rId6"/>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69863" indent="-169863"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627063" indent="-169863"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1084263" indent="-169863"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5446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946275" indent="-117475"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p:txBody>
          <a:bodyPr/>
          <a:lstStyle/>
          <a:p>
            <a:r>
              <a:rPr lang="en-US" sz="3200" dirty="0" smtClean="0"/>
              <a:t>JCTVC-G334 </a:t>
            </a:r>
            <a:r>
              <a:rPr lang="en-US" sz="3200" dirty="0" smtClean="0"/>
              <a:t>On </a:t>
            </a:r>
            <a:r>
              <a:rPr lang="en-US" sz="3200" dirty="0" smtClean="0"/>
              <a:t>sequence parameter set and picture parameter set</a:t>
            </a:r>
          </a:p>
        </p:txBody>
      </p:sp>
      <p:sp>
        <p:nvSpPr>
          <p:cNvPr id="3" name="TextBox 2"/>
          <p:cNvSpPr txBox="1"/>
          <p:nvPr/>
        </p:nvSpPr>
        <p:spPr>
          <a:xfrm>
            <a:off x="2133600" y="5105400"/>
            <a:ext cx="6781800" cy="369332"/>
          </a:xfrm>
          <a:prstGeom prst="rect">
            <a:avLst/>
          </a:prstGeom>
          <a:noFill/>
        </p:spPr>
        <p:txBody>
          <a:bodyPr wrap="square" rtlCol="0">
            <a:spAutoFit/>
          </a:bodyPr>
          <a:lstStyle/>
          <a:p>
            <a:r>
              <a:rPr lang="en-US" dirty="0" smtClean="0"/>
              <a:t>Ye-Kui Wang, Ying Chen, </a:t>
            </a:r>
            <a:r>
              <a:rPr lang="en-US" dirty="0" smtClean="0"/>
              <a:t>Yunfei Zheng, Wei-Jung Chien</a:t>
            </a:r>
            <a:endParaRPr lang="en-US" dirty="0" smtClean="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46050" y="273050"/>
            <a:ext cx="8729663" cy="561975"/>
          </a:xfrm>
        </p:spPr>
        <p:txBody>
          <a:bodyPr/>
          <a:lstStyle/>
          <a:p>
            <a:r>
              <a:rPr lang="en-US" dirty="0" smtClean="0"/>
              <a:t>This is a discussion document</a:t>
            </a:r>
            <a:endParaRPr lang="en-US" dirty="0"/>
          </a:p>
        </p:txBody>
      </p:sp>
      <p:sp>
        <p:nvSpPr>
          <p:cNvPr id="7" name="Content Placeholder 2"/>
          <p:cNvSpPr>
            <a:spLocks noGrp="1"/>
          </p:cNvSpPr>
          <p:nvPr>
            <p:ph idx="1"/>
          </p:nvPr>
        </p:nvSpPr>
        <p:spPr>
          <a:xfrm>
            <a:off x="163513" y="801688"/>
            <a:ext cx="8712200" cy="5314950"/>
          </a:xfrm>
        </p:spPr>
        <p:txBody>
          <a:bodyPr/>
          <a:lstStyle/>
          <a:p>
            <a:r>
              <a:rPr lang="en-US" dirty="0" smtClean="0"/>
              <a:t>Discusses some SPS and PPS syntax </a:t>
            </a:r>
            <a:r>
              <a:rPr lang="en-US" dirty="0" smtClean="0"/>
              <a:t>elements, including their</a:t>
            </a:r>
          </a:p>
          <a:p>
            <a:pPr lvl="1"/>
            <a:r>
              <a:rPr lang="en-US" dirty="0" smtClean="0"/>
              <a:t>Syntax element coding</a:t>
            </a:r>
          </a:p>
          <a:p>
            <a:pPr lvl="1"/>
            <a:r>
              <a:rPr lang="en-US" dirty="0" smtClean="0"/>
              <a:t>Value ranges</a:t>
            </a:r>
          </a:p>
          <a:p>
            <a:pPr lvl="1"/>
            <a:r>
              <a:rPr lang="en-US" dirty="0" smtClean="0"/>
              <a:t>Semantics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pcm_bit_depth_luma_minus1</a:t>
            </a:r>
            <a:br>
              <a:rPr lang="en-US" dirty="0" smtClean="0"/>
            </a:br>
            <a:r>
              <a:rPr lang="en-US" dirty="0" smtClean="0"/>
              <a:t>pcm_bit_depth_chroma_minus1</a:t>
            </a:r>
            <a:endParaRPr lang="en-GB" dirty="0"/>
          </a:p>
        </p:txBody>
      </p:sp>
      <p:sp>
        <p:nvSpPr>
          <p:cNvPr id="3" name="Content Placeholder 2"/>
          <p:cNvSpPr>
            <a:spLocks noGrp="1"/>
          </p:cNvSpPr>
          <p:nvPr>
            <p:ph idx="1"/>
          </p:nvPr>
        </p:nvSpPr>
        <p:spPr/>
        <p:txBody>
          <a:bodyPr/>
          <a:lstStyle/>
          <a:p>
            <a:r>
              <a:rPr lang="en-US" dirty="0" smtClean="0"/>
              <a:t>Currently coded using u(4)</a:t>
            </a:r>
          </a:p>
          <a:p>
            <a:r>
              <a:rPr lang="en-US" dirty="0" smtClean="0"/>
              <a:t>Shall be smaller than </a:t>
            </a:r>
            <a:r>
              <a:rPr lang="en-US" u="sng" dirty="0" err="1" smtClean="0"/>
              <a:t>BitDepth</a:t>
            </a:r>
            <a:r>
              <a:rPr lang="en-US" u="sng" baseline="-25000" dirty="0" err="1" smtClean="0"/>
              <a:t>Y</a:t>
            </a:r>
            <a:r>
              <a:rPr lang="en-US" u="sng" baseline="-25000" dirty="0" smtClean="0"/>
              <a:t> </a:t>
            </a:r>
            <a:r>
              <a:rPr lang="en-US" dirty="0" smtClean="0"/>
              <a:t>and </a:t>
            </a:r>
            <a:r>
              <a:rPr lang="en-US" u="sng" dirty="0" err="1" smtClean="0"/>
              <a:t>BitDepth</a:t>
            </a:r>
            <a:r>
              <a:rPr lang="en-US" u="sng" baseline="-25000" dirty="0" err="1" smtClean="0"/>
              <a:t>C</a:t>
            </a:r>
            <a:r>
              <a:rPr lang="en-US" dirty="0" smtClean="0"/>
              <a:t>, respectively</a:t>
            </a:r>
          </a:p>
          <a:p>
            <a:r>
              <a:rPr lang="en-US" sz="2800" dirty="0" smtClean="0"/>
              <a:t>Discussion: Should them be coded as deltas, using </a:t>
            </a:r>
            <a:r>
              <a:rPr lang="en-US" sz="2800" dirty="0" err="1" smtClean="0"/>
              <a:t>ue</a:t>
            </a:r>
            <a:r>
              <a:rPr lang="en-US" sz="2800" dirty="0" smtClean="0"/>
              <a:t>(v)?</a:t>
            </a:r>
          </a:p>
          <a:p>
            <a:r>
              <a:rPr lang="en-US" dirty="0" smtClean="0"/>
              <a:t>Value ranges are currently missing</a:t>
            </a:r>
          </a:p>
          <a:p>
            <a:r>
              <a:rPr lang="en-US" sz="2800" dirty="0" smtClean="0"/>
              <a:t>Discussion: Should </a:t>
            </a:r>
            <a:r>
              <a:rPr lang="en-US" sz="2800" u="sng" dirty="0" err="1" smtClean="0"/>
              <a:t>PCMBitDepth</a:t>
            </a:r>
            <a:r>
              <a:rPr lang="en-US" sz="2800" u="sng" baseline="-25000" dirty="0" err="1" smtClean="0"/>
              <a:t>Y</a:t>
            </a:r>
            <a:r>
              <a:rPr lang="en-US" sz="2800" u="sng" baseline="-25000" dirty="0" smtClean="0"/>
              <a:t> </a:t>
            </a:r>
            <a:r>
              <a:rPr lang="en-US" sz="2800" dirty="0" smtClean="0"/>
              <a:t>and </a:t>
            </a:r>
            <a:r>
              <a:rPr lang="en-US" sz="2800" u="sng" dirty="0" err="1" smtClean="0"/>
              <a:t>PCMBitDepth</a:t>
            </a:r>
            <a:r>
              <a:rPr lang="en-US" sz="2800" u="sng" baseline="-25000" dirty="0" err="1" smtClean="0"/>
              <a:t>C</a:t>
            </a:r>
            <a:r>
              <a:rPr lang="en-US" sz="2800" u="sng" baseline="-25000" dirty="0" smtClean="0"/>
              <a:t> </a:t>
            </a:r>
            <a:r>
              <a:rPr lang="en-US" sz="2800" dirty="0" smtClean="0"/>
              <a:t>be both in the range of 8 to 14, same as </a:t>
            </a:r>
            <a:r>
              <a:rPr lang="en-US" sz="2800" u="sng" dirty="0" err="1" smtClean="0"/>
              <a:t>BitDepth</a:t>
            </a:r>
            <a:r>
              <a:rPr lang="en-US" sz="2800" u="sng" baseline="-25000" dirty="0" err="1" smtClean="0"/>
              <a:t>Y</a:t>
            </a:r>
            <a:r>
              <a:rPr lang="en-US" sz="2800" u="sng" baseline="-25000" dirty="0" smtClean="0"/>
              <a:t> </a:t>
            </a:r>
            <a:r>
              <a:rPr lang="en-US" sz="2800" dirty="0" smtClean="0"/>
              <a:t>and </a:t>
            </a:r>
            <a:r>
              <a:rPr lang="en-US" sz="2800" u="sng" dirty="0" err="1" smtClean="0"/>
              <a:t>BitDepth</a:t>
            </a:r>
            <a:r>
              <a:rPr lang="en-US" sz="2800" u="sng" baseline="-25000" dirty="0" err="1" smtClean="0"/>
              <a:t>C</a:t>
            </a:r>
            <a:r>
              <a:rPr lang="en-US" sz="2800" dirty="0" smtClean="0"/>
              <a:t>?</a:t>
            </a:r>
            <a:endParaRPr lang="en-US" sz="28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log2_min_coding_block_size_minus3, </a:t>
            </a:r>
            <a:r>
              <a:rPr lang="en-US" dirty="0" smtClean="0"/>
              <a:t>log2_diff_max_min_coding_block_size </a:t>
            </a:r>
            <a:endParaRPr lang="en-GB" dirty="0"/>
          </a:p>
        </p:txBody>
      </p:sp>
      <p:sp>
        <p:nvSpPr>
          <p:cNvPr id="3" name="Content Placeholder 2"/>
          <p:cNvSpPr>
            <a:spLocks noGrp="1"/>
          </p:cNvSpPr>
          <p:nvPr>
            <p:ph idx="1"/>
          </p:nvPr>
        </p:nvSpPr>
        <p:spPr/>
        <p:txBody>
          <a:bodyPr/>
          <a:lstStyle/>
          <a:p>
            <a:r>
              <a:rPr lang="en-US" dirty="0" smtClean="0"/>
              <a:t>Define SCU size (</a:t>
            </a:r>
            <a:r>
              <a:rPr lang="en-US" dirty="0" smtClean="0"/>
              <a:t>Log2MinCUSize</a:t>
            </a:r>
            <a:r>
              <a:rPr lang="en-US" dirty="0" smtClean="0"/>
              <a:t>) and  LCU size (</a:t>
            </a:r>
            <a:r>
              <a:rPr lang="en-US" dirty="0" smtClean="0"/>
              <a:t>Log2MaxCUSize</a:t>
            </a:r>
            <a:r>
              <a:rPr lang="en-US" dirty="0" smtClean="0"/>
              <a:t>)</a:t>
            </a:r>
          </a:p>
          <a:p>
            <a:r>
              <a:rPr lang="en-US" dirty="0" smtClean="0"/>
              <a:t>Value ranges currently missing</a:t>
            </a:r>
          </a:p>
          <a:p>
            <a:r>
              <a:rPr lang="en-US" sz="2800" dirty="0" smtClean="0"/>
              <a:t>Discussions</a:t>
            </a:r>
          </a:p>
          <a:p>
            <a:pPr lvl="1"/>
            <a:r>
              <a:rPr lang="en-US" sz="2600" dirty="0" smtClean="0"/>
              <a:t>Can SCU size be smaller than 16x16, e.g., equal to 8x8?</a:t>
            </a:r>
          </a:p>
          <a:p>
            <a:pPr lvl="1"/>
            <a:r>
              <a:rPr lang="en-US" sz="2600" dirty="0" smtClean="0"/>
              <a:t>Can SCU size be larger than 32x32?</a:t>
            </a:r>
          </a:p>
          <a:p>
            <a:pPr lvl="1"/>
            <a:r>
              <a:rPr lang="en-US" sz="2600" dirty="0" smtClean="0"/>
              <a:t>Would SCU and LCU sizes be level dependent?</a:t>
            </a:r>
          </a:p>
          <a:p>
            <a:pPr lvl="1"/>
            <a:r>
              <a:rPr lang="en-US" sz="2600" dirty="0" smtClean="0"/>
              <a:t>Can LCU size be as small as 8x8?</a:t>
            </a:r>
          </a:p>
          <a:p>
            <a:pPr lvl="1"/>
            <a:r>
              <a:rPr lang="en-US" sz="2600" dirty="0" smtClean="0"/>
              <a:t>Can LCU size be as big as 128x128?</a:t>
            </a:r>
            <a:endParaRPr lang="en-GB" sz="26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Value ranges of other SPS syntax elements</a:t>
            </a:r>
            <a:endParaRPr lang="en-GB" sz="2400" dirty="0"/>
          </a:p>
        </p:txBody>
      </p:sp>
      <p:sp>
        <p:nvSpPr>
          <p:cNvPr id="3" name="Content Placeholder 2"/>
          <p:cNvSpPr>
            <a:spLocks noGrp="1"/>
          </p:cNvSpPr>
          <p:nvPr>
            <p:ph idx="1"/>
          </p:nvPr>
        </p:nvSpPr>
        <p:spPr/>
        <p:txBody>
          <a:bodyPr/>
          <a:lstStyle/>
          <a:p>
            <a:r>
              <a:rPr lang="en-US" dirty="0" smtClean="0"/>
              <a:t>Discussion: What are the value ranges of the following syntax elements?</a:t>
            </a:r>
          </a:p>
          <a:p>
            <a:pPr lvl="1"/>
            <a:r>
              <a:rPr lang="en-US" b="1" dirty="0" smtClean="0"/>
              <a:t>log2_min_transform_block_size_minus2</a:t>
            </a:r>
          </a:p>
          <a:p>
            <a:pPr lvl="1"/>
            <a:r>
              <a:rPr lang="en-US" b="1" dirty="0" smtClean="0"/>
              <a:t> </a:t>
            </a:r>
            <a:r>
              <a:rPr lang="en-US" b="1" dirty="0" err="1" smtClean="0"/>
              <a:t>max_transform_hierarchy_depth_intra</a:t>
            </a:r>
            <a:r>
              <a:rPr lang="en-US" dirty="0" smtClean="0"/>
              <a:t> </a:t>
            </a:r>
            <a:endParaRPr lang="en-US" dirty="0" smtClean="0"/>
          </a:p>
          <a:p>
            <a:pPr lvl="1"/>
            <a:r>
              <a:rPr lang="en-US" b="1" dirty="0" smtClean="0"/>
              <a:t> </a:t>
            </a:r>
            <a:r>
              <a:rPr lang="en-US" b="1" dirty="0" err="1" smtClean="0"/>
              <a:t>max_transform_hierarchy_depth_inter</a:t>
            </a:r>
            <a:r>
              <a:rPr lang="en-US" dirty="0" smtClean="0"/>
              <a:t> </a:t>
            </a:r>
            <a:endParaRPr lang="en-US" dirty="0" smtClean="0"/>
          </a:p>
          <a:p>
            <a:endParaRPr lang="en-GB"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PPS flag to disable temporal MV predictor</a:t>
            </a:r>
            <a:endParaRPr lang="en-GB" dirty="0"/>
          </a:p>
        </p:txBody>
      </p:sp>
      <p:sp>
        <p:nvSpPr>
          <p:cNvPr id="3" name="Content Placeholder 2"/>
          <p:cNvSpPr>
            <a:spLocks noGrp="1"/>
          </p:cNvSpPr>
          <p:nvPr>
            <p:ph idx="1"/>
          </p:nvPr>
        </p:nvSpPr>
        <p:spPr/>
        <p:txBody>
          <a:bodyPr/>
          <a:lstStyle/>
          <a:p>
            <a:r>
              <a:rPr lang="en-US" dirty="0" smtClean="0"/>
              <a:t>Agreed at the previous meeting</a:t>
            </a:r>
          </a:p>
          <a:p>
            <a:r>
              <a:rPr lang="en-US" dirty="0" smtClean="0"/>
              <a:t>Semantics and corresponding decoding process text unclear</a:t>
            </a:r>
          </a:p>
          <a:p>
            <a:r>
              <a:rPr lang="en-US" dirty="0" smtClean="0"/>
              <a:t>Discussion</a:t>
            </a:r>
          </a:p>
          <a:p>
            <a:pPr lvl="1"/>
            <a:r>
              <a:rPr lang="en-US" dirty="0" smtClean="0"/>
              <a:t>The semantics (and other WD text using the flag) should not just apply for a particular picture referring to the PPS, but also for the following pictures in decoding order, which may or may not refer to this PPS, not to use any earlier pictures in decoding order for temporal MV prediction. </a:t>
            </a:r>
            <a:endParaRPr lang="en-US" dirty="0" smtClean="0"/>
          </a:p>
          <a:p>
            <a:pPr lvl="2"/>
            <a:r>
              <a:rPr lang="en-US" dirty="0" smtClean="0"/>
              <a:t>In </a:t>
            </a:r>
            <a:r>
              <a:rPr lang="en-US" dirty="0" smtClean="0"/>
              <a:t>other words, if the flag is set to disable temporal MV prediction for picture A, then any picture C following picture A in decoding order shall not perform temporal MV prediction from any picture B before picture A in decoding order</a:t>
            </a:r>
            <a:r>
              <a:rPr lang="en-US" dirty="0" smtClean="0"/>
              <a:t>.</a:t>
            </a:r>
          </a:p>
          <a:p>
            <a:pPr lvl="1"/>
            <a:r>
              <a:rPr lang="en-US" dirty="0" smtClean="0"/>
              <a:t>Alternatively, this flag is defined as an SPS flag, then the above by default applies</a:t>
            </a:r>
          </a:p>
          <a:p>
            <a:pPr lvl="2"/>
            <a:r>
              <a:rPr lang="en-US" dirty="0" smtClean="0"/>
              <a:t>We think that this is better, because otherwise the parsing problem would be there anyway, and only disabling temporal MV predictor for some pictures can hardly solve the problem</a:t>
            </a:r>
            <a:endParaRPr lang="en-GB" dirty="0"/>
          </a:p>
        </p:txBody>
      </p:sp>
    </p:spTree>
  </p:cSld>
  <p:clrMapOvr>
    <a:masterClrMapping/>
  </p:clrMapOvr>
</p:sld>
</file>

<file path=ppt/theme/theme1.xml><?xml version="1.0" encoding="utf-8"?>
<a:theme xmlns:a="http://schemas.openxmlformats.org/drawingml/2006/main" name="QCT_2009_TEMPLATE_Confidential_FINAL">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5819</TotalTime>
  <Words>361</Words>
  <Application>Microsoft Office PowerPoint</Application>
  <PresentationFormat>On-screen Show (4:3)</PresentationFormat>
  <Paragraphs>36</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QCT_2009_TEMPLATE_Confidential_FINAL</vt:lpstr>
      <vt:lpstr>JCTVC-G334 On sequence parameter set and picture parameter set</vt:lpstr>
      <vt:lpstr>This is a discussion document</vt:lpstr>
      <vt:lpstr>pcm_bit_depth_luma_minus1 pcm_bit_depth_chroma_minus1</vt:lpstr>
      <vt:lpstr>log2_min_coding_block_size_minus3, log2_diff_max_min_coding_block_size </vt:lpstr>
      <vt:lpstr>Value ranges of other SPS syntax elements</vt:lpstr>
      <vt:lpstr>PPS flag to disable temporal MV predictor</vt:lpstr>
    </vt:vector>
  </TitlesOfParts>
  <Company>Qualcomm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Qualcomm</dc:creator>
  <cp:lastModifiedBy>Ye-Kui Wang</cp:lastModifiedBy>
  <cp:revision>496</cp:revision>
  <cp:lastPrinted>2005-08-27T17:58:21Z</cp:lastPrinted>
  <dcterms:created xsi:type="dcterms:W3CDTF">2009-11-28T03:23:23Z</dcterms:created>
  <dcterms:modified xsi:type="dcterms:W3CDTF">2011-11-20T12:03:25Z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-246673551</vt:i4>
  </property>
  <property fmtid="{D5CDD505-2E9C-101B-9397-08002B2CF9AE}" pid="3" name="_NewReviewCycle">
    <vt:lpwstr/>
  </property>
  <property fmtid="{D5CDD505-2E9C-101B-9397-08002B2CF9AE}" pid="4" name="_EmailSubject">
    <vt:lpwstr>Presentation slides</vt:lpwstr>
  </property>
  <property fmtid="{D5CDD505-2E9C-101B-9397-08002B2CF9AE}" pid="5" name="_AuthorEmail">
    <vt:lpwstr>cheny@qualcomm.com</vt:lpwstr>
  </property>
  <property fmtid="{D5CDD505-2E9C-101B-9397-08002B2CF9AE}" pid="6" name="_AuthorEmailDisplayName">
    <vt:lpwstr>Chen, Ying</vt:lpwstr>
  </property>
  <property fmtid="{D5CDD505-2E9C-101B-9397-08002B2CF9AE}" pid="7" name="_PreviousAdHocReviewCycleID">
    <vt:i4>1522683342</vt:i4>
  </property>
</Properties>
</file>