
<file path=[Content_Types].xml><?xml version="1.0" encoding="utf-8"?>
<Types xmlns="http://schemas.openxmlformats.org/package/2006/content-types">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6"/>
  </p:notesMasterIdLst>
  <p:handoutMasterIdLst>
    <p:handoutMasterId r:id="rId7"/>
  </p:handoutMasterIdLst>
  <p:sldIdLst>
    <p:sldId id="350" r:id="rId2"/>
    <p:sldId id="416" r:id="rId3"/>
    <p:sldId id="435" r:id="rId4"/>
    <p:sldId id="436" r:id="rId5"/>
  </p:sldIdLst>
  <p:sldSz cx="9144000" cy="6858000" type="screen4x3"/>
  <p:notesSz cx="7188200" cy="94488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_sperki" initials="c" lastIdx="1" clrIdx="0"/>
  <p:cmAuthor id="1" name="smohan" initials="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592C3"/>
    <a:srgbClr val="A2A2A2"/>
    <a:srgbClr val="BC443A"/>
    <a:srgbClr val="C13535"/>
    <a:srgbClr val="3E3233"/>
    <a:srgbClr val="333333"/>
    <a:srgbClr val="7C7570"/>
    <a:srgbClr val="678D32"/>
    <a:srgbClr val="89B259"/>
    <a:srgbClr val="97C067"/>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073A0DAA-6AF3-43AB-8588-CEC1D06C72B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996" autoAdjust="0"/>
    <p:restoredTop sz="91130" autoAdjust="0"/>
  </p:normalViewPr>
  <p:slideViewPr>
    <p:cSldViewPr>
      <p:cViewPr>
        <p:scale>
          <a:sx n="90" d="100"/>
          <a:sy n="90" d="100"/>
        </p:scale>
        <p:origin x="-1722" y="-138"/>
      </p:cViewPr>
      <p:guideLst>
        <p:guide orient="horz" pos="4024"/>
        <p:guide pos="155"/>
      </p:guideLst>
    </p:cSldViewPr>
  </p:slideViewPr>
  <p:notesTextViewPr>
    <p:cViewPr>
      <p:scale>
        <a:sx n="100" d="100"/>
        <a:sy n="100" d="100"/>
      </p:scale>
      <p:origin x="0" y="0"/>
    </p:cViewPr>
  </p:notesTextViewPr>
  <p:sorterViewPr>
    <p:cViewPr>
      <p:scale>
        <a:sx n="75" d="100"/>
        <a:sy n="75" d="100"/>
      </p:scale>
      <p:origin x="0" y="0"/>
    </p:cViewPr>
  </p:sorterViewPr>
  <p:notesViewPr>
    <p:cSldViewPr>
      <p:cViewPr>
        <p:scale>
          <a:sx n="100" d="100"/>
          <a:sy n="100" d="100"/>
        </p:scale>
        <p:origin x="-2010" y="864"/>
      </p:cViewPr>
      <p:guideLst>
        <p:guide orient="horz" pos="2976"/>
        <p:guide pos="2264"/>
      </p:guideLst>
    </p:cSldViewPr>
  </p:notesViewPr>
  <p:gridSpacing cx="77716063" cy="77716063"/>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handoutMaster" Target="handoutMasters/handout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1" y="0"/>
            <a:ext cx="3114669" cy="471794"/>
          </a:xfrm>
          <a:prstGeom prst="rect">
            <a:avLst/>
          </a:prstGeom>
          <a:noFill/>
          <a:ln w="9525">
            <a:noFill/>
            <a:miter lim="800000"/>
            <a:headEnd/>
            <a:tailEnd/>
          </a:ln>
        </p:spPr>
        <p:txBody>
          <a:bodyPr vert="horz" wrap="square" lIns="95059" tIns="47530" rIns="95059" bIns="47530" numCol="1" anchor="t" anchorCtr="0" compatLnSpc="1">
            <a:prstTxWarp prst="textNoShape">
              <a:avLst/>
            </a:prstTxWarp>
          </a:bodyPr>
          <a:lstStyle>
            <a:lvl1pPr defTabSz="950555">
              <a:defRPr sz="1200"/>
            </a:lvl1pPr>
          </a:lstStyle>
          <a:p>
            <a:endParaRPr lang="en-US" dirty="0"/>
          </a:p>
        </p:txBody>
      </p:sp>
      <p:sp>
        <p:nvSpPr>
          <p:cNvPr id="8195" name="Rectangle 3"/>
          <p:cNvSpPr>
            <a:spLocks noGrp="1" noChangeArrowheads="1"/>
          </p:cNvSpPr>
          <p:nvPr>
            <p:ph type="dt" sz="quarter" idx="1"/>
          </p:nvPr>
        </p:nvSpPr>
        <p:spPr bwMode="auto">
          <a:xfrm>
            <a:off x="4073531" y="0"/>
            <a:ext cx="3114669" cy="471794"/>
          </a:xfrm>
          <a:prstGeom prst="rect">
            <a:avLst/>
          </a:prstGeom>
          <a:noFill/>
          <a:ln w="9525">
            <a:noFill/>
            <a:miter lim="800000"/>
            <a:headEnd/>
            <a:tailEnd/>
          </a:ln>
        </p:spPr>
        <p:txBody>
          <a:bodyPr vert="horz" wrap="square" lIns="95059" tIns="47530" rIns="95059" bIns="47530" numCol="1" anchor="t" anchorCtr="0" compatLnSpc="1">
            <a:prstTxWarp prst="textNoShape">
              <a:avLst/>
            </a:prstTxWarp>
          </a:bodyPr>
          <a:lstStyle>
            <a:lvl1pPr algn="r" defTabSz="950555">
              <a:defRPr sz="1200"/>
            </a:lvl1pPr>
          </a:lstStyle>
          <a:p>
            <a:endParaRPr lang="en-US" dirty="0"/>
          </a:p>
        </p:txBody>
      </p:sp>
      <p:sp>
        <p:nvSpPr>
          <p:cNvPr id="8196" name="Rectangle 4"/>
          <p:cNvSpPr>
            <a:spLocks noGrp="1" noChangeArrowheads="1"/>
          </p:cNvSpPr>
          <p:nvPr>
            <p:ph type="ftr" sz="quarter" idx="2"/>
          </p:nvPr>
        </p:nvSpPr>
        <p:spPr bwMode="auto">
          <a:xfrm>
            <a:off x="1" y="8977006"/>
            <a:ext cx="3114669" cy="471794"/>
          </a:xfrm>
          <a:prstGeom prst="rect">
            <a:avLst/>
          </a:prstGeom>
          <a:noFill/>
          <a:ln w="9525">
            <a:noFill/>
            <a:miter lim="800000"/>
            <a:headEnd/>
            <a:tailEnd/>
          </a:ln>
        </p:spPr>
        <p:txBody>
          <a:bodyPr vert="horz" wrap="square" lIns="95059" tIns="47530" rIns="95059" bIns="47530" numCol="1" anchor="b" anchorCtr="0" compatLnSpc="1">
            <a:prstTxWarp prst="textNoShape">
              <a:avLst/>
            </a:prstTxWarp>
          </a:bodyPr>
          <a:lstStyle>
            <a:lvl1pPr defTabSz="950555">
              <a:defRPr sz="1200"/>
            </a:lvl1pPr>
          </a:lstStyle>
          <a:p>
            <a:endParaRPr lang="en-US" dirty="0"/>
          </a:p>
        </p:txBody>
      </p:sp>
      <p:sp>
        <p:nvSpPr>
          <p:cNvPr id="8197" name="Rectangle 5"/>
          <p:cNvSpPr>
            <a:spLocks noGrp="1" noChangeArrowheads="1"/>
          </p:cNvSpPr>
          <p:nvPr>
            <p:ph type="sldNum" sz="quarter" idx="3"/>
          </p:nvPr>
        </p:nvSpPr>
        <p:spPr bwMode="auto">
          <a:xfrm>
            <a:off x="4073531" y="8977006"/>
            <a:ext cx="3114669" cy="471794"/>
          </a:xfrm>
          <a:prstGeom prst="rect">
            <a:avLst/>
          </a:prstGeom>
          <a:noFill/>
          <a:ln w="9525">
            <a:noFill/>
            <a:miter lim="800000"/>
            <a:headEnd/>
            <a:tailEnd/>
          </a:ln>
        </p:spPr>
        <p:txBody>
          <a:bodyPr vert="horz" wrap="square" lIns="95059" tIns="47530" rIns="95059" bIns="47530" numCol="1" anchor="b" anchorCtr="0" compatLnSpc="1">
            <a:prstTxWarp prst="textNoShape">
              <a:avLst/>
            </a:prstTxWarp>
          </a:bodyPr>
          <a:lstStyle>
            <a:lvl1pPr algn="r" defTabSz="950555">
              <a:defRPr sz="1200"/>
            </a:lvl1pPr>
          </a:lstStyle>
          <a:p>
            <a:fld id="{89E858B9-9622-41D4-B86C-CC604D6D2293}" type="slidenum">
              <a:rPr lang="en-US"/>
              <a:pPr/>
              <a:t>‹#›</a:t>
            </a:fld>
            <a:endParaRPr lang="en-US" dirty="0"/>
          </a:p>
        </p:txBody>
      </p:sp>
    </p:spTree>
    <p:extLst>
      <p:ext uri="{BB962C8B-B14F-4D97-AF65-F5344CB8AC3E}">
        <p14:creationId xmlns="" xmlns:p14="http://schemas.microsoft.com/office/powerpoint/2010/main" val="26012889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1" y="0"/>
            <a:ext cx="3114669" cy="471794"/>
          </a:xfrm>
          <a:prstGeom prst="rect">
            <a:avLst/>
          </a:prstGeom>
          <a:noFill/>
          <a:ln w="9525">
            <a:noFill/>
            <a:miter lim="800000"/>
            <a:headEnd/>
            <a:tailEnd/>
          </a:ln>
        </p:spPr>
        <p:txBody>
          <a:bodyPr vert="horz" wrap="square" lIns="95059" tIns="47530" rIns="95059" bIns="47530" numCol="1" anchor="t" anchorCtr="0" compatLnSpc="1">
            <a:prstTxWarp prst="textNoShape">
              <a:avLst/>
            </a:prstTxWarp>
          </a:bodyPr>
          <a:lstStyle>
            <a:lvl1pPr defTabSz="950555">
              <a:defRPr sz="1200"/>
            </a:lvl1pPr>
          </a:lstStyle>
          <a:p>
            <a:endParaRPr lang="en-US" dirty="0"/>
          </a:p>
        </p:txBody>
      </p:sp>
      <p:sp>
        <p:nvSpPr>
          <p:cNvPr id="13315" name="Rectangle 3"/>
          <p:cNvSpPr>
            <a:spLocks noGrp="1" noChangeArrowheads="1"/>
          </p:cNvSpPr>
          <p:nvPr>
            <p:ph type="dt" idx="1"/>
          </p:nvPr>
        </p:nvSpPr>
        <p:spPr bwMode="auto">
          <a:xfrm>
            <a:off x="4073531" y="0"/>
            <a:ext cx="3114669" cy="471794"/>
          </a:xfrm>
          <a:prstGeom prst="rect">
            <a:avLst/>
          </a:prstGeom>
          <a:noFill/>
          <a:ln w="9525">
            <a:noFill/>
            <a:miter lim="800000"/>
            <a:headEnd/>
            <a:tailEnd/>
          </a:ln>
        </p:spPr>
        <p:txBody>
          <a:bodyPr vert="horz" wrap="square" lIns="95059" tIns="47530" rIns="95059" bIns="47530" numCol="1" anchor="t" anchorCtr="0" compatLnSpc="1">
            <a:prstTxWarp prst="textNoShape">
              <a:avLst/>
            </a:prstTxWarp>
          </a:bodyPr>
          <a:lstStyle>
            <a:lvl1pPr algn="r" defTabSz="950555">
              <a:defRPr sz="1200"/>
            </a:lvl1pPr>
          </a:lstStyle>
          <a:p>
            <a:endParaRPr lang="en-US" dirty="0"/>
          </a:p>
        </p:txBody>
      </p:sp>
      <p:sp>
        <p:nvSpPr>
          <p:cNvPr id="13316" name="Rectangle 4"/>
          <p:cNvSpPr>
            <a:spLocks noGrp="1" noRot="1" noChangeAspect="1" noChangeArrowheads="1" noTextEdit="1"/>
          </p:cNvSpPr>
          <p:nvPr>
            <p:ph type="sldImg" idx="2"/>
          </p:nvPr>
        </p:nvSpPr>
        <p:spPr bwMode="auto">
          <a:xfrm>
            <a:off x="1231900" y="709613"/>
            <a:ext cx="4724400" cy="3543300"/>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58862" y="4488504"/>
            <a:ext cx="5270477" cy="4250991"/>
          </a:xfrm>
          <a:prstGeom prst="rect">
            <a:avLst/>
          </a:prstGeom>
          <a:noFill/>
          <a:ln w="9525">
            <a:noFill/>
            <a:miter lim="800000"/>
            <a:headEnd/>
            <a:tailEnd/>
          </a:ln>
        </p:spPr>
        <p:txBody>
          <a:bodyPr vert="horz" wrap="square" lIns="95059" tIns="47530" rIns="95059" bIns="4753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1" y="8977006"/>
            <a:ext cx="3114669" cy="471794"/>
          </a:xfrm>
          <a:prstGeom prst="rect">
            <a:avLst/>
          </a:prstGeom>
          <a:noFill/>
          <a:ln w="9525">
            <a:noFill/>
            <a:miter lim="800000"/>
            <a:headEnd/>
            <a:tailEnd/>
          </a:ln>
        </p:spPr>
        <p:txBody>
          <a:bodyPr vert="horz" wrap="square" lIns="95059" tIns="47530" rIns="95059" bIns="47530" numCol="1" anchor="b" anchorCtr="0" compatLnSpc="1">
            <a:prstTxWarp prst="textNoShape">
              <a:avLst/>
            </a:prstTxWarp>
          </a:bodyPr>
          <a:lstStyle>
            <a:lvl1pPr defTabSz="950555">
              <a:defRPr sz="1200"/>
            </a:lvl1pPr>
          </a:lstStyle>
          <a:p>
            <a:endParaRPr lang="en-US" dirty="0"/>
          </a:p>
        </p:txBody>
      </p:sp>
      <p:sp>
        <p:nvSpPr>
          <p:cNvPr id="13319" name="Rectangle 7"/>
          <p:cNvSpPr>
            <a:spLocks noGrp="1" noChangeArrowheads="1"/>
          </p:cNvSpPr>
          <p:nvPr>
            <p:ph type="sldNum" sz="quarter" idx="5"/>
          </p:nvPr>
        </p:nvSpPr>
        <p:spPr bwMode="auto">
          <a:xfrm>
            <a:off x="4073531" y="8977006"/>
            <a:ext cx="3114669" cy="471794"/>
          </a:xfrm>
          <a:prstGeom prst="rect">
            <a:avLst/>
          </a:prstGeom>
          <a:noFill/>
          <a:ln w="9525">
            <a:noFill/>
            <a:miter lim="800000"/>
            <a:headEnd/>
            <a:tailEnd/>
          </a:ln>
        </p:spPr>
        <p:txBody>
          <a:bodyPr vert="horz" wrap="square" lIns="95059" tIns="47530" rIns="95059" bIns="47530" numCol="1" anchor="b" anchorCtr="0" compatLnSpc="1">
            <a:prstTxWarp prst="textNoShape">
              <a:avLst/>
            </a:prstTxWarp>
          </a:bodyPr>
          <a:lstStyle>
            <a:lvl1pPr algn="r" defTabSz="950555">
              <a:defRPr sz="1200"/>
            </a:lvl1pPr>
          </a:lstStyle>
          <a:p>
            <a:fld id="{E391298E-09D2-4F98-B954-86421036320A}" type="slidenum">
              <a:rPr lang="en-US"/>
              <a:pPr/>
              <a:t>‹#›</a:t>
            </a:fld>
            <a:endParaRPr lang="en-US" dirty="0"/>
          </a:p>
        </p:txBody>
      </p:sp>
    </p:spTree>
    <p:extLst>
      <p:ext uri="{BB962C8B-B14F-4D97-AF65-F5344CB8AC3E}">
        <p14:creationId xmlns="" xmlns:p14="http://schemas.microsoft.com/office/powerpoint/2010/main" val="139737929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391298E-09D2-4F98-B954-86421036320A}" type="slidenum">
              <a:rPr lang="en-US" smtClean="0"/>
              <a:pPr/>
              <a:t>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pic>
        <p:nvPicPr>
          <p:cNvPr id="6" name="Picture 5" descr="QCT_PPT_collage_7b.jpg"/>
          <p:cNvPicPr>
            <a:picLocks noChangeAspect="1"/>
          </p:cNvPicPr>
          <p:nvPr userDrawn="1"/>
        </p:nvPicPr>
        <p:blipFill>
          <a:blip r:embed="rId2" cstate="print"/>
          <a:stretch>
            <a:fillRect/>
          </a:stretch>
        </p:blipFill>
        <p:spPr>
          <a:xfrm>
            <a:off x="-1" y="78291"/>
            <a:ext cx="9144001" cy="4452890"/>
          </a:xfrm>
          <a:prstGeom prst="rect">
            <a:avLst/>
          </a:prstGeom>
        </p:spPr>
      </p:pic>
      <p:pic>
        <p:nvPicPr>
          <p:cNvPr id="8" name="Picture 7" descr="redefiningtype.png"/>
          <p:cNvPicPr>
            <a:picLocks noChangeAspect="1"/>
          </p:cNvPicPr>
          <p:nvPr userDrawn="1"/>
        </p:nvPicPr>
        <p:blipFill>
          <a:blip r:embed="rId3" cstate="print"/>
          <a:stretch>
            <a:fillRect/>
          </a:stretch>
        </p:blipFill>
        <p:spPr>
          <a:xfrm>
            <a:off x="5018830" y="3131144"/>
            <a:ext cx="3377199" cy="450293"/>
          </a:xfrm>
          <a:prstGeom prst="rect">
            <a:avLst/>
          </a:prstGeom>
        </p:spPr>
      </p:pic>
      <p:pic>
        <p:nvPicPr>
          <p:cNvPr id="9" name="Picture 8" descr="Stacked_Chips_022309.png"/>
          <p:cNvPicPr>
            <a:picLocks noChangeAspect="1"/>
          </p:cNvPicPr>
          <p:nvPr userDrawn="1"/>
        </p:nvPicPr>
        <p:blipFill>
          <a:blip r:embed="rId4" cstate="print"/>
          <a:stretch>
            <a:fillRect/>
          </a:stretch>
        </p:blipFill>
        <p:spPr>
          <a:xfrm>
            <a:off x="8124057" y="2945578"/>
            <a:ext cx="798210" cy="762025"/>
          </a:xfrm>
          <a:prstGeom prst="rect">
            <a:avLst/>
          </a:prstGeom>
        </p:spPr>
      </p:pic>
      <p:pic>
        <p:nvPicPr>
          <p:cNvPr id="10" name="Picture 9" descr="qlogo.eps"/>
          <p:cNvPicPr>
            <a:picLocks noChangeAspect="1"/>
          </p:cNvPicPr>
          <p:nvPr userDrawn="1"/>
        </p:nvPicPr>
        <p:blipFill>
          <a:blip r:embed="rId5" cstate="print"/>
          <a:stretch>
            <a:fillRect/>
          </a:stretch>
        </p:blipFill>
        <p:spPr>
          <a:xfrm>
            <a:off x="280962" y="3244230"/>
            <a:ext cx="1545840" cy="349364"/>
          </a:xfrm>
          <a:prstGeom prst="rect">
            <a:avLst/>
          </a:prstGeom>
        </p:spPr>
      </p:pic>
      <p:sp>
        <p:nvSpPr>
          <p:cNvPr id="12" name="Rectangle 11"/>
          <p:cNvSpPr/>
          <p:nvPr userDrawn="1"/>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p:txBody>
      </p:sp>
      <p:sp>
        <p:nvSpPr>
          <p:cNvPr id="13" name="TextBox 12"/>
          <p:cNvSpPr txBox="1"/>
          <p:nvPr userDrawn="1"/>
        </p:nvSpPr>
        <p:spPr>
          <a:xfrm>
            <a:off x="6909753" y="238612"/>
            <a:ext cx="2067687" cy="184666"/>
          </a:xfrm>
          <a:prstGeom prst="rect">
            <a:avLst/>
          </a:prstGeom>
          <a:noFill/>
        </p:spPr>
        <p:txBody>
          <a:bodyPr wrap="square" anchor="b">
            <a:spAutoFit/>
          </a:bodyPr>
          <a:lstStyle/>
          <a:p>
            <a:pPr algn="r" fontAlgn="auto">
              <a:spcBef>
                <a:spcPts val="0"/>
              </a:spcBef>
              <a:spcAft>
                <a:spcPts val="0"/>
              </a:spcAft>
              <a:defRPr/>
            </a:pPr>
            <a:r>
              <a:rPr lang="en-US" sz="600" dirty="0" smtClean="0">
                <a:solidFill>
                  <a:srgbClr val="333333"/>
                </a:solidFill>
                <a:latin typeface="Arial"/>
                <a:cs typeface="Arial"/>
              </a:rPr>
              <a:t>QUALCOMM CONFIDENTIAL  AND  PROPRIETARY</a:t>
            </a:r>
            <a:endParaRPr lang="en-US" sz="600" dirty="0">
              <a:solidFill>
                <a:srgbClr val="333333"/>
              </a:solidFill>
              <a:latin typeface="Arial"/>
              <a:cs typeface="Arial"/>
            </a:endParaRPr>
          </a:p>
        </p:txBody>
      </p:sp>
      <p:sp>
        <p:nvSpPr>
          <p:cNvPr id="14" name="TextBox 13"/>
          <p:cNvSpPr txBox="1"/>
          <p:nvPr userDrawn="1"/>
        </p:nvSpPr>
        <p:spPr>
          <a:xfrm>
            <a:off x="188183" y="186557"/>
            <a:ext cx="2067687" cy="230832"/>
          </a:xfrm>
          <a:prstGeom prst="rect">
            <a:avLst/>
          </a:prstGeom>
          <a:noFill/>
        </p:spPr>
        <p:txBody>
          <a:bodyPr wrap="square" anchor="b">
            <a:spAutoFit/>
          </a:bodyPr>
          <a:lstStyle/>
          <a:p>
            <a:pPr fontAlgn="auto">
              <a:spcBef>
                <a:spcPts val="0"/>
              </a:spcBef>
              <a:spcAft>
                <a:spcPts val="0"/>
              </a:spcAft>
              <a:defRPr/>
            </a:pPr>
            <a:r>
              <a:rPr lang="en-US" sz="900" baseline="0" dirty="0" smtClean="0">
                <a:solidFill>
                  <a:srgbClr val="333333"/>
                </a:solidFill>
                <a:latin typeface="Arial"/>
                <a:cs typeface="Arial"/>
              </a:rPr>
              <a:t>qctconnect.com</a:t>
            </a:r>
            <a:endParaRPr lang="en-US" sz="900" baseline="0" dirty="0">
              <a:solidFill>
                <a:srgbClr val="333333"/>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ubtitle Slide">
    <p:spTree>
      <p:nvGrpSpPr>
        <p:cNvPr id="1" name=""/>
        <p:cNvGrpSpPr/>
        <p:nvPr/>
      </p:nvGrpSpPr>
      <p:grpSpPr>
        <a:xfrm>
          <a:off x="0" y="0"/>
          <a:ext cx="0" cy="0"/>
          <a:chOff x="0" y="0"/>
          <a:chExt cx="0" cy="0"/>
        </a:xfrm>
      </p:grpSpPr>
      <p:sp>
        <p:nvSpPr>
          <p:cNvPr id="3128" name="Rectangle 56"/>
          <p:cNvSpPr>
            <a:spLocks noChangeArrowheads="1"/>
          </p:cNvSpPr>
          <p:nvPr userDrawn="1"/>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dirty="0"/>
          </a:p>
        </p:txBody>
      </p:sp>
      <p:pic>
        <p:nvPicPr>
          <p:cNvPr id="8" name="Picture 7" descr="Final_Divider.png"/>
          <p:cNvPicPr>
            <a:picLocks noChangeAspect="1"/>
          </p:cNvPicPr>
          <p:nvPr userDrawn="1"/>
        </p:nvPicPr>
        <p:blipFill>
          <a:blip r:embed="rId2" cstate="print"/>
          <a:stretch>
            <a:fillRect/>
          </a:stretch>
        </p:blipFill>
        <p:spPr>
          <a:xfrm>
            <a:off x="377" y="1143189"/>
            <a:ext cx="9143245" cy="4571622"/>
          </a:xfrm>
          <a:prstGeom prst="rect">
            <a:avLst/>
          </a:prstGeom>
        </p:spPr>
      </p:pic>
      <p:pic>
        <p:nvPicPr>
          <p:cNvPr id="19" name="Picture 18" descr="bottombar.png"/>
          <p:cNvPicPr>
            <a:picLocks noChangeAspect="1"/>
          </p:cNvPicPr>
          <p:nvPr userDrawn="1"/>
        </p:nvPicPr>
        <p:blipFill>
          <a:blip r:embed="rId3" cstate="print"/>
          <a:stretch>
            <a:fillRect/>
          </a:stretch>
        </p:blipFill>
        <p:spPr>
          <a:xfrm>
            <a:off x="148171" y="6323788"/>
            <a:ext cx="2023529" cy="506692"/>
          </a:xfrm>
          <a:prstGeom prst="rect">
            <a:avLst/>
          </a:prstGeom>
        </p:spPr>
      </p:pic>
      <p:sp>
        <p:nvSpPr>
          <p:cNvPr id="20" name="Text Box 49"/>
          <p:cNvSpPr txBox="1">
            <a:spLocks noChangeArrowheads="1"/>
          </p:cNvSpPr>
          <p:nvPr userDrawn="1"/>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userDrawn="1"/>
        </p:nvPicPr>
        <p:blipFill>
          <a:blip r:embed="rId4" cstate="print">
            <a:lum bright="-100000"/>
          </a:blip>
          <a:srcRect/>
          <a:stretch>
            <a:fillRect/>
          </a:stretch>
        </p:blipFill>
        <p:spPr bwMode="auto">
          <a:xfrm>
            <a:off x="7790688" y="6451900"/>
            <a:ext cx="1216152" cy="338186"/>
          </a:xfrm>
          <a:prstGeom prst="rect">
            <a:avLst/>
          </a:prstGeom>
          <a:noFill/>
          <a:ln w="9525">
            <a:noFill/>
            <a:miter lim="800000"/>
            <a:headEnd/>
            <a:tailEnd/>
          </a:ln>
        </p:spPr>
      </p:pic>
      <p:cxnSp>
        <p:nvCxnSpPr>
          <p:cNvPr id="23" name="Straight Connector 22"/>
          <p:cNvCxnSpPr/>
          <p:nvPr userDrawn="1"/>
        </p:nvCxnSpPr>
        <p:spPr bwMode="auto">
          <a:xfrm rot="5400000">
            <a:off x="656034" y="6724382"/>
            <a:ext cx="115094" cy="1588"/>
          </a:xfrm>
          <a:prstGeom prst="line">
            <a:avLst/>
          </a:prstGeom>
          <a:solidFill>
            <a:schemeClr val="accent1"/>
          </a:solidFill>
          <a:ln w="6350" cap="flat" cmpd="sng" algn="ctr">
            <a:solidFill>
              <a:schemeClr val="tx2"/>
            </a:solidFill>
            <a:prstDash val="solid"/>
            <a:round/>
            <a:headEnd type="none" w="med" len="med"/>
            <a:tailEnd type="none" w="med" len="med"/>
          </a:ln>
          <a:effectLst/>
        </p:spPr>
      </p:cxnSp>
      <p:sp>
        <p:nvSpPr>
          <p:cNvPr id="10" name="Text Placeholder 13"/>
          <p:cNvSpPr>
            <a:spLocks noGrp="1"/>
          </p:cNvSpPr>
          <p:nvPr>
            <p:ph type="body" sz="quarter" idx="11"/>
          </p:nvPr>
        </p:nvSpPr>
        <p:spPr>
          <a:xfrm>
            <a:off x="3429000" y="2286000"/>
            <a:ext cx="4648200" cy="1447800"/>
          </a:xfrm>
        </p:spPr>
        <p:txBody>
          <a:bodyPr anchor="ctr"/>
          <a:lstStyle>
            <a:lvl1pPr>
              <a:buNone/>
              <a:defRPr sz="2400">
                <a:solidFill>
                  <a:schemeClr val="bg1"/>
                </a:solidFill>
              </a:defRPr>
            </a:lvl1pPr>
          </a:lstStyle>
          <a:p>
            <a:pPr lvl="0"/>
            <a:r>
              <a:rPr lang="en-US" dirty="0" smtClean="0"/>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71463" y="123825"/>
            <a:ext cx="8763025" cy="561975"/>
          </a:xfrm>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190488" y="904108"/>
            <a:ext cx="8763023" cy="5314950"/>
          </a:xfrm>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90488" y="123825"/>
            <a:ext cx="8763024"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90488" y="904108"/>
            <a:ext cx="4381511"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72000" y="904108"/>
            <a:ext cx="4381511"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itle 4"/>
          <p:cNvSpPr>
            <a:spLocks noGrp="1"/>
          </p:cNvSpPr>
          <p:nvPr>
            <p:ph type="title"/>
          </p:nvPr>
        </p:nvSpPr>
        <p:spPr/>
        <p:txBody>
          <a:bodyPr/>
          <a:lstStyle/>
          <a:p>
            <a:r>
              <a:rPr lang="en-US" smtClean="0"/>
              <a:t>Click to edit Master title style</a:t>
            </a:r>
            <a:endParaRPr lang="en-US"/>
          </a:p>
        </p:txBody>
      </p:sp>
      <p:sp>
        <p:nvSpPr>
          <p:cNvPr id="6" name="TextBox 5"/>
          <p:cNvSpPr txBox="1"/>
          <p:nvPr userDrawn="1"/>
        </p:nvSpPr>
        <p:spPr>
          <a:xfrm>
            <a:off x="3886200" y="6428601"/>
            <a:ext cx="1295400" cy="276999"/>
          </a:xfrm>
          <a:prstGeom prst="rect">
            <a:avLst/>
          </a:prstGeom>
          <a:noFill/>
        </p:spPr>
        <p:txBody>
          <a:bodyPr wrap="square" rtlCol="0">
            <a:spAutoFit/>
          </a:bodyPr>
          <a:lstStyle/>
          <a:p>
            <a:r>
              <a:rPr lang="en-US" sz="1200" dirty="0" smtClean="0"/>
              <a:t>JCTVC-E401</a:t>
            </a:r>
            <a:endParaRPr lang="en-US" sz="12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dirty="0">
              <a:solidFill>
                <a:schemeClr val="lt1"/>
              </a:solidFill>
              <a:latin typeface="+mn-lt"/>
            </a:endParaRPr>
          </a:p>
        </p:txBody>
      </p:sp>
      <p:sp>
        <p:nvSpPr>
          <p:cNvPr id="1071" name="Rectangle 47"/>
          <p:cNvSpPr>
            <a:spLocks noGrp="1" noChangeArrowheads="1"/>
          </p:cNvSpPr>
          <p:nvPr>
            <p:ph type="title"/>
          </p:nvPr>
        </p:nvSpPr>
        <p:spPr bwMode="auto">
          <a:xfrm>
            <a:off x="190488" y="76200"/>
            <a:ext cx="8763024"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76" name="Rectangle 52"/>
          <p:cNvSpPr>
            <a:spLocks noGrp="1" noChangeArrowheads="1"/>
          </p:cNvSpPr>
          <p:nvPr>
            <p:ph type="body" idx="1"/>
          </p:nvPr>
        </p:nvSpPr>
        <p:spPr bwMode="auto">
          <a:xfrm>
            <a:off x="190487" y="904108"/>
            <a:ext cx="8763025"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8" cstate="print"/>
          <a:srcRect/>
          <a:stretch>
            <a:fillRect/>
          </a:stretch>
        </p:blipFill>
        <p:spPr bwMode="auto">
          <a:xfrm>
            <a:off x="7790688" y="6451900"/>
            <a:ext cx="1216152" cy="338186"/>
          </a:xfrm>
          <a:prstGeom prst="rect">
            <a:avLst/>
          </a:prstGeom>
          <a:noFill/>
          <a:ln w="9525">
            <a:noFill/>
            <a:miter lim="800000"/>
            <a:headEnd/>
            <a:tailEnd/>
          </a:ln>
        </p:spPr>
      </p:pic>
      <p:cxnSp>
        <p:nvCxnSpPr>
          <p:cNvPr id="11" name="Straight Connector 10"/>
          <p:cNvCxnSpPr/>
          <p:nvPr/>
        </p:nvCxnSpPr>
        <p:spPr bwMode="auto">
          <a:xfrm rot="5400000">
            <a:off x="656034" y="6724382"/>
            <a:ext cx="115094" cy="1588"/>
          </a:xfrm>
          <a:prstGeom prst="line">
            <a:avLst/>
          </a:prstGeom>
          <a:solidFill>
            <a:schemeClr val="accent1"/>
          </a:solidFill>
          <a:ln w="6350" cap="flat" cmpd="sng" algn="ctr">
            <a:solidFill>
              <a:schemeClr val="bg2">
                <a:lumMod val="60000"/>
                <a:lumOff val="40000"/>
              </a:schemeClr>
            </a:solidFill>
            <a:prstDash val="solid"/>
            <a:round/>
            <a:headEnd type="none" w="med" len="med"/>
            <a:tailEnd type="none" w="med" len="med"/>
          </a:ln>
          <a:effectLst/>
        </p:spPr>
      </p:cxnSp>
      <p:pic>
        <p:nvPicPr>
          <p:cNvPr id="16" name="Picture 15" descr="RedefiningMobility copy.png"/>
          <p:cNvPicPr>
            <a:picLocks noChangeAspect="1"/>
          </p:cNvPicPr>
          <p:nvPr/>
        </p:nvPicPr>
        <p:blipFill>
          <a:blip r:embed="rId9" cstate="print"/>
          <a:stretch>
            <a:fillRect/>
          </a:stretch>
        </p:blipFill>
        <p:spPr>
          <a:xfrm>
            <a:off x="189049" y="6396913"/>
            <a:ext cx="2058852" cy="295067"/>
          </a:xfrm>
          <a:prstGeom prst="rect">
            <a:avLst/>
          </a:prstGeom>
        </p:spPr>
      </p:pic>
    </p:spTree>
  </p:cSld>
  <p:clrMap bg1="lt1" tx1="dk1" bg2="lt2" tx2="dk2" accent1="accent1" accent2="accent2" accent3="accent3" accent4="accent4" accent5="accent5" accent6="accent6" hlink="hlink" folHlink="folHlink"/>
  <p:sldLayoutIdLst>
    <p:sldLayoutId id="2147483659" r:id="rId1"/>
    <p:sldLayoutId id="2147483649" r:id="rId2"/>
    <p:sldLayoutId id="2147483650" r:id="rId3"/>
    <p:sldLayoutId id="2147483655" r:id="rId4"/>
    <p:sldLayoutId id="2147483656" r:id="rId5"/>
    <p:sldLayoutId id="2147483653" r:id="rId6"/>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69863" indent="-169863"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627063" indent="-169863"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1084263" indent="-169863"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5446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946275" indent="-117475"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p:txBody>
          <a:bodyPr/>
          <a:lstStyle/>
          <a:p>
            <a:r>
              <a:rPr lang="en-US" sz="3200" dirty="0" err="1" smtClean="0"/>
              <a:t>JCTVC-G328</a:t>
            </a:r>
            <a:r>
              <a:rPr lang="en-US" sz="3200" dirty="0" smtClean="0"/>
              <a:t>:</a:t>
            </a:r>
            <a:br>
              <a:rPr lang="en-US" sz="3200" dirty="0" smtClean="0"/>
            </a:br>
            <a:r>
              <a:rPr lang="en-US" sz="3200" dirty="0"/>
              <a:t>Bit depth of output pictures</a:t>
            </a:r>
            <a:endParaRPr lang="en-US" sz="3200" dirty="0" smtClean="0"/>
          </a:p>
        </p:txBody>
      </p:sp>
      <p:sp>
        <p:nvSpPr>
          <p:cNvPr id="3" name="TextBox 2"/>
          <p:cNvSpPr txBox="1"/>
          <p:nvPr/>
        </p:nvSpPr>
        <p:spPr>
          <a:xfrm>
            <a:off x="2133600" y="5105400"/>
            <a:ext cx="6781800" cy="646331"/>
          </a:xfrm>
          <a:prstGeom prst="rect">
            <a:avLst/>
          </a:prstGeom>
          <a:noFill/>
        </p:spPr>
        <p:txBody>
          <a:bodyPr wrap="square" rtlCol="0">
            <a:spAutoFit/>
          </a:bodyPr>
          <a:lstStyle/>
          <a:p>
            <a:r>
              <a:rPr lang="en-US" dirty="0" smtClean="0"/>
              <a:t>Ying Chen, Ye-Kui Wang, </a:t>
            </a:r>
            <a:r>
              <a:rPr lang="en-US" dirty="0" err="1"/>
              <a:t>Xianglin</a:t>
            </a:r>
            <a:r>
              <a:rPr lang="en-US" dirty="0"/>
              <a:t> Wang, </a:t>
            </a:r>
            <a:r>
              <a:rPr lang="en-US" dirty="0" smtClean="0"/>
              <a:t>In </a:t>
            </a:r>
            <a:r>
              <a:rPr lang="en-US" dirty="0"/>
              <a:t>Suk </a:t>
            </a:r>
            <a:r>
              <a:rPr lang="en-US" dirty="0" smtClean="0"/>
              <a:t>Chong, and Marta Karczewicz</a:t>
            </a: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r>
              <a:rPr lang="en-US" dirty="0" smtClean="0"/>
              <a:t>In the current HEVC WD, only the bit depth of decoded pictures is signaled, and the bit depth of output pictures is the same as the bit depth of the decoded pictures</a:t>
            </a:r>
            <a:endParaRPr lang="en-US" dirty="0"/>
          </a:p>
          <a:p>
            <a:endParaRPr lang="en-US" dirty="0" smtClean="0"/>
          </a:p>
          <a:p>
            <a:r>
              <a:rPr lang="en-US" dirty="0" smtClean="0"/>
              <a:t>If </a:t>
            </a:r>
            <a:r>
              <a:rPr lang="en-US" smtClean="0"/>
              <a:t>the </a:t>
            </a:r>
            <a:r>
              <a:rPr lang="en-US" smtClean="0"/>
              <a:t>desired output </a:t>
            </a:r>
            <a:r>
              <a:rPr lang="en-US" dirty="0" smtClean="0"/>
              <a:t>bit depth is lower than the bit depth of decoded pictures, further memory optimization can be achieved by signaling the target output bit depth, since not every decoded picture has to be stored in the buffer with a higher bit depth all the time</a:t>
            </a:r>
          </a:p>
          <a:p>
            <a:pPr lvl="1"/>
            <a:r>
              <a:rPr lang="en-US" dirty="0" smtClean="0"/>
              <a:t>For example, if the input source pictures are of 8-bit precision, and the decoded pictures are of 10-bit precision, while the ideal output bit precision may well be 8-bit precision</a:t>
            </a:r>
          </a:p>
          <a:p>
            <a:pPr lvl="2"/>
            <a:r>
              <a:rPr lang="en-US" dirty="0" smtClean="0"/>
              <a:t>In this case, if half of pictures are coded as non-reference pictures, storing the non-reference pictures in the DPB with 8-bit precision can save 10% DPB memory</a:t>
            </a:r>
          </a:p>
          <a:p>
            <a:pPr lvl="2"/>
            <a:r>
              <a:rPr lang="en-US" dirty="0" smtClean="0"/>
              <a:t>More DPB memory saving can be achieved if reference pictures marked as “unused for reference” are also stored with 8-bit precision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Proposal – syntax</a:t>
            </a:r>
            <a:endParaRPr lang="en-US" dirty="0"/>
          </a:p>
        </p:txBody>
      </p:sp>
      <p:sp>
        <p:nvSpPr>
          <p:cNvPr id="3" name="Content Placeholder 2"/>
          <p:cNvSpPr>
            <a:spLocks noGrp="1"/>
          </p:cNvSpPr>
          <p:nvPr>
            <p:ph idx="1"/>
          </p:nvPr>
        </p:nvSpPr>
        <p:spPr/>
        <p:txBody>
          <a:bodyPr/>
          <a:lstStyle/>
          <a:p>
            <a:r>
              <a:rPr lang="en-US" dirty="0" smtClean="0"/>
              <a:t>In addition to the bit depth of decoded pictures, the output bit depth is also signaled (through the delta between the two bit depth values)</a:t>
            </a:r>
            <a:endParaRPr lang="en-US" dirty="0"/>
          </a:p>
          <a:p>
            <a:r>
              <a:rPr lang="en-US" dirty="0" smtClean="0"/>
              <a:t>The output bit depth shall be equal to or lower than the bit depth of the decoded pictures</a:t>
            </a:r>
            <a:endParaRPr lang="en-US" dirty="0"/>
          </a:p>
          <a:p>
            <a:endParaRPr lang="en-US" dirty="0" smtClean="0"/>
          </a:p>
          <a:p>
            <a:endParaRPr lang="en-US" dirty="0"/>
          </a:p>
          <a:p>
            <a:endParaRPr lang="en-US" dirty="0" smtClean="0"/>
          </a:p>
          <a:p>
            <a:endParaRPr lang="en-US" dirty="0" smtClean="0"/>
          </a:p>
          <a:p>
            <a:pPr>
              <a:buNone/>
            </a:pPr>
            <a:endParaRPr lang="en-US" dirty="0"/>
          </a:p>
        </p:txBody>
      </p:sp>
      <p:pic>
        <p:nvPicPr>
          <p:cNvPr id="1025" name="Picture 1"/>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97775" y="2821840"/>
            <a:ext cx="8121601" cy="2289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5987407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Proposal – process</a:t>
            </a:r>
            <a:endParaRPr lang="en-GB" dirty="0"/>
          </a:p>
        </p:txBody>
      </p:sp>
      <p:sp>
        <p:nvSpPr>
          <p:cNvPr id="3" name="Content Placeholder 2"/>
          <p:cNvSpPr>
            <a:spLocks noGrp="1"/>
          </p:cNvSpPr>
          <p:nvPr>
            <p:ph idx="1"/>
          </p:nvPr>
        </p:nvSpPr>
        <p:spPr/>
        <p:txBody>
          <a:bodyPr/>
          <a:lstStyle/>
          <a:p>
            <a:pPr hangingPunct="0"/>
            <a:r>
              <a:rPr lang="en-US" dirty="0" smtClean="0"/>
              <a:t>If a decoded picture is a reference picture and is marked as “used for reference”, it is stored in the DPB with </a:t>
            </a:r>
            <a:r>
              <a:rPr lang="en-US" dirty="0" err="1" smtClean="0"/>
              <a:t>luma</a:t>
            </a:r>
            <a:r>
              <a:rPr lang="en-US" dirty="0" smtClean="0"/>
              <a:t> bit depth equal to </a:t>
            </a:r>
            <a:r>
              <a:rPr lang="en-US" dirty="0" err="1" smtClean="0"/>
              <a:t>BitDepth</a:t>
            </a:r>
            <a:r>
              <a:rPr lang="en-US" baseline="-25000" dirty="0" err="1" smtClean="0"/>
              <a:t>Y</a:t>
            </a:r>
            <a:r>
              <a:rPr lang="en-US" baseline="-25000" dirty="0" smtClean="0"/>
              <a:t> </a:t>
            </a:r>
            <a:r>
              <a:rPr lang="en-US" dirty="0" smtClean="0"/>
              <a:t>and </a:t>
            </a:r>
            <a:r>
              <a:rPr lang="en-US" dirty="0" err="1" smtClean="0"/>
              <a:t>chorma</a:t>
            </a:r>
            <a:r>
              <a:rPr lang="en-US" dirty="0" smtClean="0"/>
              <a:t> bit depth equal to </a:t>
            </a:r>
            <a:r>
              <a:rPr lang="en-US" dirty="0" err="1" smtClean="0"/>
              <a:t>BitDepth</a:t>
            </a:r>
            <a:r>
              <a:rPr lang="en-US" baseline="-25000" dirty="0" err="1" smtClean="0"/>
              <a:t>C</a:t>
            </a:r>
            <a:endParaRPr lang="en-GB" dirty="0" smtClean="0"/>
          </a:p>
          <a:p>
            <a:pPr hangingPunct="0"/>
            <a:r>
              <a:rPr lang="en-US" dirty="0" smtClean="0"/>
              <a:t>Otherwise (the decoded picture is a non-reference picture or is marked as “unused for reference”), it is stored in the DPB with </a:t>
            </a:r>
            <a:r>
              <a:rPr lang="en-US" dirty="0" err="1" smtClean="0"/>
              <a:t>luma</a:t>
            </a:r>
            <a:r>
              <a:rPr lang="en-US" dirty="0" smtClean="0"/>
              <a:t> bit depth equal to </a:t>
            </a:r>
            <a:r>
              <a:rPr lang="en-US" dirty="0" err="1" smtClean="0"/>
              <a:t>BitDepthOut</a:t>
            </a:r>
            <a:r>
              <a:rPr lang="en-US" baseline="-25000" dirty="0" err="1" smtClean="0"/>
              <a:t>Y</a:t>
            </a:r>
            <a:r>
              <a:rPr lang="en-US" dirty="0" smtClean="0"/>
              <a:t> and </a:t>
            </a:r>
            <a:r>
              <a:rPr lang="en-US" dirty="0" err="1" smtClean="0"/>
              <a:t>chorma</a:t>
            </a:r>
            <a:r>
              <a:rPr lang="en-US" dirty="0" smtClean="0"/>
              <a:t> bit depth equal to </a:t>
            </a:r>
            <a:r>
              <a:rPr lang="en-US" dirty="0" err="1" smtClean="0"/>
              <a:t>BitDepthOut</a:t>
            </a:r>
            <a:r>
              <a:rPr lang="en-US" baseline="-25000" dirty="0" err="1" smtClean="0"/>
              <a:t>C</a:t>
            </a:r>
            <a:endParaRPr lang="en-GB" dirty="0" smtClean="0"/>
          </a:p>
          <a:p>
            <a:r>
              <a:rPr lang="en-US" dirty="0" smtClean="0"/>
              <a:t>When output a picture, the picture it is output with </a:t>
            </a:r>
            <a:r>
              <a:rPr lang="en-US" dirty="0" err="1" smtClean="0"/>
              <a:t>luma</a:t>
            </a:r>
            <a:r>
              <a:rPr lang="en-US" dirty="0" smtClean="0"/>
              <a:t> bit depth equal to </a:t>
            </a:r>
            <a:r>
              <a:rPr lang="en-US" dirty="0" err="1" smtClean="0"/>
              <a:t>BitDepthOut</a:t>
            </a:r>
            <a:r>
              <a:rPr lang="en-US" baseline="-25000" dirty="0" err="1" smtClean="0"/>
              <a:t>Y</a:t>
            </a:r>
            <a:r>
              <a:rPr lang="en-US" baseline="-25000" dirty="0" smtClean="0"/>
              <a:t> </a:t>
            </a:r>
            <a:r>
              <a:rPr lang="en-US" dirty="0" smtClean="0"/>
              <a:t>and </a:t>
            </a:r>
            <a:r>
              <a:rPr lang="en-US" dirty="0" err="1" smtClean="0"/>
              <a:t>chorma</a:t>
            </a:r>
            <a:r>
              <a:rPr lang="en-US" dirty="0" smtClean="0"/>
              <a:t> bit depth equal to </a:t>
            </a:r>
            <a:r>
              <a:rPr lang="en-US" dirty="0" err="1" smtClean="0"/>
              <a:t>BitDepthOut</a:t>
            </a:r>
            <a:r>
              <a:rPr lang="en-US" baseline="-25000" dirty="0" err="1" smtClean="0"/>
              <a:t>C</a:t>
            </a:r>
            <a:endParaRPr lang="en-US" dirty="0" smtClean="0"/>
          </a:p>
          <a:p>
            <a:pPr lvl="1"/>
            <a:r>
              <a:rPr lang="en-US" dirty="0" smtClean="0"/>
              <a:t>In case </a:t>
            </a:r>
            <a:r>
              <a:rPr lang="en-US" dirty="0" err="1" smtClean="0"/>
              <a:t>BitDepthOut</a:t>
            </a:r>
            <a:r>
              <a:rPr lang="en-US" baseline="-25000" dirty="0" err="1" smtClean="0"/>
              <a:t>Y</a:t>
            </a:r>
            <a:r>
              <a:rPr lang="en-US" baseline="-25000" dirty="0" smtClean="0"/>
              <a:t> </a:t>
            </a:r>
            <a:r>
              <a:rPr lang="en-US" dirty="0" smtClean="0"/>
              <a:t>is less than </a:t>
            </a:r>
            <a:r>
              <a:rPr lang="en-US" dirty="0" err="1" smtClean="0"/>
              <a:t>BitDepth</a:t>
            </a:r>
            <a:r>
              <a:rPr lang="en-US" baseline="-25000" dirty="0" err="1" smtClean="0"/>
              <a:t>Y</a:t>
            </a:r>
            <a:r>
              <a:rPr lang="en-US" dirty="0" smtClean="0"/>
              <a:t>, the </a:t>
            </a:r>
            <a:r>
              <a:rPr lang="en-US" dirty="0" err="1" smtClean="0"/>
              <a:t>luma</a:t>
            </a:r>
            <a:r>
              <a:rPr lang="en-US" dirty="0" smtClean="0"/>
              <a:t> value of a sample is right-shifted to be of </a:t>
            </a:r>
            <a:r>
              <a:rPr lang="en-US" dirty="0" err="1" smtClean="0"/>
              <a:t>BitDepthOut</a:t>
            </a:r>
            <a:r>
              <a:rPr lang="en-US" baseline="-25000" dirty="0" err="1" smtClean="0"/>
              <a:t>Y</a:t>
            </a:r>
            <a:r>
              <a:rPr lang="en-US" baseline="-25000" dirty="0" smtClean="0"/>
              <a:t> </a:t>
            </a:r>
            <a:r>
              <a:rPr lang="en-US" dirty="0" smtClean="0"/>
              <a:t>bits. In case </a:t>
            </a:r>
            <a:r>
              <a:rPr lang="en-US" dirty="0" err="1" smtClean="0"/>
              <a:t>BitDepthOut</a:t>
            </a:r>
            <a:r>
              <a:rPr lang="en-US" baseline="-25000" dirty="0" err="1" smtClean="0"/>
              <a:t>C</a:t>
            </a:r>
            <a:r>
              <a:rPr lang="en-US" baseline="-25000" dirty="0" smtClean="0"/>
              <a:t> </a:t>
            </a:r>
            <a:r>
              <a:rPr lang="en-US" dirty="0" smtClean="0"/>
              <a:t>is less than </a:t>
            </a:r>
            <a:r>
              <a:rPr lang="en-US" dirty="0" err="1" smtClean="0"/>
              <a:t>BitDepth</a:t>
            </a:r>
            <a:r>
              <a:rPr lang="en-US" baseline="-25000" dirty="0" err="1" smtClean="0"/>
              <a:t>C</a:t>
            </a:r>
            <a:r>
              <a:rPr lang="en-US" dirty="0" smtClean="0"/>
              <a:t>, the </a:t>
            </a:r>
            <a:r>
              <a:rPr lang="en-US" dirty="0" err="1" smtClean="0"/>
              <a:t>chroma</a:t>
            </a:r>
            <a:r>
              <a:rPr lang="en-US" dirty="0" smtClean="0"/>
              <a:t> value of a sample is right-shifted to be of </a:t>
            </a:r>
            <a:r>
              <a:rPr lang="en-US" dirty="0" err="1" smtClean="0"/>
              <a:t>BitDepthOut</a:t>
            </a:r>
            <a:r>
              <a:rPr lang="en-US" baseline="-25000" dirty="0" err="1" smtClean="0"/>
              <a:t>C</a:t>
            </a:r>
            <a:r>
              <a:rPr lang="en-US" baseline="-25000" dirty="0" smtClean="0"/>
              <a:t> </a:t>
            </a:r>
            <a:r>
              <a:rPr lang="en-US" dirty="0" smtClean="0"/>
              <a:t>bits</a:t>
            </a:r>
            <a:endParaRPr lang="en-GB" dirty="0"/>
          </a:p>
        </p:txBody>
      </p:sp>
    </p:spTree>
  </p:cSld>
  <p:clrMapOvr>
    <a:masterClrMapping/>
  </p:clrMapOvr>
</p:sld>
</file>

<file path=ppt/theme/theme1.xml><?xml version="1.0" encoding="utf-8"?>
<a:theme xmlns:a="http://schemas.openxmlformats.org/drawingml/2006/main" name="QCT_2009_TEMPLATE_Confidential_FINAL">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5809</TotalTime>
  <Words>384</Words>
  <Application>Microsoft Office PowerPoint</Application>
  <PresentationFormat>On-screen Show (4:3)</PresentationFormat>
  <Paragraphs>21</Paragraphs>
  <Slides>4</Slides>
  <Notes>1</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QCT_2009_TEMPLATE_Confidential_FINAL</vt:lpstr>
      <vt:lpstr>JCTVC-G328: Bit depth of output pictures</vt:lpstr>
      <vt:lpstr>Introduction</vt:lpstr>
      <vt:lpstr>Proposal – syntax</vt:lpstr>
      <vt:lpstr>Proposal – process</vt:lpstr>
    </vt:vector>
  </TitlesOfParts>
  <Company>Qualcomm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Qualcomm</dc:creator>
  <cp:lastModifiedBy>Ye-Kui Wang</cp:lastModifiedBy>
  <cp:revision>494</cp:revision>
  <cp:lastPrinted>2005-08-27T17:58:21Z</cp:lastPrinted>
  <dcterms:created xsi:type="dcterms:W3CDTF">2009-11-28T03:23:23Z</dcterms:created>
  <dcterms:modified xsi:type="dcterms:W3CDTF">2011-11-20T21:37:22Z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-850257312</vt:i4>
  </property>
  <property fmtid="{D5CDD505-2E9C-101B-9397-08002B2CF9AE}" pid="3" name="_NewReviewCycle">
    <vt:lpwstr/>
  </property>
  <property fmtid="{D5CDD505-2E9C-101B-9397-08002B2CF9AE}" pid="4" name="_EmailSubject">
    <vt:lpwstr>Presentation slides</vt:lpwstr>
  </property>
  <property fmtid="{D5CDD505-2E9C-101B-9397-08002B2CF9AE}" pid="5" name="_AuthorEmail">
    <vt:lpwstr>cheny@qualcomm.com</vt:lpwstr>
  </property>
  <property fmtid="{D5CDD505-2E9C-101B-9397-08002B2CF9AE}" pid="6" name="_AuthorEmailDisplayName">
    <vt:lpwstr>Chen, Ying</vt:lpwstr>
  </property>
  <property fmtid="{D5CDD505-2E9C-101B-9397-08002B2CF9AE}" pid="7" name="_PreviousAdHocReviewCycleID">
    <vt:i4>1522683342</vt:i4>
  </property>
</Properties>
</file>