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0"/>
  </p:notesMasterIdLst>
  <p:handoutMasterIdLst>
    <p:handoutMasterId r:id="rId11"/>
  </p:handoutMasterIdLst>
  <p:sldIdLst>
    <p:sldId id="350" r:id="rId2"/>
    <p:sldId id="356" r:id="rId3"/>
    <p:sldId id="370" r:id="rId4"/>
    <p:sldId id="371" r:id="rId5"/>
    <p:sldId id="369" r:id="rId6"/>
    <p:sldId id="354" r:id="rId7"/>
    <p:sldId id="290" r:id="rId8"/>
    <p:sldId id="359" r:id="rId9"/>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592C3"/>
    <a:srgbClr val="A2A2A2"/>
    <a:srgbClr val="BC443A"/>
    <a:srgbClr val="C13535"/>
    <a:srgbClr val="3E3233"/>
    <a:srgbClr val="333333"/>
    <a:srgbClr val="7C7570"/>
    <a:srgbClr val="678D32"/>
    <a:srgbClr val="89B259"/>
    <a:srgbClr val="97C067"/>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08" autoAdjust="0"/>
    <p:restoredTop sz="97860" autoAdjust="0"/>
  </p:normalViewPr>
  <p:slideViewPr>
    <p:cSldViewPr snapToGrid="0">
      <p:cViewPr varScale="1">
        <p:scale>
          <a:sx n="89" d="100"/>
          <a:sy n="89" d="100"/>
        </p:scale>
        <p:origin x="-1020" y="-108"/>
      </p:cViewPr>
      <p:guideLst>
        <p:guide orient="horz" pos="4031"/>
        <p:guide pos="17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262E76-295F-4020-AD0F-06FBFB2822AA}" type="slidenum">
              <a:rPr lang="en-US"/>
              <a:pPr/>
              <a:t>7</a:t>
            </a:fld>
            <a:endParaRPr lang="en-US"/>
          </a:p>
        </p:txBody>
      </p:sp>
      <p:sp>
        <p:nvSpPr>
          <p:cNvPr id="75778" name="Rectangle 2"/>
          <p:cNvSpPr>
            <a:spLocks noGrp="1" noRot="1" noChangeAspect="1" noChangeArrowheads="1"/>
          </p:cNvSpPr>
          <p:nvPr>
            <p:ph type="sldImg"/>
          </p:nvPr>
        </p:nvSpPr>
        <p:spPr bwMode="auto">
          <a:xfrm>
            <a:off x="1208088" y="677863"/>
            <a:ext cx="4632325" cy="3473450"/>
          </a:xfrm>
          <a:prstGeom prst="rect">
            <a:avLst/>
          </a:prstGeom>
          <a:solidFill>
            <a:srgbClr val="FFFFFF"/>
          </a:solidFill>
          <a:ln>
            <a:solidFill>
              <a:srgbClr val="000000"/>
            </a:solidFill>
            <a:miter lim="800000"/>
            <a:headEnd/>
            <a:tailEnd/>
          </a:ln>
        </p:spPr>
      </p:sp>
      <p:sp>
        <p:nvSpPr>
          <p:cNvPr id="75779" name="Rectangle 3"/>
          <p:cNvSpPr>
            <a:spLocks noGrp="1" noChangeArrowheads="1"/>
          </p:cNvSpPr>
          <p:nvPr>
            <p:ph type="body" idx="1"/>
          </p:nvPr>
        </p:nvSpPr>
        <p:spPr bwMode="auto">
          <a:xfrm>
            <a:off x="898525" y="4376738"/>
            <a:ext cx="5173663" cy="4229100"/>
          </a:xfrm>
          <a:prstGeom prst="rect">
            <a:avLst/>
          </a:prstGeom>
          <a:solidFill>
            <a:srgbClr val="FFFFFF"/>
          </a:solidFill>
          <a:ln>
            <a:solidFill>
              <a:srgbClr val="000000"/>
            </a:solidFill>
            <a:miter lim="800000"/>
            <a:headEnd/>
            <a:tailEnd/>
          </a:ln>
        </p:spPr>
        <p:txBody>
          <a:bodyPr lIns="90305" tIns="45152" rIns="90305" bIns="45152"/>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9" r:id="rId1"/>
    <p:sldLayoutId id="2147483651" r:id="rId2"/>
    <p:sldLayoutId id="2147483649" r:id="rId3"/>
    <p:sldLayoutId id="2147483650" r:id="rId4"/>
    <p:sldLayoutId id="2147483653" r:id="rId5"/>
    <p:sldLayoutId id="2147483655" r:id="rId6"/>
    <p:sldLayoutId id="2147483656"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1850315" y="3537273"/>
            <a:ext cx="7170240" cy="1540334"/>
          </a:xfrm>
        </p:spPr>
        <p:txBody>
          <a:bodyPr/>
          <a:lstStyle/>
          <a:p>
            <a:r>
              <a:rPr lang="en-US" b="1" dirty="0" smtClean="0"/>
              <a:t>JCTVC-G326</a:t>
            </a:r>
            <a:r>
              <a:rPr lang="en-US" dirty="0" smtClean="0"/>
              <a:t/>
            </a:r>
            <a:br>
              <a:rPr lang="en-US" dirty="0" smtClean="0"/>
            </a:br>
            <a:r>
              <a:rPr lang="en-US" dirty="0" smtClean="0"/>
              <a:t>Non-CE1.b: On the exponential memory decay probability update</a:t>
            </a:r>
            <a:endParaRPr lang="en-US" dirty="0"/>
          </a:p>
        </p:txBody>
      </p:sp>
      <p:sp>
        <p:nvSpPr>
          <p:cNvPr id="4" name="Subtitle 19"/>
          <p:cNvSpPr txBox="1">
            <a:spLocks/>
          </p:cNvSpPr>
          <p:nvPr/>
        </p:nvSpPr>
        <p:spPr bwMode="auto">
          <a:xfrm>
            <a:off x="1904096" y="5335792"/>
            <a:ext cx="6442462" cy="42744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eaLnBrk="1" hangingPunct="1">
              <a:spcBef>
                <a:spcPts val="0"/>
              </a:spcBef>
              <a:buClr>
                <a:schemeClr val="accent2"/>
              </a:buClr>
              <a:defRPr/>
            </a:pPr>
            <a:r>
              <a:rPr lang="en-US" sz="2000" u="sng" dirty="0" smtClean="0"/>
              <a:t>Joel Sole</a:t>
            </a:r>
            <a:r>
              <a:rPr lang="en-US" sz="2000" dirty="0" smtClean="0"/>
              <a:t>, Marta Karczewicz</a:t>
            </a: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0" marR="0" lvl="0" indent="0" algn="l" defTabSz="914400" rtl="0" eaLnBrk="1" fontAlgn="base" latinLnBrk="0" hangingPunct="1">
              <a:lnSpc>
                <a:spcPct val="100000"/>
              </a:lnSpc>
              <a:spcBef>
                <a:spcPts val="0"/>
              </a:spcBef>
              <a:spcAft>
                <a:spcPct val="0"/>
              </a:spcAft>
              <a:buClr>
                <a:schemeClr val="accent2"/>
              </a:buClr>
              <a:buSzTx/>
              <a:buFont typeface="Wingdings" pitchFamily="2" charset="2"/>
              <a:buNone/>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Motivation</a:t>
            </a:r>
            <a:endParaRPr lang="en-US" dirty="0"/>
          </a:p>
        </p:txBody>
      </p:sp>
      <p:sp>
        <p:nvSpPr>
          <p:cNvPr id="243714" name="Rectangle 2"/>
          <p:cNvSpPr>
            <a:spLocks noGrp="1" noChangeArrowheads="1"/>
          </p:cNvSpPr>
          <p:nvPr>
            <p:ph idx="1"/>
          </p:nvPr>
        </p:nvSpPr>
        <p:spPr>
          <a:xfrm>
            <a:off x="163512" y="904108"/>
            <a:ext cx="8757204" cy="5314950"/>
          </a:xfrm>
        </p:spPr>
        <p:txBody>
          <a:bodyPr/>
          <a:lstStyle/>
          <a:p>
            <a:r>
              <a:rPr lang="en-US" dirty="0" smtClean="0"/>
              <a:t>Probability update process based on a exponential memory decay function</a:t>
            </a:r>
          </a:p>
          <a:p>
            <a:pPr lvl="1"/>
            <a:r>
              <a:rPr lang="en-US" dirty="0" smtClean="0"/>
              <a:t>Instead of </a:t>
            </a:r>
            <a:r>
              <a:rPr lang="en-US" dirty="0" smtClean="0"/>
              <a:t>the </a:t>
            </a:r>
            <a:r>
              <a:rPr lang="en-US" dirty="0" smtClean="0"/>
              <a:t>next state </a:t>
            </a:r>
            <a:r>
              <a:rPr lang="en-US" dirty="0" smtClean="0"/>
              <a:t>look-up tables </a:t>
            </a:r>
            <a:r>
              <a:rPr lang="en-US" dirty="0" smtClean="0"/>
              <a:t>in HEVC</a:t>
            </a:r>
          </a:p>
          <a:p>
            <a:pPr lvl="1"/>
            <a:r>
              <a:rPr lang="en-US" dirty="0" smtClean="0"/>
              <a:t>Included in JCTVC-A114 and in JCTVC-F254 (part of CE1)</a:t>
            </a:r>
          </a:p>
          <a:p>
            <a:pPr lvl="1"/>
            <a:r>
              <a:rPr lang="en-US" dirty="0" smtClean="0"/>
              <a:t>JCTVC-F254 has two variants of it</a:t>
            </a:r>
          </a:p>
          <a:p>
            <a:pPr marL="917575" lvl="2" indent="-342900">
              <a:buFont typeface="+mj-lt"/>
              <a:buAutoNum type="arabicPeriod"/>
            </a:pPr>
            <a:r>
              <a:rPr lang="en-US" dirty="0" smtClean="0"/>
              <a:t>One model case</a:t>
            </a:r>
          </a:p>
          <a:p>
            <a:pPr marL="917575" lvl="2" indent="-342900">
              <a:buFont typeface="+mj-lt"/>
              <a:buAutoNum type="arabicPeriod"/>
            </a:pPr>
            <a:r>
              <a:rPr lang="en-US" dirty="0" smtClean="0"/>
              <a:t>Multi-parameter: twice of the memory requirements and operations of the one model</a:t>
            </a:r>
          </a:p>
          <a:p>
            <a:pPr lvl="2"/>
            <a:endParaRPr lang="en-US" dirty="0" smtClean="0"/>
          </a:p>
          <a:p>
            <a:r>
              <a:rPr lang="en-US" dirty="0" smtClean="0"/>
              <a:t>Focus on improving some issues found in one model case of JCTVC-F254</a:t>
            </a:r>
          </a:p>
          <a:p>
            <a:pPr marL="630237" lvl="1" indent="-342900" hangingPunct="0">
              <a:buFont typeface="+mj-lt"/>
              <a:buAutoNum type="arabicPeriod"/>
            </a:pPr>
            <a:r>
              <a:rPr lang="en-US" dirty="0" smtClean="0"/>
              <a:t>Highly skewed probabilities</a:t>
            </a:r>
          </a:p>
          <a:p>
            <a:pPr lvl="2" hangingPunct="0"/>
            <a:r>
              <a:rPr lang="en-US" dirty="0" smtClean="0"/>
              <a:t>Minimum probability of ~0.00003 (as opposed to ~0.019 in HEVC)</a:t>
            </a:r>
          </a:p>
          <a:p>
            <a:pPr marL="630237" lvl="1" indent="-342900" hangingPunct="0">
              <a:buFont typeface="+mj-lt"/>
              <a:buAutoNum type="arabicPeriod"/>
            </a:pPr>
            <a:r>
              <a:rPr lang="en-US" dirty="0" smtClean="0"/>
              <a:t>Asymmetry of the estimator</a:t>
            </a:r>
          </a:p>
          <a:p>
            <a:pPr lvl="2" hangingPunct="0"/>
            <a:r>
              <a:rPr lang="en-US" dirty="0" smtClean="0"/>
              <a:t>Symbol 0 and 1 updates are not equivalent</a:t>
            </a:r>
          </a:p>
          <a:p>
            <a:pPr marL="744537" lvl="1" indent="-457200" hangingPunct="0">
              <a:buFont typeface="+mj-lt"/>
              <a:buAutoNum type="arabicPeriod"/>
            </a:pPr>
            <a:r>
              <a:rPr lang="en-US" dirty="0" smtClean="0"/>
              <a:t>Large LPS range table size</a:t>
            </a:r>
          </a:p>
          <a:p>
            <a:pPr lvl="2" hangingPunct="0"/>
            <a:r>
              <a:rPr lang="en-US" dirty="0" smtClean="0"/>
              <a:t>Currently 512×64×9 bits = 288 Kb</a:t>
            </a:r>
          </a:p>
          <a:p>
            <a:endParaRPr lang="en-GB" dirty="0" smtClean="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Technical Description</a:t>
            </a:r>
            <a:endParaRPr lang="en-US" dirty="0"/>
          </a:p>
        </p:txBody>
      </p:sp>
      <p:sp>
        <p:nvSpPr>
          <p:cNvPr id="243714" name="Rectangle 2"/>
          <p:cNvSpPr>
            <a:spLocks noGrp="1" noChangeArrowheads="1"/>
          </p:cNvSpPr>
          <p:nvPr>
            <p:ph idx="1"/>
          </p:nvPr>
        </p:nvSpPr>
        <p:spPr>
          <a:xfrm>
            <a:off x="163512" y="904108"/>
            <a:ext cx="8980488" cy="5314950"/>
          </a:xfrm>
        </p:spPr>
        <p:txBody>
          <a:bodyPr/>
          <a:lstStyle/>
          <a:p>
            <a:r>
              <a:rPr lang="en-US" dirty="0" smtClean="0"/>
              <a:t>Changes to address the 3 issues</a:t>
            </a:r>
          </a:p>
          <a:p>
            <a:endParaRPr lang="en-US" dirty="0" smtClean="0"/>
          </a:p>
          <a:p>
            <a:pPr>
              <a:buNone/>
            </a:pPr>
            <a:r>
              <a:rPr lang="en-US" dirty="0" smtClean="0"/>
              <a:t>1) Introduction of an offset in the estimator to avoid highly skewed probabilities</a:t>
            </a:r>
          </a:p>
          <a:p>
            <a:pPr lvl="1" hangingPunct="0"/>
            <a:r>
              <a:rPr lang="en-US" dirty="0" smtClean="0"/>
              <a:t>Set </a:t>
            </a:r>
            <a:r>
              <a:rPr lang="en-US" i="1" dirty="0" smtClean="0"/>
              <a:t>offset = 256</a:t>
            </a:r>
            <a:endParaRPr lang="en-US" dirty="0" smtClean="0"/>
          </a:p>
          <a:p>
            <a:pPr hangingPunct="0">
              <a:buNone/>
            </a:pPr>
            <a:r>
              <a:rPr lang="en-US" dirty="0" smtClean="0"/>
              <a:t>2) Removal of asymmetry by balancing the asymptotic probability values for symbol 0 and </a:t>
            </a:r>
            <a:r>
              <a:rPr lang="en-US" dirty="0" smtClean="0"/>
              <a:t>1</a:t>
            </a:r>
          </a:p>
          <a:p>
            <a:pPr hangingPunct="0">
              <a:buNone/>
            </a:pPr>
            <a:endParaRPr lang="en-US" dirty="0" smtClean="0"/>
          </a:p>
          <a:p>
            <a:pPr hangingPunct="0"/>
            <a:r>
              <a:rPr lang="en-US" dirty="0" smtClean="0"/>
              <a:t>With above changes, the exponential probability update functions become:</a:t>
            </a:r>
          </a:p>
          <a:p>
            <a:pPr lvl="1"/>
            <a:r>
              <a:rPr lang="en-US" dirty="0" smtClean="0"/>
              <a:t>If symbol = 0:    </a:t>
            </a:r>
            <a:r>
              <a:rPr lang="en-US" i="1" dirty="0" smtClean="0"/>
              <a:t>iP0 -=  ( ( iP0 </a:t>
            </a:r>
            <a:r>
              <a:rPr lang="en-US" i="1" dirty="0" smtClean="0">
                <a:solidFill>
                  <a:srgbClr val="FF0000"/>
                </a:solidFill>
              </a:rPr>
              <a:t>- offset </a:t>
            </a:r>
            <a:r>
              <a:rPr lang="en-US" i="1" dirty="0" smtClean="0"/>
              <a:t>) &gt;&gt; </a:t>
            </a:r>
            <a:r>
              <a:rPr lang="en-US" i="1" dirty="0" err="1" smtClean="0"/>
              <a:t>alfa</a:t>
            </a:r>
            <a:r>
              <a:rPr lang="en-US" i="1" dirty="0" smtClean="0"/>
              <a:t> )</a:t>
            </a:r>
            <a:r>
              <a:rPr lang="en-US" dirty="0" smtClean="0"/>
              <a:t>  </a:t>
            </a:r>
          </a:p>
          <a:p>
            <a:pPr lvl="1"/>
            <a:r>
              <a:rPr lang="en-US" dirty="0" smtClean="0"/>
              <a:t>If symbol = 1:    </a:t>
            </a:r>
            <a:r>
              <a:rPr lang="en-US" i="1" dirty="0" smtClean="0"/>
              <a:t>iP0 += ( ( ( 3276</a:t>
            </a:r>
            <a:r>
              <a:rPr lang="en-US" i="1" dirty="0" smtClean="0">
                <a:solidFill>
                  <a:srgbClr val="FF0000"/>
                </a:solidFill>
              </a:rPr>
              <a:t>7 - offset </a:t>
            </a:r>
            <a:r>
              <a:rPr lang="en-US" i="1" dirty="0" smtClean="0"/>
              <a:t>) - iP0 ) &gt;&gt; </a:t>
            </a:r>
            <a:r>
              <a:rPr lang="en-US" i="1" dirty="0" err="1" smtClean="0"/>
              <a:t>alfa</a:t>
            </a:r>
            <a:r>
              <a:rPr lang="en-US" i="1" dirty="0" smtClean="0"/>
              <a:t> ) </a:t>
            </a:r>
          </a:p>
          <a:p>
            <a:pPr hangingPunct="0"/>
            <a:r>
              <a:rPr lang="en-US" dirty="0" smtClean="0"/>
              <a:t>The initialization function is modified to avoid the highly skewed probabilities in the initial values:</a:t>
            </a:r>
          </a:p>
          <a:p>
            <a:pPr lvl="1" hangingPunct="0"/>
            <a:r>
              <a:rPr lang="en-US" i="1" dirty="0" smtClean="0"/>
              <a:t>iP0 = </a:t>
            </a:r>
            <a:r>
              <a:rPr lang="en-US" i="1" dirty="0" smtClean="0">
                <a:solidFill>
                  <a:srgbClr val="FF0000"/>
                </a:solidFill>
              </a:rPr>
              <a:t>32768 - </a:t>
            </a:r>
            <a:r>
              <a:rPr lang="en-US" i="1" dirty="0" smtClean="0"/>
              <a:t>min( max( 1 </a:t>
            </a:r>
            <a:r>
              <a:rPr lang="en-US" i="1" dirty="0" smtClean="0">
                <a:solidFill>
                  <a:srgbClr val="FF0000"/>
                </a:solidFill>
              </a:rPr>
              <a:t>+ offset</a:t>
            </a:r>
            <a:r>
              <a:rPr lang="en-US" i="1" dirty="0" smtClean="0"/>
              <a:t>, c ), 32767 </a:t>
            </a:r>
            <a:r>
              <a:rPr lang="en-US" i="1" dirty="0" smtClean="0">
                <a:solidFill>
                  <a:srgbClr val="FF0000"/>
                </a:solidFill>
              </a:rPr>
              <a:t>- offset </a:t>
            </a:r>
            <a:r>
              <a:rPr lang="en-US" i="1" dirty="0" smtClean="0"/>
              <a:t>) </a:t>
            </a:r>
            <a:endParaRPr lang="en-US" dirty="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Technical Description</a:t>
            </a:r>
            <a:endParaRPr lang="en-US" dirty="0"/>
          </a:p>
        </p:txBody>
      </p:sp>
      <p:sp>
        <p:nvSpPr>
          <p:cNvPr id="243714" name="Rectangle 2"/>
          <p:cNvSpPr>
            <a:spLocks noGrp="1" noChangeArrowheads="1"/>
          </p:cNvSpPr>
          <p:nvPr>
            <p:ph idx="1"/>
          </p:nvPr>
        </p:nvSpPr>
        <p:spPr>
          <a:xfrm>
            <a:off x="163512" y="904108"/>
            <a:ext cx="8808366" cy="5314950"/>
          </a:xfrm>
        </p:spPr>
        <p:txBody>
          <a:bodyPr/>
          <a:lstStyle/>
          <a:p>
            <a:pPr lvl="0" hangingPunct="0">
              <a:buNone/>
            </a:pPr>
            <a:r>
              <a:rPr lang="en-US" dirty="0" smtClean="0"/>
              <a:t>3) Reduction of LPS range table size from  512×64×9 bits to 64×4×4 </a:t>
            </a:r>
            <a:r>
              <a:rPr lang="en-US" dirty="0" smtClean="0"/>
              <a:t>bits</a:t>
            </a:r>
          </a:p>
          <a:p>
            <a:pPr lvl="0" hangingPunct="0">
              <a:buNone/>
            </a:pPr>
            <a:endParaRPr lang="en-US" dirty="0" smtClean="0"/>
          </a:p>
          <a:p>
            <a:pPr hangingPunct="0"/>
            <a:r>
              <a:rPr lang="en-US" dirty="0" smtClean="0"/>
              <a:t>Quantize range in 64 intervals</a:t>
            </a:r>
          </a:p>
          <a:p>
            <a:pPr hangingPunct="0"/>
            <a:r>
              <a:rPr lang="en-US" dirty="0" smtClean="0"/>
              <a:t>Use 4 bit-shift operations to determine the range given the probability iP0</a:t>
            </a:r>
          </a:p>
          <a:p>
            <a:pPr lvl="1" hangingPunct="0"/>
            <a:r>
              <a:rPr lang="en-US" i="1" dirty="0" err="1" smtClean="0"/>
              <a:t>qrange</a:t>
            </a:r>
            <a:r>
              <a:rPr lang="en-US" i="1" dirty="0" smtClean="0"/>
              <a:t> = (</a:t>
            </a:r>
            <a:r>
              <a:rPr lang="en-US" i="1" dirty="0" err="1" smtClean="0"/>
              <a:t>m_uiRange</a:t>
            </a:r>
            <a:r>
              <a:rPr lang="en-US" i="1" dirty="0" smtClean="0"/>
              <a:t> - 256) &gt;&gt; 2</a:t>
            </a:r>
            <a:endParaRPr lang="en-US" dirty="0" smtClean="0"/>
          </a:p>
          <a:p>
            <a:pPr lvl="1" hangingPunct="0"/>
            <a:r>
              <a:rPr lang="en-US" i="1" dirty="0" err="1" smtClean="0"/>
              <a:t>uiLPS</a:t>
            </a:r>
            <a:r>
              <a:rPr lang="en-US" i="1" dirty="0" smtClean="0"/>
              <a:t>   = ( (iP0&lt;&lt; </a:t>
            </a:r>
            <a:r>
              <a:rPr lang="en-US" i="1" dirty="0" err="1" smtClean="0"/>
              <a:t>LPSshifts</a:t>
            </a:r>
            <a:r>
              <a:rPr lang="en-US" i="1" dirty="0" smtClean="0"/>
              <a:t>[</a:t>
            </a:r>
            <a:r>
              <a:rPr lang="en-US" i="1" dirty="0" err="1" smtClean="0"/>
              <a:t>qrange</a:t>
            </a:r>
            <a:r>
              <a:rPr lang="en-US" i="1" dirty="0" smtClean="0"/>
              <a:t>][0]) + (iP0&lt;&lt; </a:t>
            </a:r>
            <a:r>
              <a:rPr lang="en-US" i="1" dirty="0" err="1" smtClean="0"/>
              <a:t>LPSshifts</a:t>
            </a:r>
            <a:r>
              <a:rPr lang="en-US" i="1" dirty="0" smtClean="0"/>
              <a:t>[</a:t>
            </a:r>
            <a:r>
              <a:rPr lang="en-US" i="1" dirty="0" err="1" smtClean="0"/>
              <a:t>qrange</a:t>
            </a:r>
            <a:r>
              <a:rPr lang="en-US" i="1" dirty="0" smtClean="0"/>
              <a:t>][1]) +                    	          (iP0&lt;&lt; </a:t>
            </a:r>
            <a:r>
              <a:rPr lang="en-US" i="1" dirty="0" err="1" smtClean="0"/>
              <a:t>LPSShifts</a:t>
            </a:r>
            <a:r>
              <a:rPr lang="en-US" i="1" dirty="0" smtClean="0"/>
              <a:t>[</a:t>
            </a:r>
            <a:r>
              <a:rPr lang="en-US" i="1" dirty="0" err="1" smtClean="0"/>
              <a:t>qrange</a:t>
            </a:r>
            <a:r>
              <a:rPr lang="en-US" i="1" dirty="0" smtClean="0"/>
              <a:t>][2]) - (iP0&lt;&lt; </a:t>
            </a:r>
            <a:r>
              <a:rPr lang="en-US" i="1" dirty="0" err="1" smtClean="0"/>
              <a:t>LPSShifts</a:t>
            </a:r>
            <a:r>
              <a:rPr lang="en-US" i="1" dirty="0" smtClean="0"/>
              <a:t>[</a:t>
            </a:r>
            <a:r>
              <a:rPr lang="en-US" i="1" dirty="0" err="1" smtClean="0"/>
              <a:t>qrange</a:t>
            </a:r>
            <a:r>
              <a:rPr lang="en-US" i="1" dirty="0" smtClean="0"/>
              <a:t>][3])) &gt;&gt; 15</a:t>
            </a:r>
            <a:endParaRPr lang="en-US" dirty="0" smtClean="0"/>
          </a:p>
          <a:p>
            <a:pPr hangingPunct="0"/>
            <a:r>
              <a:rPr lang="en-US" dirty="0" smtClean="0"/>
              <a:t>Multiplication of </a:t>
            </a:r>
            <a:r>
              <a:rPr lang="en-US" i="1" dirty="0" smtClean="0"/>
              <a:t>range*probability</a:t>
            </a:r>
            <a:r>
              <a:rPr lang="en-US" dirty="0" smtClean="0"/>
              <a:t> is cast to 4 bit-shifts </a:t>
            </a:r>
          </a:p>
          <a:p>
            <a:pPr lvl="1" hangingPunct="0"/>
            <a:r>
              <a:rPr lang="en-US" dirty="0" err="1" smtClean="0"/>
              <a:t>LPSShifts</a:t>
            </a:r>
            <a:r>
              <a:rPr lang="en-US" dirty="0" smtClean="0"/>
              <a:t> table contains the shifts applied for each quantized range value</a:t>
            </a:r>
          </a:p>
          <a:p>
            <a:pPr lvl="1" hangingPunct="0"/>
            <a:r>
              <a:rPr lang="en-US" dirty="0" smtClean="0"/>
              <a:t>Each of the shifts values can be expressed in 4 bits</a:t>
            </a:r>
          </a:p>
          <a:p>
            <a:pPr lvl="1" hangingPunct="0"/>
            <a:r>
              <a:rPr lang="en-US" dirty="0" smtClean="0"/>
              <a:t>Shifts can be computed in parallel</a:t>
            </a:r>
          </a:p>
          <a:p>
            <a:pPr hangingPunct="0"/>
            <a:r>
              <a:rPr lang="en-US" dirty="0" smtClean="0"/>
              <a:t>LPS table size is reduced by a factor of 288</a:t>
            </a:r>
          </a:p>
          <a:p>
            <a:pPr lvl="1" hangingPunct="0"/>
            <a:r>
              <a:rPr lang="en-US" dirty="0" smtClean="0"/>
              <a:t>Half the size of the current HEVC table</a:t>
            </a:r>
            <a:endParaRPr lang="en-US" dirty="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Results</a:t>
            </a:r>
            <a:endParaRPr lang="en-US" dirty="0"/>
          </a:p>
        </p:txBody>
      </p:sp>
      <p:sp>
        <p:nvSpPr>
          <p:cNvPr id="243714" name="Rectangle 2"/>
          <p:cNvSpPr>
            <a:spLocks noGrp="1" noChangeArrowheads="1"/>
          </p:cNvSpPr>
          <p:nvPr>
            <p:ph idx="1"/>
          </p:nvPr>
        </p:nvSpPr>
        <p:spPr>
          <a:xfrm>
            <a:off x="163513" y="1613647"/>
            <a:ext cx="8098360" cy="4465562"/>
          </a:xfrm>
        </p:spPr>
        <p:txBody>
          <a:bodyPr/>
          <a:lstStyle/>
          <a:p>
            <a:pPr lvl="1"/>
            <a:endParaRPr lang="en-US" dirty="0" smtClean="0"/>
          </a:p>
          <a:p>
            <a:pPr>
              <a:buNone/>
            </a:pPr>
            <a:endParaRPr lang="en-US" dirty="0"/>
          </a:p>
        </p:txBody>
      </p:sp>
      <p:sp>
        <p:nvSpPr>
          <p:cNvPr id="6" name="Rectangle 2"/>
          <p:cNvSpPr txBox="1">
            <a:spLocks noChangeArrowheads="1"/>
          </p:cNvSpPr>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buFont typeface="Wingdings" pitchFamily="2" charset="2"/>
              <a:buChar cha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1000" b="0" i="0" u="none" strike="noStrike" kern="0" cap="none" spc="0" normalizeH="0" baseline="0" noProof="0" dirty="0" smtClean="0">
              <a:ln>
                <a:noFill/>
              </a:ln>
              <a:solidFill>
                <a:srgbClr val="333333"/>
              </a:solidFill>
              <a:effectLst/>
              <a:uLnTx/>
              <a:uFillTx/>
              <a:latin typeface="+mn-lt"/>
              <a:ea typeface="+mn-ea"/>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
        <p:nvSpPr>
          <p:cNvPr id="9" name="Rectangle 2"/>
          <p:cNvSpPr txBox="1">
            <a:spLocks noChangeArrowheads="1"/>
          </p:cNvSpPr>
          <p:nvPr/>
        </p:nvSpPr>
        <p:spPr bwMode="auto">
          <a:xfrm>
            <a:off x="163513" y="1116768"/>
            <a:ext cx="8712200" cy="29236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r>
              <a:rPr lang="en-US" sz="2000" kern="0" dirty="0" smtClean="0">
                <a:solidFill>
                  <a:srgbClr val="333333"/>
                </a:solidFill>
                <a:latin typeface="+mn-lt"/>
                <a:cs typeface="+mn-cs"/>
              </a:rPr>
              <a:t>Common conditions, HE configuration</a:t>
            </a: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smtClean="0">
              <a:ln>
                <a:noFill/>
              </a:ln>
              <a:solidFill>
                <a:srgbClr val="333333"/>
              </a:solidFill>
              <a:effectLst/>
              <a:uLnTx/>
              <a:uFillTx/>
              <a:latin typeface="+mn-lt"/>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lang="en-US" sz="2000" kern="0" dirty="0" smtClean="0">
              <a:solidFill>
                <a:srgbClr val="333333"/>
              </a:solidFill>
              <a:latin typeface="+mn-lt"/>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smtClean="0">
              <a:ln>
                <a:noFill/>
              </a:ln>
              <a:solidFill>
                <a:srgbClr val="333333"/>
              </a:solidFill>
              <a:effectLst/>
              <a:uLnTx/>
              <a:uFillTx/>
              <a:latin typeface="+mn-lt"/>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lang="en-US" sz="2000" kern="0" dirty="0" smtClean="0">
              <a:solidFill>
                <a:srgbClr val="333333"/>
              </a:solidFill>
              <a:latin typeface="+mn-lt"/>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smtClean="0">
              <a:ln>
                <a:noFill/>
              </a:ln>
              <a:solidFill>
                <a:srgbClr val="333333"/>
              </a:solidFill>
              <a:effectLst/>
              <a:uLnTx/>
              <a:uFillTx/>
              <a:latin typeface="+mn-lt"/>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lang="en-US" sz="2000" kern="0" dirty="0" smtClean="0">
              <a:solidFill>
                <a:srgbClr val="333333"/>
              </a:solidFill>
              <a:latin typeface="+mn-lt"/>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smtClean="0">
              <a:ln>
                <a:noFill/>
              </a:ln>
              <a:solidFill>
                <a:srgbClr val="333333"/>
              </a:solidFill>
              <a:effectLst/>
              <a:uLnTx/>
              <a:uFillTx/>
              <a:latin typeface="+mn-lt"/>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lang="en-US" sz="2000" kern="0" dirty="0" smtClean="0">
              <a:solidFill>
                <a:srgbClr val="333333"/>
              </a:solidFill>
              <a:latin typeface="+mn-lt"/>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smtClean="0">
              <a:ln>
                <a:noFill/>
              </a:ln>
              <a:solidFill>
                <a:srgbClr val="333333"/>
              </a:solidFill>
              <a:effectLst/>
              <a:uLnTx/>
              <a:uFillTx/>
              <a:latin typeface="+mn-lt"/>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lang="en-US" sz="2000" kern="0" dirty="0" smtClean="0">
              <a:solidFill>
                <a:srgbClr val="333333"/>
              </a:solidFill>
              <a:latin typeface="+mn-lt"/>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smtClean="0">
              <a:ln>
                <a:noFill/>
              </a:ln>
              <a:solidFill>
                <a:srgbClr val="333333"/>
              </a:solidFill>
              <a:effectLst/>
              <a:uLnTx/>
              <a:uFillTx/>
              <a:latin typeface="+mn-lt"/>
              <a:cs typeface="+mn-cs"/>
            </a:endParaRPr>
          </a:p>
          <a:p>
            <a:pPr marL="630238" lvl="1" indent="-173038" eaLnBrk="1" hangingPunct="1">
              <a:lnSpc>
                <a:spcPct val="95000"/>
              </a:lnSpc>
              <a:spcBef>
                <a:spcPct val="35000"/>
              </a:spcBef>
              <a:buClr>
                <a:schemeClr val="accent2"/>
              </a:buClr>
              <a:buFont typeface="Wingdings" pitchFamily="2" charset="2"/>
              <a:buChar char="§"/>
              <a:defRPr/>
            </a:pPr>
            <a:r>
              <a:rPr lang="en-US" sz="1600" kern="0" dirty="0" smtClean="0">
                <a:solidFill>
                  <a:srgbClr val="333333"/>
                </a:solidFill>
                <a:latin typeface="+mn-lt"/>
                <a:cs typeface="+mn-cs"/>
              </a:rPr>
              <a:t>Cross-check: RIM (JCTVC-G974)</a:t>
            </a:r>
            <a:endParaRPr kumimoji="0" lang="en-US" sz="1600" b="0" i="0" u="none" strike="noStrike" kern="0" cap="none" spc="0" normalizeH="0" baseline="0" noProof="0" dirty="0" smtClean="0">
              <a:ln>
                <a:noFill/>
              </a:ln>
              <a:solidFill>
                <a:srgbClr val="333333"/>
              </a:solidFill>
              <a:effectLst/>
              <a:uLnTx/>
              <a:uFillTx/>
              <a:latin typeface="+mn-lt"/>
              <a:cs typeface="+mn-cs"/>
            </a:endParaRPr>
          </a:p>
        </p:txBody>
      </p:sp>
      <p:graphicFrame>
        <p:nvGraphicFramePr>
          <p:cNvPr id="7" name="Table 6"/>
          <p:cNvGraphicFramePr>
            <a:graphicFrameLocks noGrp="1"/>
          </p:cNvGraphicFramePr>
          <p:nvPr/>
        </p:nvGraphicFramePr>
        <p:xfrm>
          <a:off x="623943" y="1964041"/>
          <a:ext cx="7616420" cy="3379176"/>
        </p:xfrm>
        <a:graphic>
          <a:graphicData uri="http://schemas.openxmlformats.org/drawingml/2006/table">
            <a:tbl>
              <a:tblPr/>
              <a:tblGrid>
                <a:gridCol w="915434"/>
                <a:gridCol w="744554"/>
                <a:gridCol w="744554"/>
                <a:gridCol w="744554"/>
                <a:gridCol w="744554"/>
                <a:gridCol w="744554"/>
                <a:gridCol w="744554"/>
                <a:gridCol w="744554"/>
                <a:gridCol w="744554"/>
                <a:gridCol w="744554"/>
              </a:tblGrid>
              <a:tr h="350699">
                <a:tc rowSpan="2">
                  <a:txBody>
                    <a:bodyPr/>
                    <a:lstStyle/>
                    <a:p>
                      <a:pPr algn="ctr" fontAlgn="ctr"/>
                      <a:r>
                        <a:rPr lang="en-US" sz="1600" b="0" i="0" u="none" strike="noStrike" dirty="0">
                          <a:latin typeface="Arial"/>
                        </a:rPr>
                        <a:t>BD-rate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n-US" sz="1600" b="1" i="0" u="none" strike="noStrike" dirty="0">
                          <a:latin typeface="Arial"/>
                        </a:rPr>
                        <a:t>All Intra HE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1600" b="1" i="0" u="none" strike="noStrike" dirty="0">
                          <a:latin typeface="Arial"/>
                        </a:rPr>
                        <a:t>Random access HE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1600" b="1" i="0" u="none" strike="noStrike" dirty="0">
                          <a:latin typeface="Arial"/>
                        </a:rPr>
                        <a:t>Low delay B HE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50699">
                <a:tc vMerge="1">
                  <a:txBody>
                    <a:bodyPr/>
                    <a:lstStyle/>
                    <a:p>
                      <a:endParaRPr lang="en-US"/>
                    </a:p>
                  </a:txBody>
                  <a:tcPr/>
                </a:tc>
                <a:tc>
                  <a:txBody>
                    <a:bodyPr/>
                    <a:lstStyle/>
                    <a:p>
                      <a:pPr algn="ctr" fontAlgn="ctr"/>
                      <a:r>
                        <a:rPr lang="en-US" sz="1600" b="0" i="0" u="none" strike="noStrike">
                          <a:latin typeface="Arial"/>
                        </a:rPr>
                        <a:t>Y</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U</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V</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Y</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U</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V</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Y</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U</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V</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0699">
                <a:tc>
                  <a:txBody>
                    <a:bodyPr/>
                    <a:lstStyle/>
                    <a:p>
                      <a:pPr algn="ctr" fontAlgn="ctr"/>
                      <a:r>
                        <a:rPr lang="en-US" sz="1400" b="0" i="0" u="none" strike="noStrike" dirty="0">
                          <a:latin typeface="Arial"/>
                        </a:rPr>
                        <a:t>Class A</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-0.58%</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-0.56%</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-0.58%</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-0.71%</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-0.18%</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0.33%</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ctr" fontAlgn="b"/>
                      <a:r>
                        <a:rPr lang="en-US" sz="1400" b="0" i="0" u="none" strike="noStrike">
                          <a:solidFill>
                            <a:srgbClr val="000000"/>
                          </a:solidFill>
                          <a:latin typeface="Arial"/>
                        </a:rPr>
                        <a:t> </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ctr" fontAlgn="b"/>
                      <a:r>
                        <a:rPr lang="en-US" sz="14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0C0C0"/>
                    </a:solidFill>
                  </a:tcPr>
                </a:tc>
              </a:tr>
              <a:tr h="350699">
                <a:tc>
                  <a:txBody>
                    <a:bodyPr/>
                    <a:lstStyle/>
                    <a:p>
                      <a:pPr algn="ctr" fontAlgn="ctr"/>
                      <a:r>
                        <a:rPr lang="en-US" sz="1400" b="0" i="0" u="none" strike="noStrike" dirty="0">
                          <a:latin typeface="Arial"/>
                        </a:rPr>
                        <a:t>Class B</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-0.49%</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-0.82%</a:t>
                      </a:r>
                    </a:p>
                  </a:txBody>
                  <a:tcPr marL="0" marR="0" marT="0" marB="0" anchor="ctr">
                    <a:lnL>
                      <a:noFill/>
                    </a:lnL>
                    <a:lnR>
                      <a:noFill/>
                    </a:lnR>
                    <a:lnT>
                      <a:noFill/>
                    </a:lnT>
                    <a:lnB>
                      <a:noFill/>
                    </a:lnB>
                  </a:tcPr>
                </a:tc>
                <a:tc>
                  <a:txBody>
                    <a:bodyPr/>
                    <a:lstStyle/>
                    <a:p>
                      <a:pPr algn="ctr" fontAlgn="b"/>
                      <a:r>
                        <a:rPr lang="en-US" sz="1400" b="0" i="0" u="none" strike="noStrike">
                          <a:solidFill>
                            <a:srgbClr val="000000"/>
                          </a:solidFill>
                          <a:latin typeface="Arial"/>
                        </a:rPr>
                        <a:t>-0.81%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-0.57%</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-0.70%</a:t>
                      </a:r>
                    </a:p>
                  </a:txBody>
                  <a:tcPr marL="0" marR="0" marT="0" marB="0" anchor="ctr">
                    <a:lnL>
                      <a:noFill/>
                    </a:lnL>
                    <a:lnR>
                      <a:noFill/>
                    </a:lnR>
                    <a:lnT>
                      <a:noFill/>
                    </a:lnT>
                    <a:lnB>
                      <a:noFill/>
                    </a:lnB>
                  </a:tcPr>
                </a:tc>
                <a:tc>
                  <a:txBody>
                    <a:bodyPr/>
                    <a:lstStyle/>
                    <a:p>
                      <a:pPr algn="ctr" fontAlgn="b"/>
                      <a:r>
                        <a:rPr lang="en-US" sz="1400" b="0" i="0" u="none" strike="noStrike">
                          <a:solidFill>
                            <a:srgbClr val="000000"/>
                          </a:solidFill>
                          <a:latin typeface="Arial"/>
                        </a:rPr>
                        <a:t>-0.76%</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-0.49%</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-0.69%</a:t>
                      </a:r>
                    </a:p>
                  </a:txBody>
                  <a:tcPr marL="0" marR="0" marT="0" marB="0" anchor="ctr">
                    <a:lnL>
                      <a:noFill/>
                    </a:lnL>
                    <a:lnR>
                      <a:noFill/>
                    </a:lnR>
                    <a:lnT>
                      <a:noFill/>
                    </a:lnT>
                    <a:lnB>
                      <a:noFill/>
                    </a:lnB>
                  </a:tcPr>
                </a:tc>
                <a:tc>
                  <a:txBody>
                    <a:bodyPr/>
                    <a:lstStyle/>
                    <a:p>
                      <a:pPr algn="ctr" fontAlgn="b"/>
                      <a:r>
                        <a:rPr lang="en-US" sz="1400" b="0" i="0" u="none" strike="noStrike">
                          <a:solidFill>
                            <a:srgbClr val="000000"/>
                          </a:solidFill>
                          <a:latin typeface="Arial"/>
                        </a:rPr>
                        <a:t>-1.15%</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50699">
                <a:tc>
                  <a:txBody>
                    <a:bodyPr/>
                    <a:lstStyle/>
                    <a:p>
                      <a:pPr algn="ctr" fontAlgn="ctr"/>
                      <a:r>
                        <a:rPr lang="en-US" sz="1400" b="0" i="0" u="none" strike="noStrike">
                          <a:latin typeface="Arial"/>
                        </a:rPr>
                        <a:t>Class C</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-0.47%</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-0.94%</a:t>
                      </a:r>
                    </a:p>
                  </a:txBody>
                  <a:tcPr marL="0" marR="0" marT="0" marB="0" anchor="ctr">
                    <a:lnL>
                      <a:noFill/>
                    </a:lnL>
                    <a:lnR>
                      <a:noFill/>
                    </a:lnR>
                    <a:lnT>
                      <a:noFill/>
                    </a:lnT>
                    <a:lnB>
                      <a:noFill/>
                    </a:lnB>
                  </a:tcPr>
                </a:tc>
                <a:tc>
                  <a:txBody>
                    <a:bodyPr/>
                    <a:lstStyle/>
                    <a:p>
                      <a:pPr algn="ctr" fontAlgn="b"/>
                      <a:r>
                        <a:rPr lang="en-US" sz="1400" b="0" i="0" u="none" strike="noStrike">
                          <a:solidFill>
                            <a:srgbClr val="000000"/>
                          </a:solidFill>
                          <a:latin typeface="Arial"/>
                        </a:rPr>
                        <a:t>-1.01%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-0.52%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-0.80%</a:t>
                      </a:r>
                    </a:p>
                  </a:txBody>
                  <a:tcPr marL="0" marR="0" marT="0" marB="0" anchor="ctr">
                    <a:lnL>
                      <a:noFill/>
                    </a:lnL>
                    <a:lnR>
                      <a:noFill/>
                    </a:lnR>
                    <a:lnT>
                      <a:noFill/>
                    </a:lnT>
                    <a:lnB>
                      <a:noFill/>
                    </a:lnB>
                  </a:tcPr>
                </a:tc>
                <a:tc>
                  <a:txBody>
                    <a:bodyPr/>
                    <a:lstStyle/>
                    <a:p>
                      <a:pPr algn="ctr" fontAlgn="b"/>
                      <a:r>
                        <a:rPr lang="en-US" sz="1400" b="0" i="0" u="none" strike="noStrike">
                          <a:solidFill>
                            <a:srgbClr val="000000"/>
                          </a:solidFill>
                          <a:latin typeface="Arial"/>
                        </a:rPr>
                        <a:t>-0.79%</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-0.49%</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-0.90%</a:t>
                      </a:r>
                    </a:p>
                  </a:txBody>
                  <a:tcPr marL="0" marR="0" marT="0" marB="0" anchor="ctr">
                    <a:lnL>
                      <a:noFill/>
                    </a:lnL>
                    <a:lnR>
                      <a:noFill/>
                    </a:lnR>
                    <a:lnT>
                      <a:noFill/>
                    </a:lnT>
                    <a:lnB>
                      <a:noFill/>
                    </a:lnB>
                  </a:tcPr>
                </a:tc>
                <a:tc>
                  <a:txBody>
                    <a:bodyPr/>
                    <a:lstStyle/>
                    <a:p>
                      <a:pPr algn="ctr" fontAlgn="b"/>
                      <a:r>
                        <a:rPr lang="en-US" sz="1400" b="0" i="0" u="none" strike="noStrike">
                          <a:solidFill>
                            <a:srgbClr val="000000"/>
                          </a:solidFill>
                          <a:latin typeface="Arial"/>
                        </a:rPr>
                        <a:t>-1.03%</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50699">
                <a:tc>
                  <a:txBody>
                    <a:bodyPr/>
                    <a:lstStyle/>
                    <a:p>
                      <a:pPr algn="ctr" fontAlgn="ctr"/>
                      <a:r>
                        <a:rPr lang="en-US" sz="1400" b="0" i="0" u="none" strike="noStrike">
                          <a:latin typeface="Arial"/>
                        </a:rPr>
                        <a:t>Class 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-0.49%</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-1.53%</a:t>
                      </a:r>
                    </a:p>
                  </a:txBody>
                  <a:tcPr marL="0" marR="0" marT="0" marB="0" anchor="ctr">
                    <a:lnL>
                      <a:noFill/>
                    </a:lnL>
                    <a:lnR>
                      <a:noFill/>
                    </a:lnR>
                    <a:lnT>
                      <a:noFill/>
                    </a:lnT>
                    <a:lnB>
                      <a:noFill/>
                    </a:lnB>
                  </a:tcPr>
                </a:tc>
                <a:tc>
                  <a:txBody>
                    <a:bodyPr/>
                    <a:lstStyle/>
                    <a:p>
                      <a:pPr algn="ctr" fontAlgn="b"/>
                      <a:r>
                        <a:rPr lang="en-US" sz="1400" b="0" i="0" u="none" strike="noStrike">
                          <a:solidFill>
                            <a:srgbClr val="000000"/>
                          </a:solidFill>
                          <a:latin typeface="Arial"/>
                        </a:rPr>
                        <a:t>-1.61%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-0.63%</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-1.18%</a:t>
                      </a:r>
                    </a:p>
                  </a:txBody>
                  <a:tcPr marL="0" marR="0" marT="0" marB="0" anchor="ctr">
                    <a:lnL>
                      <a:noFill/>
                    </a:lnL>
                    <a:lnR>
                      <a:noFill/>
                    </a:lnR>
                    <a:lnT>
                      <a:noFill/>
                    </a:lnT>
                    <a:lnB>
                      <a:noFill/>
                    </a:lnB>
                  </a:tcPr>
                </a:tc>
                <a:tc>
                  <a:txBody>
                    <a:bodyPr/>
                    <a:lstStyle/>
                    <a:p>
                      <a:pPr algn="ctr" fontAlgn="b"/>
                      <a:r>
                        <a:rPr lang="en-US" sz="1400" b="0" i="0" u="none" strike="noStrike" dirty="0">
                          <a:solidFill>
                            <a:srgbClr val="000000"/>
                          </a:solidFill>
                          <a:latin typeface="Arial"/>
                        </a:rPr>
                        <a:t>-1.38%</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-0.72%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-0.95%</a:t>
                      </a:r>
                    </a:p>
                  </a:txBody>
                  <a:tcPr marL="0" marR="0" marT="0" marB="0" anchor="ctr">
                    <a:lnL>
                      <a:noFill/>
                    </a:lnL>
                    <a:lnR>
                      <a:noFill/>
                    </a:lnR>
                    <a:lnT>
                      <a:noFill/>
                    </a:lnT>
                    <a:lnB>
                      <a:noFill/>
                    </a:lnB>
                  </a:tcPr>
                </a:tc>
                <a:tc>
                  <a:txBody>
                    <a:bodyPr/>
                    <a:lstStyle/>
                    <a:p>
                      <a:pPr algn="ctr" fontAlgn="b"/>
                      <a:r>
                        <a:rPr lang="en-US" sz="1400" b="0" i="0" u="none" strike="noStrike">
                          <a:solidFill>
                            <a:srgbClr val="000000"/>
                          </a:solidFill>
                          <a:latin typeface="Arial"/>
                        </a:rPr>
                        <a:t>-1.33%</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50699">
                <a:tc>
                  <a:txBody>
                    <a:bodyPr/>
                    <a:lstStyle/>
                    <a:p>
                      <a:pPr algn="ctr" fontAlgn="ctr"/>
                      <a:r>
                        <a:rPr lang="en-US" sz="1400" b="0" i="0" u="none" strike="noStrike" dirty="0">
                          <a:latin typeface="Arial"/>
                        </a:rPr>
                        <a:t>Class 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-0.46%</a:t>
                      </a:r>
                    </a:p>
                  </a:txBody>
                  <a:tcPr marL="0" marR="0" marT="0"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-1.17%</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-1.19%</a:t>
                      </a:r>
                    </a:p>
                  </a:txBody>
                  <a:tcPr marL="0" marR="0" marT="0"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ctr" fontAlgn="b"/>
                      <a:endParaRPr lang="en-US" sz="1400" b="0" i="0" u="none" strike="noStrike">
                        <a:solidFill>
                          <a:srgbClr val="000000"/>
                        </a:solidFill>
                        <a:latin typeface="Arial"/>
                      </a:endParaRPr>
                    </a:p>
                  </a:txBody>
                  <a:tcPr marL="0" marR="0" marT="0" marB="0" anchor="ctr">
                    <a:lnL>
                      <a:noFill/>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ctr" fontAlgn="b"/>
                      <a:r>
                        <a:rPr lang="en-US" sz="14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ctr" fontAlgn="b"/>
                      <a:r>
                        <a:rPr lang="en-US" sz="1400" b="0" i="0" u="none" strike="noStrike">
                          <a:solidFill>
                            <a:srgbClr val="000000"/>
                          </a:solidFill>
                          <a:latin typeface="Arial"/>
                        </a:rPr>
                        <a:t>-0.52%</a:t>
                      </a:r>
                    </a:p>
                  </a:txBody>
                  <a:tcPr marL="0" marR="0" marT="0"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-1.62%</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Arial"/>
                        </a:rPr>
                        <a:t>-1.69%</a:t>
                      </a:r>
                    </a:p>
                  </a:txBody>
                  <a:tcPr marL="0" marR="0" marT="0"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350699">
                <a:tc>
                  <a:txBody>
                    <a:bodyPr/>
                    <a:lstStyle/>
                    <a:p>
                      <a:pPr algn="ctr" fontAlgn="ctr"/>
                      <a:r>
                        <a:rPr lang="en-US" sz="1600" b="1" i="0" u="none" strike="noStrike" dirty="0">
                          <a:latin typeface="Arial"/>
                        </a:rPr>
                        <a:t>All</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latin typeface="Arial"/>
                        </a:rPr>
                        <a:t>-0.50%</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latin typeface="Arial"/>
                        </a:rPr>
                        <a:t>-0.99%</a:t>
                      </a:r>
                    </a:p>
                  </a:txBody>
                  <a:tcPr marL="0" marR="0" marT="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latin typeface="Arial"/>
                        </a:rPr>
                        <a:t>-1.02%</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latin typeface="Arial"/>
                        </a:rPr>
                        <a:t>-0.61%</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latin typeface="Arial"/>
                        </a:rPr>
                        <a:t>-0.71%</a:t>
                      </a:r>
                    </a:p>
                  </a:txBody>
                  <a:tcPr marL="0" marR="0" marT="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latin typeface="Arial"/>
                        </a:rPr>
                        <a:t>-0.66%</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latin typeface="Arial"/>
                        </a:rPr>
                        <a:t>-0.55%</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latin typeface="Arial"/>
                        </a:rPr>
                        <a:t>-0.98%</a:t>
                      </a:r>
                    </a:p>
                  </a:txBody>
                  <a:tcPr marL="0" marR="0" marT="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latin typeface="Arial"/>
                        </a:rPr>
                        <a:t>-1.26%</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fontAlgn="ctr"/>
                      <a:r>
                        <a:rPr lang="en-US" sz="1400" b="0" i="0" u="none" strike="noStrike">
                          <a:latin typeface="Arial"/>
                        </a:rPr>
                        <a:t>Enc 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200" b="0" i="0" u="none" strike="noStrike">
                          <a:solidFill>
                            <a:srgbClr val="000000"/>
                          </a:solidFill>
                          <a:latin typeface="Arial"/>
                        </a:rPr>
                        <a:t>103%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99%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103%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50699">
                <a:tc>
                  <a:txBody>
                    <a:bodyPr/>
                    <a:lstStyle/>
                    <a:p>
                      <a:pPr algn="ctr" fontAlgn="ctr"/>
                      <a:r>
                        <a:rPr lang="en-US" sz="1400" b="0" i="0" u="none" strike="noStrike" dirty="0">
                          <a:latin typeface="Arial"/>
                        </a:rPr>
                        <a:t>Dec 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200" b="0" i="0" u="none" strike="noStrike">
                          <a:solidFill>
                            <a:srgbClr val="000000"/>
                          </a:solidFill>
                          <a:latin typeface="Arial"/>
                        </a:rPr>
                        <a:t>98%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100%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dirty="0">
                          <a:solidFill>
                            <a:srgbClr val="000000"/>
                          </a:solidFill>
                          <a:latin typeface="Arial"/>
                        </a:rPr>
                        <a:t>98%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Conclusions</a:t>
            </a:r>
            <a:endParaRPr lang="en-US" dirty="0"/>
          </a:p>
        </p:txBody>
      </p:sp>
      <p:sp>
        <p:nvSpPr>
          <p:cNvPr id="243714" name="Rectangle 2"/>
          <p:cNvSpPr>
            <a:spLocks noGrp="1" noChangeArrowheads="1"/>
          </p:cNvSpPr>
          <p:nvPr>
            <p:ph idx="1"/>
          </p:nvPr>
        </p:nvSpPr>
        <p:spPr/>
        <p:txBody>
          <a:bodyPr/>
          <a:lstStyle/>
          <a:p>
            <a:pPr lvl="0" hangingPunct="0">
              <a:buNone/>
            </a:pPr>
            <a:endParaRPr lang="en-US" dirty="0" smtClean="0"/>
          </a:p>
          <a:p>
            <a:pPr lvl="0" hangingPunct="0"/>
            <a:r>
              <a:rPr lang="en-US" dirty="0" smtClean="0"/>
              <a:t>Clean-up of JCTVC-F254</a:t>
            </a:r>
          </a:p>
          <a:p>
            <a:pPr lvl="1" hangingPunct="0"/>
            <a:r>
              <a:rPr lang="en-US" dirty="0" smtClean="0"/>
              <a:t>One model case</a:t>
            </a:r>
          </a:p>
          <a:p>
            <a:pPr lvl="1" hangingPunct="0"/>
            <a:r>
              <a:rPr lang="en-US" dirty="0" smtClean="0"/>
              <a:t>Removal of the 288Kb table</a:t>
            </a:r>
          </a:p>
          <a:p>
            <a:pPr lvl="0" hangingPunct="0"/>
            <a:endParaRPr lang="en-US" dirty="0" smtClean="0"/>
          </a:p>
          <a:p>
            <a:pPr lvl="0" hangingPunct="0"/>
            <a:r>
              <a:rPr lang="en-US" dirty="0" smtClean="0"/>
              <a:t>BD-rate gains</a:t>
            </a:r>
          </a:p>
          <a:p>
            <a:pPr lvl="1" hangingPunct="0"/>
            <a:endParaRPr lang="en-US" dirty="0" smtClean="0"/>
          </a:p>
        </p:txBody>
      </p:sp>
      <p:graphicFrame>
        <p:nvGraphicFramePr>
          <p:cNvPr id="4" name="Table 3"/>
          <p:cNvGraphicFramePr>
            <a:graphicFrameLocks noGrp="1"/>
          </p:cNvGraphicFramePr>
          <p:nvPr/>
        </p:nvGraphicFramePr>
        <p:xfrm>
          <a:off x="707328" y="3323178"/>
          <a:ext cx="5145770" cy="670560"/>
        </p:xfrm>
        <a:graphic>
          <a:graphicData uri="http://schemas.openxmlformats.org/drawingml/2006/table">
            <a:tbl>
              <a:tblPr firstRow="1" bandRow="1">
                <a:tableStyleId>{5C22544A-7EE6-4342-B048-85BDC9FD1C3A}</a:tableStyleId>
              </a:tblPr>
              <a:tblGrid>
                <a:gridCol w="1029154"/>
                <a:gridCol w="1029154"/>
                <a:gridCol w="1029154"/>
                <a:gridCol w="1029154"/>
                <a:gridCol w="1029154"/>
              </a:tblGrid>
              <a:tr h="310101">
                <a:tc>
                  <a:txBody>
                    <a:bodyPr/>
                    <a:lstStyle/>
                    <a:p>
                      <a:pPr algn="ctr"/>
                      <a:r>
                        <a:rPr lang="en-US" sz="1600" dirty="0" smtClean="0"/>
                        <a:t>BD-rate</a:t>
                      </a:r>
                      <a:endParaRPr lang="en-US" sz="1600" dirty="0"/>
                    </a:p>
                  </a:txBody>
                  <a:tcPr/>
                </a:tc>
                <a:tc>
                  <a:txBody>
                    <a:bodyPr/>
                    <a:lstStyle/>
                    <a:p>
                      <a:pPr algn="ctr"/>
                      <a:r>
                        <a:rPr lang="en-US" sz="1600" dirty="0" smtClean="0"/>
                        <a:t>AI – HE </a:t>
                      </a:r>
                      <a:endParaRPr lang="en-US" sz="1600" dirty="0"/>
                    </a:p>
                  </a:txBody>
                  <a:tcPr/>
                </a:tc>
                <a:tc>
                  <a:txBody>
                    <a:bodyPr/>
                    <a:lstStyle/>
                    <a:p>
                      <a:pPr algn="ctr"/>
                      <a:r>
                        <a:rPr lang="en-US" sz="1600" dirty="0" smtClean="0"/>
                        <a:t>RA –</a:t>
                      </a:r>
                      <a:r>
                        <a:rPr lang="en-US" sz="1600" baseline="0" dirty="0" smtClean="0"/>
                        <a:t> HE</a:t>
                      </a:r>
                      <a:endParaRPr lang="en-US" sz="1600" dirty="0"/>
                    </a:p>
                  </a:txBody>
                  <a:tcPr/>
                </a:tc>
                <a:tc>
                  <a:txBody>
                    <a:bodyPr/>
                    <a:lstStyle/>
                    <a:p>
                      <a:pPr algn="ctr"/>
                      <a:r>
                        <a:rPr lang="en-US" sz="1600" dirty="0" smtClean="0"/>
                        <a:t>LB – HE </a:t>
                      </a:r>
                      <a:endParaRPr lang="en-US" sz="1600" dirty="0"/>
                    </a:p>
                  </a:txBody>
                  <a:tcPr/>
                </a:tc>
                <a:tc>
                  <a:txBody>
                    <a:bodyPr/>
                    <a:lstStyle/>
                    <a:p>
                      <a:pPr algn="ctr"/>
                      <a:r>
                        <a:rPr lang="en-US" sz="1600" dirty="0" smtClean="0"/>
                        <a:t>LP – HE </a:t>
                      </a:r>
                      <a:endParaRPr lang="en-US" sz="1600" dirty="0"/>
                    </a:p>
                  </a:txBody>
                  <a:tcPr/>
                </a:tc>
              </a:tr>
              <a:tr h="310101">
                <a:tc>
                  <a:txBody>
                    <a:bodyPr/>
                    <a:lstStyle/>
                    <a:p>
                      <a:pPr algn="ctr"/>
                      <a:r>
                        <a:rPr lang="en-US" sz="1600" dirty="0" err="1" smtClean="0"/>
                        <a:t>Avg</a:t>
                      </a:r>
                      <a:r>
                        <a:rPr lang="en-US" sz="1600" dirty="0" smtClean="0"/>
                        <a:t> YUV</a:t>
                      </a:r>
                      <a:endParaRPr lang="en-US" sz="1600" dirty="0"/>
                    </a:p>
                  </a:txBody>
                  <a:tcPr/>
                </a:tc>
                <a:tc>
                  <a:txBody>
                    <a:bodyPr/>
                    <a:lstStyle/>
                    <a:p>
                      <a:pPr algn="ctr"/>
                      <a:r>
                        <a:rPr lang="en-US" sz="1600" dirty="0" smtClean="0"/>
                        <a:t>-0.63%</a:t>
                      </a:r>
                      <a:endParaRPr lang="en-US" sz="1600" dirty="0"/>
                    </a:p>
                  </a:txBody>
                  <a:tcPr/>
                </a:tc>
                <a:tc>
                  <a:txBody>
                    <a:bodyPr/>
                    <a:lstStyle/>
                    <a:p>
                      <a:pPr algn="ctr"/>
                      <a:r>
                        <a:rPr lang="en-US" sz="1600" dirty="0" smtClean="0"/>
                        <a:t>-0.63%</a:t>
                      </a:r>
                      <a:endParaRPr lang="en-US" sz="1600" dirty="0"/>
                    </a:p>
                  </a:txBody>
                  <a:tcPr/>
                </a:tc>
                <a:tc>
                  <a:txBody>
                    <a:bodyPr/>
                    <a:lstStyle/>
                    <a:p>
                      <a:pPr algn="ctr"/>
                      <a:r>
                        <a:rPr lang="en-US" sz="1600" dirty="0" smtClean="0"/>
                        <a:t>-0.69%</a:t>
                      </a:r>
                      <a:endParaRPr lang="en-US" sz="1600" dirty="0"/>
                    </a:p>
                  </a:txBody>
                  <a:tcPr/>
                </a:tc>
                <a:tc>
                  <a:txBody>
                    <a:bodyPr/>
                    <a:lstStyle/>
                    <a:p>
                      <a:pPr algn="ctr"/>
                      <a:r>
                        <a:rPr lang="en-US" sz="1600" dirty="0" smtClean="0"/>
                        <a:t>-0.62%</a:t>
                      </a:r>
                      <a:endParaRPr lang="en-US" sz="1600" dirty="0"/>
                    </a:p>
                  </a:txBody>
                  <a:tcPr/>
                </a:tc>
              </a:tr>
            </a:tbl>
          </a:graphicData>
        </a:graphic>
      </p:graphicFrame>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8400" y="2057400"/>
            <a:ext cx="4800600" cy="1219200"/>
          </a:xfrm>
        </p:spPr>
        <p:txBody>
          <a:bodyPr/>
          <a:lstStyle>
            <a:lvl1pPr>
              <a:buClr>
                <a:schemeClr val="accent6"/>
              </a:buClr>
              <a:defRPr/>
            </a:lvl1pPr>
          </a:lstStyle>
          <a:p>
            <a:pPr eaLnBrk="1" hangingPunct="1">
              <a:buNone/>
            </a:pPr>
            <a:r>
              <a:rPr lang="en-US" dirty="0" smtClean="0">
                <a:solidFill>
                  <a:schemeClr val="bg1"/>
                </a:solidFill>
              </a:rPr>
              <a:t>Thank you!</a:t>
            </a:r>
          </a:p>
          <a:p>
            <a:pPr eaLnBrk="1" hangingPunct="1">
              <a:buFont typeface="Wingdings" pitchFamily="1" charset="2"/>
              <a:buNone/>
            </a:pPr>
            <a:endParaRPr lang="en-US" sz="3200" dirty="0" smtClean="0">
              <a:solidFill>
                <a:schemeClr val="bg1"/>
              </a:solidFill>
            </a:endParaRP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BD-rate (with class F and low delay P) </a:t>
            </a:r>
            <a:endParaRPr lang="en-US" dirty="0"/>
          </a:p>
        </p:txBody>
      </p:sp>
      <p:sp>
        <p:nvSpPr>
          <p:cNvPr id="243714" name="Rectangle 2"/>
          <p:cNvSpPr>
            <a:spLocks noGrp="1" noChangeArrowheads="1"/>
          </p:cNvSpPr>
          <p:nvPr>
            <p:ph idx="1"/>
          </p:nvPr>
        </p:nvSpPr>
        <p:spPr>
          <a:xfrm>
            <a:off x="163513" y="1613647"/>
            <a:ext cx="8098360" cy="4465562"/>
          </a:xfrm>
        </p:spPr>
        <p:txBody>
          <a:bodyPr/>
          <a:lstStyle/>
          <a:p>
            <a:pPr lvl="1"/>
            <a:endParaRPr lang="en-US" dirty="0" smtClean="0"/>
          </a:p>
          <a:p>
            <a:pPr>
              <a:buNone/>
            </a:pPr>
            <a:endParaRPr lang="en-US" dirty="0"/>
          </a:p>
        </p:txBody>
      </p:sp>
      <p:sp>
        <p:nvSpPr>
          <p:cNvPr id="6" name="Rectangle 2"/>
          <p:cNvSpPr txBox="1">
            <a:spLocks noChangeArrowheads="1"/>
          </p:cNvSpPr>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buFont typeface="Wingdings" pitchFamily="2" charset="2"/>
              <a:buChar cha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1000" b="0" i="0" u="none" strike="noStrike" kern="0" cap="none" spc="0" normalizeH="0" baseline="0" noProof="0" dirty="0" smtClean="0">
              <a:ln>
                <a:noFill/>
              </a:ln>
              <a:solidFill>
                <a:srgbClr val="333333"/>
              </a:solidFill>
              <a:effectLst/>
              <a:uLnTx/>
              <a:uFillTx/>
              <a:latin typeface="+mn-lt"/>
              <a:ea typeface="+mn-ea"/>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
        <p:nvSpPr>
          <p:cNvPr id="8" name="Rectangle 2"/>
          <p:cNvSpPr txBox="1">
            <a:spLocks noChangeArrowheads="1"/>
          </p:cNvSpPr>
          <p:nvPr/>
        </p:nvSpPr>
        <p:spPr bwMode="auto">
          <a:xfrm>
            <a:off x="163513" y="1116768"/>
            <a:ext cx="8712200" cy="29236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r>
              <a:rPr kumimoji="0" lang="en-US" sz="2000" b="0" i="0" u="none" strike="noStrike" kern="0" cap="none" spc="0" normalizeH="0" baseline="0" noProof="0" dirty="0" smtClean="0">
                <a:ln>
                  <a:noFill/>
                </a:ln>
                <a:solidFill>
                  <a:srgbClr val="333333"/>
                </a:solidFill>
                <a:effectLst/>
                <a:uLnTx/>
                <a:uFillTx/>
                <a:latin typeface="+mn-lt"/>
                <a:ea typeface="+mn-ea"/>
                <a:cs typeface="+mn-cs"/>
              </a:rPr>
              <a:t>Common conditions, HE configuration</a:t>
            </a:r>
            <a:endParaRPr kumimoji="0" lang="en-US" sz="1600" b="0" i="0" u="none" strike="noStrike" kern="0" cap="none" spc="0" normalizeH="0" baseline="0" noProof="0" dirty="0" smtClean="0">
              <a:ln>
                <a:noFill/>
              </a:ln>
              <a:solidFill>
                <a:srgbClr val="333333"/>
              </a:solidFill>
              <a:effectLst/>
              <a:uLnTx/>
              <a:uFillTx/>
              <a:latin typeface="+mn-lt"/>
              <a:cs typeface="+mn-cs"/>
            </a:endParaRPr>
          </a:p>
        </p:txBody>
      </p:sp>
      <p:graphicFrame>
        <p:nvGraphicFramePr>
          <p:cNvPr id="10" name="Table 9"/>
          <p:cNvGraphicFramePr>
            <a:graphicFrameLocks noGrp="1"/>
          </p:cNvGraphicFramePr>
          <p:nvPr/>
        </p:nvGraphicFramePr>
        <p:xfrm>
          <a:off x="507643" y="1817593"/>
          <a:ext cx="8350114" cy="3923248"/>
        </p:xfrm>
        <a:graphic>
          <a:graphicData uri="http://schemas.openxmlformats.org/drawingml/2006/table">
            <a:tbl>
              <a:tblPr/>
              <a:tblGrid>
                <a:gridCol w="893494"/>
                <a:gridCol w="621385"/>
                <a:gridCol w="621385"/>
                <a:gridCol w="621385"/>
                <a:gridCol w="621385"/>
                <a:gridCol w="621385"/>
                <a:gridCol w="621385"/>
                <a:gridCol w="621385"/>
                <a:gridCol w="621385"/>
                <a:gridCol w="621385"/>
                <a:gridCol w="621385"/>
                <a:gridCol w="621385"/>
                <a:gridCol w="621385"/>
              </a:tblGrid>
              <a:tr h="320265">
                <a:tc>
                  <a:txBody>
                    <a:bodyPr/>
                    <a:lstStyle/>
                    <a:p>
                      <a:pPr algn="ctr" fontAlgn="b"/>
                      <a:endParaRPr lang="en-US" sz="1200" b="0" i="0" u="none" strike="noStrike" dirty="0">
                        <a:solidFill>
                          <a:srgbClr val="000000"/>
                        </a:solidFill>
                        <a:latin typeface="Arial"/>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200" b="1" i="0" u="none" strike="noStrike" dirty="0">
                          <a:solidFill>
                            <a:srgbClr val="000000"/>
                          </a:solidFill>
                          <a:latin typeface="Arial"/>
                        </a:rPr>
                        <a:t>All Intra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Random Access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Low delay B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Low delay P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40282">
                <a:tc>
                  <a:txBody>
                    <a:bodyPr/>
                    <a:lstStyle/>
                    <a:p>
                      <a:pPr algn="ctr" fontAlgn="b"/>
                      <a:endParaRPr lang="en-US" sz="1200" b="0" i="0" u="none" strike="noStrike">
                        <a:solidFill>
                          <a:srgbClr val="000000"/>
                        </a:solidFill>
                        <a:latin typeface="Arial"/>
                      </a:endParaRP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0265">
                <a:tc>
                  <a:txBody>
                    <a:bodyPr/>
                    <a:lstStyle/>
                    <a:p>
                      <a:pPr algn="ctr" fontAlgn="b"/>
                      <a:r>
                        <a:rPr lang="en-US" sz="1200" b="0" i="0" u="none" strike="noStrike">
                          <a:solidFill>
                            <a:srgbClr val="000000"/>
                          </a:solidFill>
                          <a:latin typeface="Arial"/>
                        </a:rPr>
                        <a:t>Class A</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-0.58%</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-0.56%</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-0.58%</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-0.71%</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-0.18%</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0.33%</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20265">
                <a:tc>
                  <a:txBody>
                    <a:bodyPr/>
                    <a:lstStyle/>
                    <a:p>
                      <a:pPr algn="ctr" fontAlgn="b"/>
                      <a:r>
                        <a:rPr lang="en-US" sz="1200" b="0" i="0" u="none" strike="noStrike">
                          <a:solidFill>
                            <a:srgbClr val="000000"/>
                          </a:solidFill>
                          <a:latin typeface="Arial"/>
                        </a:rPr>
                        <a:t>Class B</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-0.49%</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-0.82%</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-0.81%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-0.57%</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-0.70%</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-0.76%</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-0.49%</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-0.69%</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-1.15%</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-0.49%</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-0.39%</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-0.62%</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20265">
                <a:tc>
                  <a:txBody>
                    <a:bodyPr/>
                    <a:lstStyle/>
                    <a:p>
                      <a:pPr algn="ctr" fontAlgn="b"/>
                      <a:r>
                        <a:rPr lang="en-US" sz="1200" b="0" i="0" u="none" strike="noStrike">
                          <a:solidFill>
                            <a:srgbClr val="000000"/>
                          </a:solidFill>
                          <a:latin typeface="Arial"/>
                        </a:rPr>
                        <a:t>Class C</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-0.47%</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-0.94%</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-1.01%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-0.52%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-0.80%</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-0.79%</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-0.49%</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-0.90%</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-1.03%</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-0.46%</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-0.58%</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-0.77%</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20265">
                <a:tc>
                  <a:txBody>
                    <a:bodyPr/>
                    <a:lstStyle/>
                    <a:p>
                      <a:pPr algn="ctr" fontAlgn="b"/>
                      <a:r>
                        <a:rPr lang="en-US" sz="1200" b="0" i="0" u="none" strike="noStrike">
                          <a:solidFill>
                            <a:srgbClr val="000000"/>
                          </a:solidFill>
                          <a:latin typeface="Arial"/>
                        </a:rPr>
                        <a:t>Class 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-0.49%</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-1.53%</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-1.61%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-0.63%</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-1.18%</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-1.38%</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-0.72%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-0.95%</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-1.33%</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-0.55%</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-0.77%</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-0.96%</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20265">
                <a:tc>
                  <a:txBody>
                    <a:bodyPr/>
                    <a:lstStyle/>
                    <a:p>
                      <a:pPr algn="ctr" fontAlgn="b"/>
                      <a:r>
                        <a:rPr lang="en-US" sz="1200" b="0" i="0" u="none" strike="noStrike">
                          <a:solidFill>
                            <a:srgbClr val="000000"/>
                          </a:solidFill>
                          <a:latin typeface="Arial"/>
                        </a:rPr>
                        <a:t>Class 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-0.46%</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-1.17%</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-1.19%</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latin typeface="Arial"/>
                      </a:endParaRP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-0.52%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-1.62%</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-1.69%</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-0.62%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-1.88%</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-1.94%</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40282">
                <a:tc>
                  <a:txBody>
                    <a:bodyPr/>
                    <a:lstStyle/>
                    <a:p>
                      <a:pPr algn="ctr" fontAlgn="b"/>
                      <a:r>
                        <a:rPr lang="en-US" sz="1200" b="0" i="0" u="none" strike="noStrike">
                          <a:solidFill>
                            <a:srgbClr val="000000"/>
                          </a:solidFill>
                          <a:latin typeface="Arial"/>
                        </a:rPr>
                        <a:t>Class F</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-0.33%</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-0.43%</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-0.30%</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-0.40%</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-0.33%</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-0.45%</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-0.43%</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-0.71%</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-0.01%</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-0.32%</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-0.19%</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-0.17%</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0265">
                <a:tc>
                  <a:txBody>
                    <a:bodyPr/>
                    <a:lstStyle/>
                    <a:p>
                      <a:pPr algn="ctr" fontAlgn="b"/>
                      <a:r>
                        <a:rPr lang="en-US" sz="1200" b="1" i="0" u="none" strike="noStrike" dirty="0">
                          <a:solidFill>
                            <a:srgbClr val="000000"/>
                          </a:solidFill>
                          <a:latin typeface="Arial"/>
                        </a:rPr>
                        <a:t>Overall</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-0.47%</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-0.89%</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-0.90%</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-0.57%</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-0.64%</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-0.62%</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-0.53%</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-0.93%</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-1.01%</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-0.48%</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-0.69%</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-0.83%</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40282">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-0.47%</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-0.89%</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-0.89%</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-0.55%</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-0.63%</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-0.60%</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-0.52%</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-0.91%</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-0.96%</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-0.48%</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-0.62%</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-0.82%</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0265">
                <a:tc>
                  <a:txBody>
                    <a:bodyPr/>
                    <a:lstStyle/>
                    <a:p>
                      <a:pPr algn="ctr" fontAlgn="b"/>
                      <a:r>
                        <a:rPr lang="en-US" sz="1200" b="0" i="0" u="none" strike="noStrike" dirty="0">
                          <a:solidFill>
                            <a:srgbClr val="000000"/>
                          </a:solidFill>
                          <a:latin typeface="Arial"/>
                        </a:rPr>
                        <a:t>Enc </a:t>
                      </a:r>
                      <a:r>
                        <a:rPr lang="en-US" sz="1200" b="0" i="0" u="none" strike="noStrike" dirty="0" smtClean="0">
                          <a:solidFill>
                            <a:srgbClr val="000000"/>
                          </a:solidFill>
                          <a:latin typeface="Arial"/>
                        </a:rPr>
                        <a:t>T [%]</a:t>
                      </a:r>
                      <a:endParaRPr lang="en-US" sz="1200" b="0" i="0" u="none" strike="noStrike" dirty="0">
                        <a:solidFill>
                          <a:srgbClr val="000000"/>
                        </a:solidFill>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200" b="0" i="0" u="none" strike="noStrike">
                          <a:solidFill>
                            <a:srgbClr val="000000"/>
                          </a:solidFill>
                          <a:latin typeface="Arial"/>
                        </a:rPr>
                        <a:t>103%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99%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103%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98%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40282">
                <a:tc>
                  <a:txBody>
                    <a:bodyPr/>
                    <a:lstStyle/>
                    <a:p>
                      <a:pPr algn="ctr" fontAlgn="b"/>
                      <a:r>
                        <a:rPr lang="en-US" sz="1200" b="0" i="0" u="none" strike="noStrike" dirty="0">
                          <a:solidFill>
                            <a:srgbClr val="000000"/>
                          </a:solidFill>
                          <a:latin typeface="Arial"/>
                        </a:rPr>
                        <a:t>Dec </a:t>
                      </a:r>
                      <a:r>
                        <a:rPr lang="en-US" sz="1200" b="0" i="0" u="none" strike="noStrike" dirty="0" smtClean="0">
                          <a:solidFill>
                            <a:srgbClr val="000000"/>
                          </a:solidFill>
                          <a:latin typeface="Arial"/>
                        </a:rPr>
                        <a:t>T[%]</a:t>
                      </a:r>
                      <a:endParaRPr lang="en-US" sz="1200" b="0" i="0" u="none" strike="noStrike" dirty="0">
                        <a:solidFill>
                          <a:srgbClr val="000000"/>
                        </a:solidFill>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200" b="0" i="0" u="none" strike="noStrike">
                          <a:solidFill>
                            <a:srgbClr val="000000"/>
                          </a:solidFill>
                          <a:latin typeface="Arial"/>
                        </a:rPr>
                        <a:t>98%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100%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98%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dirty="0">
                          <a:solidFill>
                            <a:srgbClr val="000000"/>
                          </a:solidFill>
                          <a:latin typeface="Arial"/>
                        </a:rPr>
                        <a:t>101%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JCTVC-D257</Template>
  <TotalTime>4393</TotalTime>
  <Words>880</Words>
  <Application>Microsoft Office PowerPoint</Application>
  <PresentationFormat>On-screen Show (4:3)</PresentationFormat>
  <Paragraphs>308</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JCTVC-D257</vt:lpstr>
      <vt:lpstr>JCTVC-G326 Non-CE1.b: On the exponential memory decay probability update</vt:lpstr>
      <vt:lpstr>Motivation</vt:lpstr>
      <vt:lpstr>Technical Description</vt:lpstr>
      <vt:lpstr>Technical Description</vt:lpstr>
      <vt:lpstr>Results</vt:lpstr>
      <vt:lpstr>Conclusions</vt:lpstr>
      <vt:lpstr>Slide 7</vt:lpstr>
      <vt:lpstr>BD-rate (with class F and low delay P)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JCTVC-G323 Non-CE11: Diagonal sub-block scan for HE residual coding</dc:title>
  <dc:creator>Qualcomm User</dc:creator>
  <cp:lastModifiedBy>Qualcomm User</cp:lastModifiedBy>
  <cp:revision>111</cp:revision>
  <cp:lastPrinted>2005-08-27T17:58:21Z</cp:lastPrinted>
  <dcterms:created xsi:type="dcterms:W3CDTF">2011-01-18T01:05:45Z</dcterms:created>
  <dcterms:modified xsi:type="dcterms:W3CDTF">2011-11-21T15:59:38Z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-2088861234</vt:i4>
  </property>
  <property fmtid="{D5CDD505-2E9C-101B-9397-08002B2CF9AE}" pid="3" name="_NewReviewCycle">
    <vt:lpwstr/>
  </property>
  <property fmtid="{D5CDD505-2E9C-101B-9397-08002B2CF9AE}" pid="4" name="_EmailSubject">
    <vt:lpwstr>QCT_Powerpoint CoverREV2_022009 :: Final Release </vt:lpwstr>
  </property>
  <property fmtid="{D5CDD505-2E9C-101B-9397-08002B2CF9AE}" pid="5" name="_AuthorEmail">
    <vt:lpwstr>wbekmani@qualcomm.com</vt:lpwstr>
  </property>
  <property fmtid="{D5CDD505-2E9C-101B-9397-08002B2CF9AE}" pid="6" name="_AuthorEmailDisplayName">
    <vt:lpwstr>Bekmanis, Winnie</vt:lpwstr>
  </property>
  <property fmtid="{D5CDD505-2E9C-101B-9397-08002B2CF9AE}" pid="7" name="_PreviousAdHocReviewCycleID">
    <vt:i4>-2051821436</vt:i4>
  </property>
</Properties>
</file>