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50" r:id="rId2"/>
    <p:sldId id="416" r:id="rId3"/>
    <p:sldId id="434" r:id="rId4"/>
    <p:sldId id="435" r:id="rId5"/>
  </p:sldIdLst>
  <p:sldSz cx="9144000" cy="6858000" type="screen4x3"/>
  <p:notesSz cx="7188200" cy="94488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_sperki" initials="c" lastIdx="1" clrIdx="0"/>
  <p:cmAuthor id="1" name="smohan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92C3"/>
    <a:srgbClr val="A2A2A2"/>
    <a:srgbClr val="BC443A"/>
    <a:srgbClr val="C13535"/>
    <a:srgbClr val="3E3233"/>
    <a:srgbClr val="333333"/>
    <a:srgbClr val="7C7570"/>
    <a:srgbClr val="678D32"/>
    <a:srgbClr val="89B259"/>
    <a:srgbClr val="97C06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96" autoAdjust="0"/>
    <p:restoredTop sz="91130" autoAdjust="0"/>
  </p:normalViewPr>
  <p:slideViewPr>
    <p:cSldViewPr>
      <p:cViewPr>
        <p:scale>
          <a:sx n="80" d="100"/>
          <a:sy n="80" d="100"/>
        </p:scale>
        <p:origin x="-1992" y="-150"/>
      </p:cViewPr>
      <p:guideLst>
        <p:guide orient="horz" pos="4024"/>
        <p:guide pos="1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10" y="864"/>
      </p:cViewPr>
      <p:guideLst>
        <p:guide orient="horz" pos="2976"/>
        <p:guide pos="2264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89E858B9-9622-41D4-B86C-CC604D6D229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01288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73531" y="0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31900" y="709613"/>
            <a:ext cx="4724400" cy="3543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58862" y="4488504"/>
            <a:ext cx="5270477" cy="4250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defTabSz="950555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73531" y="8977006"/>
            <a:ext cx="3114669" cy="47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059" tIns="47530" rIns="95059" bIns="47530" numCol="1" anchor="b" anchorCtr="0" compatLnSpc="1">
            <a:prstTxWarp prst="textNoShape">
              <a:avLst/>
            </a:prstTxWarp>
          </a:bodyPr>
          <a:lstStyle>
            <a:lvl1pPr algn="r" defTabSz="950555">
              <a:defRPr sz="1200"/>
            </a:lvl1pPr>
          </a:lstStyle>
          <a:p>
            <a:fld id="{E391298E-09D2-4F98-B954-86421036320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7379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91298E-09D2-4F98-B954-86421036320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8" name="Rectangle 56"/>
          <p:cNvSpPr>
            <a:spLocks noChangeArrowheads="1"/>
          </p:cNvSpPr>
          <p:nvPr userDrawn="1"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8" name="Picture 7" descr="Final_Divi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7" y="1143189"/>
            <a:ext cx="9143245" cy="4571622"/>
          </a:xfrm>
          <a:prstGeom prst="rect">
            <a:avLst/>
          </a:prstGeom>
        </p:spPr>
      </p:pic>
      <p:pic>
        <p:nvPicPr>
          <p:cNvPr id="19" name="Picture 18" descr="bottomba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48171" y="6323788"/>
            <a:ext cx="2023529" cy="506692"/>
          </a:xfrm>
          <a:prstGeom prst="rect">
            <a:avLst/>
          </a:prstGeom>
        </p:spPr>
      </p:pic>
      <p:sp>
        <p:nvSpPr>
          <p:cNvPr id="20" name="Text Box 49"/>
          <p:cNvSpPr txBox="1">
            <a:spLocks noChangeArrowheads="1"/>
          </p:cNvSpPr>
          <p:nvPr userDrawn="1"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tx2"/>
                </a:solidFill>
              </a:rPr>
              <a:t>PAGE</a:t>
            </a:r>
            <a:r>
              <a:rPr lang="en-US" sz="600" dirty="0" smtClean="0">
                <a:solidFill>
                  <a:schemeClr val="tx2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tx2"/>
                </a:solidFill>
              </a:rPr>
              <a:pPr/>
              <a:t>‹#›</a:t>
            </a:fld>
            <a:endParaRPr lang="en-US" sz="600" dirty="0">
              <a:solidFill>
                <a:schemeClr val="tx2"/>
              </a:solidFill>
            </a:endParaRPr>
          </a:p>
        </p:txBody>
      </p:sp>
      <p:pic>
        <p:nvPicPr>
          <p:cNvPr id="22" name="Picture 21" descr="q_white.png"/>
          <p:cNvPicPr>
            <a:picLocks noChangeAspect="1"/>
          </p:cNvPicPr>
          <p:nvPr userDrawn="1"/>
        </p:nvPicPr>
        <p:blipFill>
          <a:blip r:embed="rId4" cstate="print">
            <a:lum bright="-100000"/>
          </a:blip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Straight Connector 22"/>
          <p:cNvCxnSpPr/>
          <p:nvPr userDrawn="1"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429000" y="2286000"/>
            <a:ext cx="4648200" cy="1447800"/>
          </a:xfrm>
        </p:spPr>
        <p:txBody>
          <a:bodyPr anchor="ctr"/>
          <a:lstStyle>
            <a:lvl1pPr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3" y="123825"/>
            <a:ext cx="8763025" cy="5619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88" y="904108"/>
            <a:ext cx="8763023" cy="5314950"/>
          </a:xfrm>
        </p:spPr>
        <p:txBody>
          <a:bodyPr/>
          <a:lstStyle>
            <a:lvl1pPr>
              <a:buClr>
                <a:schemeClr val="accent2"/>
              </a:buClr>
              <a:defRPr>
                <a:solidFill>
                  <a:srgbClr val="333333"/>
                </a:solidFill>
              </a:defRPr>
            </a:lvl1pPr>
            <a:lvl2pPr>
              <a:buClr>
                <a:schemeClr val="accent1"/>
              </a:buClr>
              <a:defRPr>
                <a:solidFill>
                  <a:srgbClr val="333333"/>
                </a:solidFill>
              </a:defRPr>
            </a:lvl2pPr>
            <a:lvl3pPr>
              <a:buClr>
                <a:schemeClr val="tx2"/>
              </a:buClr>
              <a:defRPr>
                <a:solidFill>
                  <a:srgbClr val="333333"/>
                </a:solidFill>
              </a:defRPr>
            </a:lvl3pPr>
            <a:lvl4pPr>
              <a:buClr>
                <a:schemeClr val="accent1"/>
              </a:buClr>
              <a:buFont typeface="Lucida Grande"/>
              <a:buChar char="»"/>
              <a:defRPr>
                <a:solidFill>
                  <a:srgbClr val="333333"/>
                </a:solidFill>
              </a:defRPr>
            </a:lvl4pPr>
            <a:lvl5pPr>
              <a:buClr>
                <a:schemeClr val="tx2"/>
              </a:buClr>
              <a:defRPr>
                <a:solidFill>
                  <a:srgbClr val="33333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88" y="123825"/>
            <a:ext cx="8763024" cy="561975"/>
          </a:xfrm>
        </p:spPr>
        <p:txBody>
          <a:bodyPr/>
          <a:lstStyle>
            <a:lvl1pPr>
              <a:defRPr>
                <a:solidFill>
                  <a:srgbClr val="636568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488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904108"/>
            <a:ext cx="4381511" cy="5314950"/>
          </a:xfrm>
        </p:spPr>
        <p:txBody>
          <a:bodyPr/>
          <a:lstStyle>
            <a:lvl1pPr>
              <a:defRPr sz="2000">
                <a:solidFill>
                  <a:srgbClr val="333333"/>
                </a:solidFill>
              </a:defRPr>
            </a:lvl1pPr>
            <a:lvl2pPr>
              <a:defRPr sz="1800">
                <a:solidFill>
                  <a:srgbClr val="333333"/>
                </a:solidFill>
              </a:defRPr>
            </a:lvl2pPr>
            <a:lvl3pPr>
              <a:defRPr sz="1600">
                <a:solidFill>
                  <a:srgbClr val="333333"/>
                </a:solidFill>
              </a:defRPr>
            </a:lvl3pPr>
            <a:lvl4pPr>
              <a:defRPr sz="1400">
                <a:solidFill>
                  <a:srgbClr val="333333"/>
                </a:solidFill>
              </a:defRPr>
            </a:lvl4pPr>
            <a:lvl5pPr>
              <a:defRPr sz="1400">
                <a:solidFill>
                  <a:srgbClr val="33333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3886200" y="64286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JCTVC-E401</a:t>
            </a:r>
            <a:endParaRPr lang="en-US" sz="1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333333"/>
          </a:solidFill>
          <a:ln w="9525" algn="ctr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aseline="0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90488" y="76200"/>
            <a:ext cx="8763024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76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487" y="904108"/>
            <a:ext cx="87630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180975" y="6626493"/>
            <a:ext cx="57785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</a:rPr>
              <a:t>PAGE</a:t>
            </a:r>
            <a:r>
              <a:rPr lang="en-US" sz="600" dirty="0" smtClean="0">
                <a:solidFill>
                  <a:schemeClr val="bg1"/>
                </a:solidFill>
              </a:rPr>
              <a:t>  </a:t>
            </a:r>
            <a:fld id="{DF573F04-0965-4020-B5B5-991C2993D9D9}" type="slidenum">
              <a:rPr lang="en-US" sz="600" smtClean="0">
                <a:solidFill>
                  <a:schemeClr val="bg1"/>
                </a:solidFill>
              </a:rPr>
              <a:pPr/>
              <a:t>‹#›</a:t>
            </a:fld>
            <a:endParaRPr lang="en-US" sz="600" dirty="0">
              <a:solidFill>
                <a:schemeClr val="bg1"/>
              </a:solidFill>
            </a:endParaRPr>
          </a:p>
        </p:txBody>
      </p:sp>
      <p:pic>
        <p:nvPicPr>
          <p:cNvPr id="10" name="Picture 9" descr="q_whit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90688" y="6451900"/>
            <a:ext cx="1216152" cy="33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 bwMode="auto">
          <a:xfrm rot="5400000">
            <a:off x="656034" y="6724382"/>
            <a:ext cx="115094" cy="158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6" name="Picture 15" descr="RedefiningMobility cop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89049" y="6396913"/>
            <a:ext cx="2058852" cy="29506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0" r:id="rId3"/>
    <p:sldLayoutId id="2147483655" r:id="rId4"/>
    <p:sldLayoutId id="2147483656" r:id="rId5"/>
    <p:sldLayoutId id="2147483653" r:id="rId6"/>
  </p:sldLayoutIdLst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1698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rgbClr val="333333"/>
          </a:solidFill>
          <a:latin typeface="+mn-lt"/>
          <a:ea typeface="+mn-ea"/>
          <a:cs typeface="+mn-cs"/>
        </a:defRPr>
      </a:lvl1pPr>
      <a:lvl2pPr marL="6270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>
          <a:solidFill>
            <a:srgbClr val="333333"/>
          </a:solidFill>
          <a:latin typeface="+mn-lt"/>
          <a:cs typeface="+mn-cs"/>
        </a:defRPr>
      </a:lvl2pPr>
      <a:lvl3pPr marL="1084263" indent="-169863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SzPct val="125000"/>
        <a:buFont typeface="Arial" charset="0"/>
        <a:buChar char="–"/>
        <a:defRPr sz="1600">
          <a:solidFill>
            <a:srgbClr val="333333"/>
          </a:solidFill>
          <a:latin typeface="+mn-lt"/>
          <a:cs typeface="+mn-cs"/>
        </a:defRPr>
      </a:lvl3pPr>
      <a:lvl4pPr marL="15446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25000"/>
        <a:buFont typeface="Lucida Grande"/>
        <a:buChar char="»"/>
        <a:defRPr sz="1400">
          <a:solidFill>
            <a:srgbClr val="333333"/>
          </a:solidFill>
          <a:latin typeface="+mn-lt"/>
          <a:cs typeface="+mn-cs"/>
        </a:defRPr>
      </a:lvl4pPr>
      <a:lvl5pPr marL="1946275" indent="-11747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tx2"/>
        </a:buClr>
        <a:buChar char="•"/>
        <a:defRPr sz="1200">
          <a:solidFill>
            <a:srgbClr val="333333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JCTVC-G325: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Picture </a:t>
            </a:r>
            <a:r>
              <a:rPr lang="en-US" sz="3200" dirty="0" smtClean="0"/>
              <a:t>size signaling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33600" y="5105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Ying Chen, Ye-Kui Wang, and Marta Karczewicz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Introduction/</a:t>
            </a:r>
            <a:r>
              <a:rPr lang="en-US" dirty="0" err="1" smtClean="0"/>
              <a:t>motiviation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current HEVC, picture size is in units of </a:t>
            </a:r>
            <a:r>
              <a:rPr lang="en-US" dirty="0" err="1" smtClean="0"/>
              <a:t>luma</a:t>
            </a:r>
            <a:r>
              <a:rPr lang="en-US" dirty="0" smtClean="0"/>
              <a:t> samples</a:t>
            </a:r>
          </a:p>
          <a:p>
            <a:pPr lvl="1"/>
            <a:r>
              <a:rPr lang="en-US" dirty="0" smtClean="0"/>
              <a:t>In AVC, it is in units of </a:t>
            </a:r>
            <a:r>
              <a:rPr lang="en-US" dirty="0" err="1" smtClean="0"/>
              <a:t>macroblocks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/>
              <a:t>LCU concept in HEVC is the counterpart of </a:t>
            </a:r>
            <a:r>
              <a:rPr lang="en-US" dirty="0" err="1"/>
              <a:t>macroblock</a:t>
            </a:r>
            <a:r>
              <a:rPr lang="en-US" dirty="0"/>
              <a:t> in </a:t>
            </a:r>
            <a:r>
              <a:rPr lang="en-US" dirty="0" smtClean="0"/>
              <a:t>AVC</a:t>
            </a:r>
          </a:p>
          <a:p>
            <a:pPr lvl="1"/>
            <a:r>
              <a:rPr lang="en-US" dirty="0"/>
              <a:t>Tiles and </a:t>
            </a:r>
            <a:r>
              <a:rPr lang="en-US" dirty="0" err="1"/>
              <a:t>wavefronts</a:t>
            </a:r>
            <a:r>
              <a:rPr lang="en-US" dirty="0"/>
              <a:t> are all based on a group of complete LCUs in a specific rectangle region of a </a:t>
            </a:r>
            <a:r>
              <a:rPr lang="en-US" dirty="0" smtClean="0"/>
              <a:t>picture</a:t>
            </a:r>
          </a:p>
          <a:p>
            <a:pPr lvl="1"/>
            <a:r>
              <a:rPr lang="en-US" dirty="0" smtClean="0"/>
              <a:t>Conceptually</a:t>
            </a:r>
            <a:r>
              <a:rPr lang="en-US" dirty="0"/>
              <a:t>, it can be considered that a coded picture always contain complete </a:t>
            </a:r>
            <a:r>
              <a:rPr lang="en-US" dirty="0" smtClean="0"/>
              <a:t>LCUs</a:t>
            </a:r>
            <a:endParaRPr lang="en-US" dirty="0"/>
          </a:p>
          <a:p>
            <a:r>
              <a:rPr lang="en-US" dirty="0" smtClean="0"/>
              <a:t>The size </a:t>
            </a:r>
            <a:r>
              <a:rPr lang="en-US" dirty="0"/>
              <a:t>of LCU can be large, e.g., </a:t>
            </a:r>
            <a:r>
              <a:rPr lang="en-US" dirty="0" smtClean="0"/>
              <a:t>64x64. A captured picture may have </a:t>
            </a:r>
            <a:r>
              <a:rPr lang="en-US" dirty="0"/>
              <a:t>a width </a:t>
            </a:r>
            <a:r>
              <a:rPr lang="en-US" dirty="0" smtClean="0"/>
              <a:t>that is </a:t>
            </a:r>
            <a:r>
              <a:rPr lang="en-US" dirty="0"/>
              <a:t>an integer number of </a:t>
            </a:r>
            <a:r>
              <a:rPr lang="en-US" dirty="0" smtClean="0"/>
              <a:t>LCUs </a:t>
            </a:r>
            <a:r>
              <a:rPr lang="en-US" dirty="0"/>
              <a:t>plus 1</a:t>
            </a:r>
            <a:r>
              <a:rPr lang="en-US" dirty="0" smtClean="0"/>
              <a:t>, but </a:t>
            </a:r>
            <a:r>
              <a:rPr lang="en-US" dirty="0"/>
              <a:t>the remaining portion of the pictures (63-pixel width, if the LCU size is </a:t>
            </a:r>
            <a:r>
              <a:rPr lang="en-US" dirty="0" smtClean="0"/>
              <a:t>64x64) has to be kept as part of a decoded picture</a:t>
            </a:r>
          </a:p>
          <a:p>
            <a:pPr lvl="1"/>
            <a:r>
              <a:rPr lang="en-US" dirty="0" smtClean="0"/>
              <a:t>In such cases, the required DPB size is unnecessarily increased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coded picture contains an integer number of </a:t>
            </a:r>
            <a:r>
              <a:rPr lang="en-US" dirty="0" err="1" smtClean="0"/>
              <a:t>LCUs</a:t>
            </a:r>
            <a:endParaRPr lang="en-US" dirty="0" smtClean="0"/>
          </a:p>
          <a:p>
            <a:r>
              <a:rPr lang="en-US" dirty="0" smtClean="0"/>
              <a:t>A decoded picture is </a:t>
            </a:r>
            <a:r>
              <a:rPr lang="en-US" dirty="0" err="1" smtClean="0"/>
              <a:t>SCU</a:t>
            </a:r>
            <a:r>
              <a:rPr lang="en-US" dirty="0" smtClean="0"/>
              <a:t> aligned</a:t>
            </a:r>
          </a:p>
          <a:p>
            <a:pPr lvl="1"/>
            <a:r>
              <a:rPr lang="en-US" dirty="0" smtClean="0"/>
              <a:t>The right/bottom boundary LCUs may contain SCUs that do not exist in a decoded picture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50" y="2513595"/>
            <a:ext cx="7307021" cy="3723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04021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In AVC, the value ranges for the picture size syntax elements pic_width_in_mbs_minus1 and pic_height_in_map_units_minus1 are not specified in the semantics</a:t>
            </a:r>
          </a:p>
          <a:p>
            <a:pPr lvl="1"/>
            <a:r>
              <a:rPr lang="en-US" dirty="0" smtClean="0"/>
              <a:t>In HEVC WD4d4, the value ranges for the picture size syntax elements </a:t>
            </a:r>
            <a:r>
              <a:rPr lang="en-US" dirty="0" err="1" smtClean="0"/>
              <a:t>pic_width_in_luma_samples</a:t>
            </a:r>
            <a:r>
              <a:rPr lang="en-US" dirty="0" smtClean="0"/>
              <a:t> and </a:t>
            </a:r>
            <a:r>
              <a:rPr lang="en-US" dirty="0" err="1" smtClean="0"/>
              <a:t>pic_height_in_luma_samples</a:t>
            </a:r>
            <a:r>
              <a:rPr lang="en-US" dirty="0" smtClean="0"/>
              <a:t> are specified, both as 0 to 2</a:t>
            </a:r>
            <a:r>
              <a:rPr lang="en-US" baseline="30000" dirty="0" smtClean="0"/>
              <a:t>16</a:t>
            </a:r>
            <a:r>
              <a:rPr lang="en-US" dirty="0" smtClean="0"/>
              <a:t>-1, inclusive</a:t>
            </a:r>
          </a:p>
          <a:p>
            <a:pPr lvl="1"/>
            <a:r>
              <a:rPr lang="en-US" dirty="0" smtClean="0"/>
              <a:t>In the above proposal, the value ranges of pic_width_in_lcus_minus1 and pic_height_in_lcus_minus1 are both </a:t>
            </a:r>
            <a:r>
              <a:rPr lang="en-US" dirty="0" err="1" smtClean="0"/>
              <a:t>specfied</a:t>
            </a:r>
            <a:r>
              <a:rPr lang="en-US" dirty="0" smtClean="0"/>
              <a:t> as 0 to 2</a:t>
            </a:r>
            <a:r>
              <a:rPr lang="en-US" baseline="30000" dirty="0" smtClean="0"/>
              <a:t>12 </a:t>
            </a:r>
            <a:r>
              <a:rPr lang="en-US" dirty="0" smtClean="0"/>
              <a:t>– 1, inclusive, which is the same as the one in the HEVC WD4d4 if the LCU size is 16x16.</a:t>
            </a:r>
          </a:p>
          <a:p>
            <a:r>
              <a:rPr lang="en-US" dirty="0" smtClean="0"/>
              <a:t>Is there a need to specify value ranges for the picture size syntax elements? If yes, what would be the best values?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CT_2009_TEMPLATE_Confidential_FINAL">
  <a:themeElements>
    <a:clrScheme name="QCT 2009 Template">
      <a:dk1>
        <a:srgbClr val="000000"/>
      </a:dk1>
      <a:lt1>
        <a:srgbClr val="FFFFFF"/>
      </a:lt1>
      <a:dk2>
        <a:srgbClr val="636568"/>
      </a:dk2>
      <a:lt2>
        <a:srgbClr val="A8A9AC"/>
      </a:lt2>
      <a:accent1>
        <a:srgbClr val="5D6D93"/>
      </a:accent1>
      <a:accent2>
        <a:srgbClr val="911C1F"/>
      </a:accent2>
      <a:accent3>
        <a:srgbClr val="BFAC31"/>
      </a:accent3>
      <a:accent4>
        <a:srgbClr val="C45C04"/>
      </a:accent4>
      <a:accent5>
        <a:srgbClr val="5D8165"/>
      </a:accent5>
      <a:accent6>
        <a:srgbClr val="A8A9AC"/>
      </a:accent6>
      <a:hlink>
        <a:srgbClr val="636568"/>
      </a:hlink>
      <a:folHlink>
        <a:srgbClr val="4C5978"/>
      </a:folHlink>
    </a:clrScheme>
    <a:fontScheme name="QCT_PPT_Master2006_ConfProprietaryRev5.06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QCT_PPT_Master2006_ConfProprietaryRev5.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_PPT_Master2006_ConfProprietaryRev5.06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_PPT_Master2006_ConfProprietaryRev5.06 14">
        <a:dk1>
          <a:srgbClr val="000000"/>
        </a:dk1>
        <a:lt1>
          <a:srgbClr val="FFFFFF"/>
        </a:lt1>
        <a:dk2>
          <a:srgbClr val="333333"/>
        </a:dk2>
        <a:lt2>
          <a:srgbClr val="B2B2B2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5764</TotalTime>
  <Words>226</Words>
  <Application>Microsoft Office PowerPoint</Application>
  <PresentationFormat>On-screen Show (4:3)</PresentationFormat>
  <Paragraphs>21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QCT_2009_TEMPLATE_Confidential_FINAL</vt:lpstr>
      <vt:lpstr>JCTVC-G325:  Picture size signaling</vt:lpstr>
      <vt:lpstr>Introduction/motiviation </vt:lpstr>
      <vt:lpstr>Proposal</vt:lpstr>
      <vt:lpstr>Discussion</vt:lpstr>
    </vt:vector>
  </TitlesOfParts>
  <Company>Qualcomm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Qualcomm</dc:creator>
  <cp:lastModifiedBy>Ye-Kui Wang</cp:lastModifiedBy>
  <cp:revision>484</cp:revision>
  <cp:lastPrinted>2005-08-27T17:58:21Z</cp:lastPrinted>
  <dcterms:created xsi:type="dcterms:W3CDTF">2009-11-28T03:23:23Z</dcterms:created>
  <dcterms:modified xsi:type="dcterms:W3CDTF">2011-11-20T20:23:44Z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495956432</vt:i4>
  </property>
  <property fmtid="{D5CDD505-2E9C-101B-9397-08002B2CF9AE}" pid="3" name="_NewReviewCycle">
    <vt:lpwstr/>
  </property>
  <property fmtid="{D5CDD505-2E9C-101B-9397-08002B2CF9AE}" pid="4" name="_EmailSubject">
    <vt:lpwstr>Presentation slides</vt:lpwstr>
  </property>
  <property fmtid="{D5CDD505-2E9C-101B-9397-08002B2CF9AE}" pid="5" name="_AuthorEmail">
    <vt:lpwstr>cheny@qualcomm.com</vt:lpwstr>
  </property>
  <property fmtid="{D5CDD505-2E9C-101B-9397-08002B2CF9AE}" pid="6" name="_AuthorEmailDisplayName">
    <vt:lpwstr>Chen, Ying</vt:lpwstr>
  </property>
  <property fmtid="{D5CDD505-2E9C-101B-9397-08002B2CF9AE}" pid="7" name="_PreviousAdHocReviewCycleID">
    <vt:i4>1522683342</vt:i4>
  </property>
</Properties>
</file>