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2"/>
  </p:notesMasterIdLst>
  <p:handoutMasterIdLst>
    <p:handoutMasterId r:id="rId13"/>
  </p:handoutMasterIdLst>
  <p:sldIdLst>
    <p:sldId id="350" r:id="rId2"/>
    <p:sldId id="356" r:id="rId3"/>
    <p:sldId id="367" r:id="rId4"/>
    <p:sldId id="368" r:id="rId5"/>
    <p:sldId id="363" r:id="rId6"/>
    <p:sldId id="354" r:id="rId7"/>
    <p:sldId id="290" r:id="rId8"/>
    <p:sldId id="359" r:id="rId9"/>
    <p:sldId id="364" r:id="rId10"/>
    <p:sldId id="365" r:id="rId11"/>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592C3"/>
    <a:srgbClr val="A2A2A2"/>
    <a:srgbClr val="BC443A"/>
    <a:srgbClr val="C13535"/>
    <a:srgbClr val="3E3233"/>
    <a:srgbClr val="333333"/>
    <a:srgbClr val="7C7570"/>
    <a:srgbClr val="678D32"/>
    <a:srgbClr val="89B259"/>
    <a:srgbClr val="97C06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8" autoAdjust="0"/>
    <p:restoredTop sz="97860" autoAdjust="0"/>
  </p:normalViewPr>
  <p:slideViewPr>
    <p:cSldViewPr snapToGrid="0">
      <p:cViewPr varScale="1">
        <p:scale>
          <a:sx n="89" d="100"/>
          <a:sy n="89" d="100"/>
        </p:scale>
        <p:origin x="-1020" y="-108"/>
      </p:cViewPr>
      <p:guideLst>
        <p:guide orient="horz" pos="4031"/>
        <p:guide pos="17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7</a:t>
            </a:fld>
            <a:endParaRPr lang="en-US"/>
          </a:p>
        </p:txBody>
      </p:sp>
      <p:sp>
        <p:nvSpPr>
          <p:cNvPr id="75778" name="Rectangle 2"/>
          <p:cNvSpPr>
            <a:spLocks noGrp="1" noRot="1" noChangeAspect="1" noChangeArrowheads="1"/>
          </p:cNvSpPr>
          <p:nvPr>
            <p:ph type="sldImg"/>
          </p:nvPr>
        </p:nvSpPr>
        <p:spPr bwMode="auto">
          <a:xfrm>
            <a:off x="1208088" y="677863"/>
            <a:ext cx="4632325" cy="3473450"/>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98525" y="4376738"/>
            <a:ext cx="5173663" cy="4229100"/>
          </a:xfrm>
          <a:prstGeom prst="rect">
            <a:avLst/>
          </a:prstGeom>
          <a:solidFill>
            <a:srgbClr val="FFFFFF"/>
          </a:solidFill>
          <a:ln>
            <a:solidFill>
              <a:srgbClr val="000000"/>
            </a:solidFill>
            <a:miter lim="800000"/>
            <a:headEnd/>
            <a:tailEnd/>
          </a:ln>
        </p:spPr>
        <p:txBody>
          <a:bodyPr lIns="90305" tIns="45152" rIns="90305" bIns="45152"/>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userDrawn="1"/>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userDrawn="1"/>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userDrawn="1"/>
        </p:nvPicPr>
        <p:blipFill>
          <a:blip r:embed="rId4" cstate="print"/>
          <a:stretch>
            <a:fillRect/>
          </a:stretch>
        </p:blipFill>
        <p:spPr>
          <a:xfrm>
            <a:off x="280962" y="3244230"/>
            <a:ext cx="1545840" cy="349364"/>
          </a:xfrm>
          <a:prstGeom prst="rect">
            <a:avLst/>
          </a:prstGeom>
        </p:spPr>
      </p:pic>
      <p:sp>
        <p:nvSpPr>
          <p:cNvPr id="12" name="Rectangle 11"/>
          <p:cNvSpPr/>
          <p:nvPr userDrawn="1"/>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userDrawn="1"/>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dirty="0"/>
          </a:p>
        </p:txBody>
      </p:sp>
      <p:pic>
        <p:nvPicPr>
          <p:cNvPr id="11" name="Picture 10" descr="RedefiningMobility_cover.png"/>
          <p:cNvPicPr>
            <a:picLocks noChangeAspect="1"/>
          </p:cNvPicPr>
          <p:nvPr userDrawn="1"/>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Slide">
    <p:spTree>
      <p:nvGrpSpPr>
        <p:cNvPr id="1" name=""/>
        <p:cNvGrpSpPr/>
        <p:nvPr/>
      </p:nvGrpSpPr>
      <p:grpSpPr>
        <a:xfrm>
          <a:off x="0" y="0"/>
          <a:ext cx="0" cy="0"/>
          <a:chOff x="0" y="0"/>
          <a:chExt cx="0" cy="0"/>
        </a:xfrm>
      </p:grpSpPr>
      <p:sp>
        <p:nvSpPr>
          <p:cNvPr id="3128" name="Rectangle 56"/>
          <p:cNvSpPr>
            <a:spLocks noChangeArrowheads="1"/>
          </p:cNvSpPr>
          <p:nvPr userDrawn="1"/>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userDrawn="1"/>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userDrawn="1">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userDrawn="1"/>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userDrawn="1"/>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userDrawn="1"/>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59" r:id="rId1"/>
    <p:sldLayoutId id="2147483651" r:id="rId2"/>
    <p:sldLayoutId id="2147483649" r:id="rId3"/>
    <p:sldLayoutId id="2147483650" r:id="rId4"/>
    <p:sldLayoutId id="2147483653" r:id="rId5"/>
    <p:sldLayoutId id="2147483655" r:id="rId6"/>
    <p:sldLayoutId id="2147483656"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1850315" y="3537273"/>
            <a:ext cx="7170240" cy="1540334"/>
          </a:xfrm>
        </p:spPr>
        <p:txBody>
          <a:bodyPr/>
          <a:lstStyle/>
          <a:p>
            <a:r>
              <a:rPr lang="en-US" b="1" dirty="0" smtClean="0"/>
              <a:t>JCTVC-G324</a:t>
            </a:r>
            <a:r>
              <a:rPr lang="en-US" dirty="0" smtClean="0"/>
              <a:t/>
            </a:r>
            <a:br>
              <a:rPr lang="en-US" dirty="0" smtClean="0"/>
            </a:br>
            <a:r>
              <a:rPr lang="en-US" dirty="0" smtClean="0"/>
              <a:t>Modified LPS range and state transition tables for BAC</a:t>
            </a:r>
            <a:endParaRPr lang="en-US" dirty="0"/>
          </a:p>
        </p:txBody>
      </p:sp>
      <p:sp>
        <p:nvSpPr>
          <p:cNvPr id="4" name="Subtitle 19"/>
          <p:cNvSpPr txBox="1">
            <a:spLocks/>
          </p:cNvSpPr>
          <p:nvPr/>
        </p:nvSpPr>
        <p:spPr bwMode="auto">
          <a:xfrm>
            <a:off x="1904096" y="5335792"/>
            <a:ext cx="6442462" cy="427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eaLnBrk="1" hangingPunct="1">
              <a:spcBef>
                <a:spcPts val="0"/>
              </a:spcBef>
              <a:buClr>
                <a:schemeClr val="accent2"/>
              </a:buClr>
              <a:defRPr/>
            </a:pPr>
            <a:r>
              <a:rPr lang="en-US" sz="2000" u="sng" dirty="0" smtClean="0"/>
              <a:t>Joel Sole</a:t>
            </a:r>
            <a:r>
              <a:rPr lang="en-US" sz="2000" dirty="0" smtClean="0"/>
              <a:t>, Marta Karczewicz</a:t>
            </a: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0" marR="0" lvl="0" indent="0" algn="l" defTabSz="914400" rtl="0" eaLnBrk="1" fontAlgn="base" latinLnBrk="0" hangingPunct="1">
              <a:lnSpc>
                <a:spcPct val="100000"/>
              </a:lnSpc>
              <a:spcBef>
                <a:spcPts val="0"/>
              </a:spcBef>
              <a:spcAft>
                <a:spcPct val="0"/>
              </a:spcAft>
              <a:buClr>
                <a:schemeClr val="accent2"/>
              </a:buClr>
              <a:buSzTx/>
              <a:buFont typeface="Wingdings" pitchFamily="2" charset="2"/>
              <a:buNone/>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lvl="0" indent="-173038" eaLnBrk="1" hangingPunct="1">
              <a:lnSpc>
                <a:spcPct val="95000"/>
              </a:lnSpc>
              <a:spcBef>
                <a:spcPct val="35000"/>
              </a:spcBef>
              <a:buClr>
                <a:schemeClr val="accent2"/>
              </a:buClr>
              <a:buFont typeface="Wingdings" pitchFamily="2" charset="2"/>
              <a:buChar char="§"/>
              <a:defRPr/>
            </a:pPr>
            <a:r>
              <a:rPr lang="en-US" sz="2000" kern="0" dirty="0" smtClean="0">
                <a:solidFill>
                  <a:srgbClr val="333333"/>
                </a:solidFill>
              </a:rPr>
              <a:t>Bit-shift based LPS range table</a:t>
            </a:r>
            <a:endParaRPr lang="en-US" sz="1600" kern="0" dirty="0" smtClean="0">
              <a:solidFill>
                <a:srgbClr val="333333"/>
              </a:solidFill>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-0.46%</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-0.50%</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0.82%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0.85%</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-0.46%</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-0.99%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-1.12%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-0.80%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-0.74%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-0.99%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0.75%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-0.26%</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-0.17%</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-0.49%</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0.15%</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-0.26%</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-0.35%</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-0.35%</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-0.30%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-0.26%</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-0.15%</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-0.19%</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-0.35%</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-0.35%</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-0.30%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-0.35%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-0.35%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-0.29%</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-0.10%</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-0.35%</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-0.35%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-0.29%</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Motivation</a:t>
            </a:r>
            <a:endParaRPr lang="en-US" dirty="0"/>
          </a:p>
        </p:txBody>
      </p:sp>
      <p:sp>
        <p:nvSpPr>
          <p:cNvPr id="243714" name="Rectangle 2"/>
          <p:cNvSpPr>
            <a:spLocks noGrp="1" noChangeArrowheads="1"/>
          </p:cNvSpPr>
          <p:nvPr>
            <p:ph idx="1"/>
          </p:nvPr>
        </p:nvSpPr>
        <p:spPr>
          <a:xfrm>
            <a:off x="163512" y="904108"/>
            <a:ext cx="8757204" cy="5314950"/>
          </a:xfrm>
        </p:spPr>
        <p:txBody>
          <a:bodyPr/>
          <a:lstStyle/>
          <a:p>
            <a:r>
              <a:rPr lang="en-GB" dirty="0" smtClean="0"/>
              <a:t>Binary arithmetic coder (BAC) in HEVC is coming from AVC</a:t>
            </a:r>
          </a:p>
          <a:p>
            <a:pPr lvl="1"/>
            <a:r>
              <a:rPr lang="en-GB" dirty="0" smtClean="0"/>
              <a:t>BAC tables derived considering low resolution content</a:t>
            </a:r>
          </a:p>
          <a:p>
            <a:pPr lvl="1"/>
            <a:r>
              <a:rPr lang="en-GB" dirty="0" smtClean="0"/>
              <a:t>HD and above content is more stationary</a:t>
            </a:r>
          </a:p>
          <a:p>
            <a:pPr lvl="2"/>
            <a:r>
              <a:rPr lang="en-GB" dirty="0" smtClean="0"/>
              <a:t>Larger areas with same statistics (long occurrences of same symbols)</a:t>
            </a:r>
            <a:endParaRPr lang="en-US" dirty="0" smtClean="0"/>
          </a:p>
          <a:p>
            <a:pPr lvl="2"/>
            <a:endParaRPr lang="en-US" dirty="0" smtClean="0"/>
          </a:p>
          <a:p>
            <a:r>
              <a:rPr lang="en-US" dirty="0" smtClean="0"/>
              <a:t>HEVC has large coding and transform units</a:t>
            </a:r>
          </a:p>
          <a:p>
            <a:endParaRPr lang="en-US" dirty="0" smtClean="0"/>
          </a:p>
          <a:p>
            <a:r>
              <a:rPr lang="en-US" dirty="0" smtClean="0"/>
              <a:t>New characteristics of codec and context; need for</a:t>
            </a:r>
          </a:p>
          <a:p>
            <a:pPr lvl="1"/>
            <a:r>
              <a:rPr lang="en-US" dirty="0" smtClean="0"/>
              <a:t>Slower adaptation process for the state machine</a:t>
            </a:r>
          </a:p>
          <a:p>
            <a:pPr lvl="1"/>
            <a:r>
              <a:rPr lang="en-US" dirty="0" smtClean="0"/>
              <a:t>Handling of more skewed binary distributions</a:t>
            </a:r>
          </a:p>
          <a:p>
            <a:pPr lvl="1"/>
            <a:endParaRPr lang="en-US" dirty="0" smtClean="0"/>
          </a:p>
          <a:p>
            <a:r>
              <a:rPr lang="en-US" dirty="0" smtClean="0"/>
              <a:t>Propose to modify range LPS and next state tables to account for these characteristics</a:t>
            </a:r>
            <a:endParaRPr lang="en-GB" dirty="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BAC Background</a:t>
            </a:r>
            <a:endParaRPr lang="en-US" dirty="0"/>
          </a:p>
        </p:txBody>
      </p:sp>
      <p:sp>
        <p:nvSpPr>
          <p:cNvPr id="243714" name="Rectangle 2"/>
          <p:cNvSpPr>
            <a:spLocks noGrp="1" noChangeArrowheads="1"/>
          </p:cNvSpPr>
          <p:nvPr>
            <p:ph idx="1"/>
          </p:nvPr>
        </p:nvSpPr>
        <p:spPr>
          <a:xfrm>
            <a:off x="163512" y="904108"/>
            <a:ext cx="8757204" cy="5314950"/>
          </a:xfrm>
        </p:spPr>
        <p:txBody>
          <a:bodyPr/>
          <a:lstStyle/>
          <a:p>
            <a:pPr hangingPunct="0"/>
            <a:r>
              <a:rPr lang="en-US" dirty="0" smtClean="0"/>
              <a:t>HEVC has </a:t>
            </a:r>
            <a:r>
              <a:rPr lang="en-US" b="1" dirty="0" smtClean="0"/>
              <a:t>64</a:t>
            </a:r>
            <a:r>
              <a:rPr lang="en-US" dirty="0" smtClean="0"/>
              <a:t> possible LPS probabilities (σ</a:t>
            </a:r>
            <a:r>
              <a:rPr lang="en-US" baseline="-25000" dirty="0" smtClean="0"/>
              <a:t> </a:t>
            </a:r>
            <a:r>
              <a:rPr lang="en-US" dirty="0" smtClean="0"/>
              <a:t>from 0 to 63)</a:t>
            </a:r>
          </a:p>
          <a:p>
            <a:pPr lvl="1" hangingPunct="0"/>
            <a:endParaRPr lang="en-US" dirty="0" smtClean="0"/>
          </a:p>
          <a:p>
            <a:pPr hangingPunct="0"/>
            <a:r>
              <a:rPr lang="en-US" dirty="0" smtClean="0"/>
              <a:t>Probability for each state is derived as</a:t>
            </a:r>
          </a:p>
          <a:p>
            <a:pPr lvl="1" hangingPunct="0"/>
            <a:r>
              <a:rPr lang="en-US" dirty="0" smtClean="0"/>
              <a:t>p </a:t>
            </a:r>
            <a:r>
              <a:rPr lang="en-US" baseline="-25000" dirty="0" smtClean="0"/>
              <a:t>σ</a:t>
            </a:r>
            <a:r>
              <a:rPr lang="en-US" dirty="0" smtClean="0"/>
              <a:t> = </a:t>
            </a:r>
            <a:r>
              <a:rPr lang="en-US" dirty="0" smtClean="0">
                <a:sym typeface="Symbol"/>
              </a:rPr>
              <a:t></a:t>
            </a:r>
            <a:r>
              <a:rPr lang="en-US" dirty="0" smtClean="0"/>
              <a:t> p </a:t>
            </a:r>
            <a:r>
              <a:rPr lang="en-US" baseline="-25000" dirty="0" smtClean="0"/>
              <a:t>σ -1 </a:t>
            </a:r>
            <a:r>
              <a:rPr lang="en-US" dirty="0" smtClean="0"/>
              <a:t>  where p</a:t>
            </a:r>
            <a:r>
              <a:rPr lang="en-US" baseline="-25000" dirty="0" smtClean="0"/>
              <a:t>0</a:t>
            </a:r>
            <a:r>
              <a:rPr lang="en-US" dirty="0" smtClean="0"/>
              <a:t>=1/2  and   </a:t>
            </a:r>
            <a:r>
              <a:rPr lang="en-US" dirty="0" smtClean="0">
                <a:sym typeface="Symbol"/>
              </a:rPr>
              <a:t></a:t>
            </a:r>
            <a:r>
              <a:rPr lang="en-US" dirty="0" smtClean="0"/>
              <a:t>=0.9493</a:t>
            </a:r>
          </a:p>
          <a:p>
            <a:pPr lvl="1" hangingPunct="0"/>
            <a:endParaRPr lang="en-US" dirty="0" smtClean="0"/>
          </a:p>
          <a:p>
            <a:pPr hangingPunct="0"/>
            <a:r>
              <a:rPr lang="en-US" dirty="0" err="1" smtClean="0"/>
              <a:t>NextStateLPS</a:t>
            </a:r>
            <a:r>
              <a:rPr lang="en-US" dirty="0" smtClean="0"/>
              <a:t> table defines the state transition in case of a LPS occurring</a:t>
            </a:r>
          </a:p>
          <a:p>
            <a:pPr lvl="1" hangingPunct="0"/>
            <a:r>
              <a:rPr lang="en-US" dirty="0" smtClean="0"/>
              <a:t>The table has 64 entries, one for each state σ</a:t>
            </a:r>
          </a:p>
          <a:p>
            <a:pPr lvl="1" hangingPunct="0"/>
            <a:r>
              <a:rPr lang="en-US" dirty="0" smtClean="0"/>
              <a:t>For MPS, transition is obtained by updating the state σ  to value min( σ+1, 62 )</a:t>
            </a:r>
          </a:p>
          <a:p>
            <a:pPr lvl="1" hangingPunct="0"/>
            <a:endParaRPr lang="en-US" dirty="0" smtClean="0"/>
          </a:p>
          <a:p>
            <a:pPr hangingPunct="0"/>
            <a:r>
              <a:rPr lang="en-US" dirty="0" smtClean="0"/>
              <a:t>New range is computed given the current range and the LPS probability</a:t>
            </a:r>
          </a:p>
          <a:p>
            <a:pPr lvl="1" hangingPunct="0"/>
            <a:r>
              <a:rPr lang="en-US" dirty="0" smtClean="0"/>
              <a:t>Using the range LPS table, that provides (roughly) the value of </a:t>
            </a:r>
            <a:r>
              <a:rPr lang="en-US" dirty="0" err="1" smtClean="0"/>
              <a:t>p</a:t>
            </a:r>
            <a:r>
              <a:rPr lang="en-US" baseline="-25000" dirty="0" err="1" smtClean="0"/>
              <a:t>σ</a:t>
            </a:r>
            <a:r>
              <a:rPr lang="en-US" dirty="0" err="1" smtClean="0"/>
              <a:t>×range</a:t>
            </a:r>
            <a:endParaRPr lang="en-US" dirty="0" smtClean="0"/>
          </a:p>
          <a:p>
            <a:pPr lvl="1" hangingPunct="0"/>
            <a:r>
              <a:rPr lang="en-US" dirty="0" smtClean="0"/>
              <a:t>Table size is </a:t>
            </a:r>
            <a:r>
              <a:rPr lang="en-US" b="1" dirty="0" smtClean="0"/>
              <a:t>64×4</a:t>
            </a:r>
            <a:r>
              <a:rPr lang="en-US" dirty="0" smtClean="0"/>
              <a:t>: 64 LPS probability states times 4 quantized range index</a:t>
            </a:r>
          </a:p>
          <a:p>
            <a:pPr lvl="1" hangingPunct="0"/>
            <a:r>
              <a:rPr lang="en-US" dirty="0" smtClean="0"/>
              <a:t>Range index is obtained by (range&gt;&gt;6) &amp; 3</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Modified Tables for BAC</a:t>
            </a:r>
            <a:endParaRPr lang="en-US" dirty="0"/>
          </a:p>
        </p:txBody>
      </p:sp>
      <p:sp>
        <p:nvSpPr>
          <p:cNvPr id="243714" name="Rectangle 2"/>
          <p:cNvSpPr>
            <a:spLocks noGrp="1" noChangeArrowheads="1"/>
          </p:cNvSpPr>
          <p:nvPr>
            <p:ph idx="1"/>
          </p:nvPr>
        </p:nvSpPr>
        <p:spPr>
          <a:xfrm>
            <a:off x="163512" y="904108"/>
            <a:ext cx="8757204" cy="5314950"/>
          </a:xfrm>
        </p:spPr>
        <p:txBody>
          <a:bodyPr/>
          <a:lstStyle/>
          <a:p>
            <a:pPr hangingPunct="0"/>
            <a:r>
              <a:rPr lang="en-US" dirty="0" smtClean="0"/>
              <a:t>Extend the number of probability states to 128 (σ</a:t>
            </a:r>
            <a:r>
              <a:rPr lang="en-US" baseline="-25000" dirty="0" smtClean="0"/>
              <a:t> </a:t>
            </a:r>
            <a:r>
              <a:rPr lang="en-US" dirty="0" smtClean="0"/>
              <a:t>from 0 to 127)</a:t>
            </a:r>
          </a:p>
          <a:p>
            <a:pPr lvl="1" hangingPunct="0"/>
            <a:r>
              <a:rPr lang="en-US" dirty="0" smtClean="0">
                <a:sym typeface="Symbol"/>
              </a:rPr>
              <a:t>Set </a:t>
            </a:r>
            <a:r>
              <a:rPr lang="en-US" dirty="0" smtClean="0"/>
              <a:t>=0.969  for slower adaptation</a:t>
            </a:r>
          </a:p>
          <a:p>
            <a:pPr lvl="1" hangingPunct="0"/>
            <a:r>
              <a:rPr lang="en-US" dirty="0" smtClean="0"/>
              <a:t> Lowest probability ~0.009 for coding more skewed distributions</a:t>
            </a:r>
          </a:p>
          <a:p>
            <a:pPr lvl="1" hangingPunct="0"/>
            <a:endParaRPr lang="en-US" dirty="0" smtClean="0"/>
          </a:p>
          <a:p>
            <a:pPr hangingPunct="0"/>
            <a:r>
              <a:rPr lang="en-US" dirty="0" smtClean="0"/>
              <a:t>Range LPS table size is not increased</a:t>
            </a:r>
          </a:p>
          <a:p>
            <a:pPr lvl="1" hangingPunct="0"/>
            <a:r>
              <a:rPr lang="en-US" dirty="0" smtClean="0"/>
              <a:t>Quantize states σ to index the table</a:t>
            </a:r>
          </a:p>
          <a:p>
            <a:pPr lvl="1" hangingPunct="0"/>
            <a:r>
              <a:rPr lang="en-US" dirty="0" smtClean="0"/>
              <a:t>Modified table values to account for new probability states</a:t>
            </a:r>
          </a:p>
          <a:p>
            <a:pPr lvl="1" hangingPunct="0"/>
            <a:endParaRPr lang="en-US" dirty="0" smtClean="0"/>
          </a:p>
          <a:p>
            <a:pPr hangingPunct="0"/>
            <a:r>
              <a:rPr lang="en-US" dirty="0" smtClean="0"/>
              <a:t>3 variants for table sizes</a:t>
            </a:r>
          </a:p>
          <a:p>
            <a:pPr marL="744537" lvl="1" indent="-457200" hangingPunct="0">
              <a:buFont typeface="+mj-lt"/>
              <a:buAutoNum type="arabicPeriod"/>
            </a:pPr>
            <a:r>
              <a:rPr lang="en-US" dirty="0" smtClean="0"/>
              <a:t>Same table size as HEVC 64×4 (table indexed by σ&gt;&gt;1)</a:t>
            </a:r>
          </a:p>
          <a:p>
            <a:pPr marL="744537" lvl="1" indent="-457200" hangingPunct="0">
              <a:buFont typeface="+mj-lt"/>
              <a:buAutoNum type="arabicPeriod"/>
            </a:pPr>
            <a:r>
              <a:rPr lang="en-US" dirty="0" smtClean="0"/>
              <a:t>Half table size 32×4 (table indexed by σ&gt;&gt;2)</a:t>
            </a:r>
          </a:p>
          <a:p>
            <a:pPr marL="744537" lvl="1" indent="-457200" hangingPunct="0">
              <a:buFont typeface="+mj-lt"/>
              <a:buAutoNum type="arabicPeriod"/>
            </a:pPr>
            <a:r>
              <a:rPr lang="en-US" dirty="0" smtClean="0"/>
              <a:t>Shift-based table to compute the new range</a:t>
            </a:r>
          </a:p>
          <a:p>
            <a:pPr marL="1082675" lvl="2" indent="-457200" hangingPunct="0"/>
            <a:r>
              <a:rPr lang="en-US" dirty="0" smtClean="0"/>
              <a:t>Each entry (σ&gt;&gt;1) has three 4-bit shift quantities</a:t>
            </a:r>
          </a:p>
          <a:p>
            <a:pPr marL="1082675" lvl="2" indent="-457200" hangingPunct="0"/>
            <a:r>
              <a:rPr lang="en-US" dirty="0" err="1" smtClean="0"/>
              <a:t>RangeLPS</a:t>
            </a:r>
            <a:r>
              <a:rPr lang="en-US" dirty="0" smtClean="0"/>
              <a:t> = ( Range&lt;&lt;s1) + ( Range&lt;&lt;s2) + (Range&lt;&lt;s3) )&gt;&gt;16</a:t>
            </a:r>
          </a:p>
          <a:p>
            <a:pPr marL="1082675" lvl="2" indent="-457200" hangingPunct="0"/>
            <a:r>
              <a:rPr lang="en-US" dirty="0" smtClean="0"/>
              <a:t>Table size is 75% of HEVC</a:t>
            </a:r>
          </a:p>
          <a:p>
            <a:pPr marL="1082675" lvl="2" indent="-457200" hangingPunct="0">
              <a:buFont typeface="+mj-lt"/>
              <a:buAutoNum type="arabicPeriod"/>
            </a:pPr>
            <a:endParaRPr lang="en-US" dirty="0" smtClean="0"/>
          </a:p>
          <a:p>
            <a:pPr marL="1082675" lvl="2" indent="-457200" hangingPunct="0"/>
            <a:endParaRPr lang="en-US"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Results</a:t>
            </a:r>
            <a:endParaRPr lang="en-US" dirty="0"/>
          </a:p>
        </p:txBody>
      </p:sp>
      <p:sp>
        <p:nvSpPr>
          <p:cNvPr id="243714" name="Rectangle 2"/>
          <p:cNvSpPr>
            <a:spLocks noGrp="1" noChangeArrowheads="1"/>
          </p:cNvSpPr>
          <p:nvPr>
            <p:ph idx="1"/>
          </p:nvPr>
        </p:nvSpPr>
        <p:spPr>
          <a:xfrm>
            <a:off x="163512" y="904108"/>
            <a:ext cx="8821461" cy="5314950"/>
          </a:xfrm>
        </p:spPr>
        <p:txBody>
          <a:bodyPr/>
          <a:lstStyle/>
          <a:p>
            <a:r>
              <a:rPr lang="en-US" dirty="0" smtClean="0"/>
              <a:t>Common conditions, HE configuration</a:t>
            </a:r>
          </a:p>
          <a:p>
            <a:pPr lvl="1"/>
            <a:r>
              <a:rPr lang="en-US" dirty="0" smtClean="0"/>
              <a:t>BD-rates for the 3 cases</a:t>
            </a:r>
          </a:p>
          <a:p>
            <a:pPr lvl="1"/>
            <a:r>
              <a:rPr lang="en-US" dirty="0" smtClean="0"/>
              <a:t>Encoding and decoding times similar to anchor</a:t>
            </a:r>
            <a:endParaRPr lang="en-GB" dirty="0" smtClean="0"/>
          </a:p>
          <a:p>
            <a:pPr lvl="1"/>
            <a:endParaRPr lang="en-GB" dirty="0" smtClean="0"/>
          </a:p>
          <a:p>
            <a:pPr lvl="1"/>
            <a:endParaRPr lang="en-GB" dirty="0" smtClean="0"/>
          </a:p>
          <a:p>
            <a:pPr lvl="1"/>
            <a:endParaRPr lang="en-GB" sz="2000" dirty="0" smtClean="0"/>
          </a:p>
          <a:p>
            <a:pPr lvl="1">
              <a:buNone/>
            </a:pPr>
            <a:endParaRPr lang="en-GB" dirty="0" smtClean="0"/>
          </a:p>
          <a:p>
            <a:pPr lvl="1"/>
            <a:endParaRPr lang="en-GB" dirty="0" smtClean="0"/>
          </a:p>
          <a:p>
            <a:r>
              <a:rPr lang="en-US" dirty="0" smtClean="0"/>
              <a:t>Initialization states have not been changed</a:t>
            </a:r>
          </a:p>
          <a:p>
            <a:pPr lvl="1"/>
            <a:r>
              <a:rPr lang="en-US" dirty="0" smtClean="0"/>
              <a:t>Offset of 64 added to match the states at probability ½</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Table 5"/>
          <p:cNvGraphicFramePr>
            <a:graphicFrameLocks noGrp="1"/>
          </p:cNvGraphicFramePr>
          <p:nvPr/>
        </p:nvGraphicFramePr>
        <p:xfrm>
          <a:off x="309294" y="2204382"/>
          <a:ext cx="8458187" cy="1399432"/>
        </p:xfrm>
        <a:graphic>
          <a:graphicData uri="http://schemas.openxmlformats.org/drawingml/2006/table">
            <a:tbl>
              <a:tblPr firstRow="1" bandRow="1">
                <a:tableStyleId>{5C22544A-7EE6-4342-B048-85BDC9FD1C3A}</a:tableStyleId>
              </a:tblPr>
              <a:tblGrid>
                <a:gridCol w="1393462"/>
                <a:gridCol w="771372"/>
                <a:gridCol w="771371"/>
                <a:gridCol w="771372"/>
                <a:gridCol w="782497"/>
                <a:gridCol w="782497"/>
                <a:gridCol w="782497"/>
                <a:gridCol w="801040"/>
                <a:gridCol w="801039"/>
                <a:gridCol w="801040"/>
              </a:tblGrid>
              <a:tr h="349858">
                <a:tc>
                  <a:txBody>
                    <a:bodyPr/>
                    <a:lstStyle/>
                    <a:p>
                      <a:pPr algn="ctr"/>
                      <a:r>
                        <a:rPr lang="en-US" sz="1600" dirty="0" smtClean="0"/>
                        <a:t>Case</a:t>
                      </a:r>
                      <a:endParaRPr lang="en-US" sz="1600" dirty="0"/>
                    </a:p>
                  </a:txBody>
                  <a:tcPr/>
                </a:tc>
                <a:tc gridSpan="3">
                  <a:txBody>
                    <a:bodyPr/>
                    <a:lstStyle/>
                    <a:p>
                      <a:pPr algn="ctr"/>
                      <a:r>
                        <a:rPr lang="en-US" sz="1600" dirty="0" smtClean="0"/>
                        <a:t>AI – HE </a:t>
                      </a:r>
                      <a:endParaRPr lang="en-US" sz="1600" dirty="0"/>
                    </a:p>
                  </a:txBody>
                  <a:tcPr/>
                </a:tc>
                <a:tc hMerge="1">
                  <a:txBody>
                    <a:bodyPr/>
                    <a:lstStyle/>
                    <a:p>
                      <a:endParaRPr lang="en-US"/>
                    </a:p>
                  </a:txBody>
                  <a:tcPr/>
                </a:tc>
                <a:tc hMerge="1">
                  <a:txBody>
                    <a:bodyPr/>
                    <a:lstStyle/>
                    <a:p>
                      <a:endParaRPr lang="en-US"/>
                    </a:p>
                  </a:txBody>
                  <a:tcPr/>
                </a:tc>
                <a:tc gridSpan="3">
                  <a:txBody>
                    <a:bodyPr/>
                    <a:lstStyle/>
                    <a:p>
                      <a:pPr algn="ctr"/>
                      <a:r>
                        <a:rPr lang="en-US" sz="1600" dirty="0" smtClean="0"/>
                        <a:t>RA –</a:t>
                      </a:r>
                      <a:r>
                        <a:rPr lang="en-US" sz="1600" baseline="0" dirty="0" smtClean="0"/>
                        <a:t> HE</a:t>
                      </a:r>
                      <a:endParaRPr lang="en-US" sz="1600" dirty="0"/>
                    </a:p>
                  </a:txBody>
                  <a:tcPr/>
                </a:tc>
                <a:tc hMerge="1">
                  <a:txBody>
                    <a:bodyPr/>
                    <a:lstStyle/>
                    <a:p>
                      <a:endParaRPr lang="en-US"/>
                    </a:p>
                  </a:txBody>
                  <a:tcPr/>
                </a:tc>
                <a:tc hMerge="1">
                  <a:txBody>
                    <a:bodyPr/>
                    <a:lstStyle/>
                    <a:p>
                      <a:endParaRPr lang="en-US"/>
                    </a:p>
                  </a:txBody>
                  <a:tcPr/>
                </a:tc>
                <a:tc gridSpan="3">
                  <a:txBody>
                    <a:bodyPr/>
                    <a:lstStyle/>
                    <a:p>
                      <a:pPr algn="ctr"/>
                      <a:r>
                        <a:rPr lang="en-US" sz="1600" dirty="0" smtClean="0"/>
                        <a:t>LB – HE </a:t>
                      </a:r>
                      <a:endParaRPr lang="en-US" sz="1600" dirty="0"/>
                    </a:p>
                  </a:txBody>
                  <a:tcPr/>
                </a:tc>
                <a:tc hMerge="1">
                  <a:txBody>
                    <a:bodyPr/>
                    <a:lstStyle/>
                    <a:p>
                      <a:endParaRPr lang="en-US"/>
                    </a:p>
                  </a:txBody>
                  <a:tcPr/>
                </a:tc>
                <a:tc hMerge="1">
                  <a:txBody>
                    <a:bodyPr/>
                    <a:lstStyle/>
                    <a:p>
                      <a:endParaRPr lang="en-US"/>
                    </a:p>
                  </a:txBody>
                  <a:tcPr/>
                </a:tc>
              </a:tr>
              <a:tr h="349858">
                <a:tc>
                  <a:txBody>
                    <a:bodyPr/>
                    <a:lstStyle/>
                    <a:p>
                      <a:pPr algn="ctr"/>
                      <a:r>
                        <a:rPr lang="en-US" sz="1600" dirty="0" smtClean="0"/>
                        <a:t>Full</a:t>
                      </a:r>
                      <a:r>
                        <a:rPr lang="en-US" sz="1600" baseline="0" dirty="0" smtClean="0"/>
                        <a:t> size</a:t>
                      </a:r>
                      <a:endParaRPr lang="en-US" sz="1600" dirty="0"/>
                    </a:p>
                  </a:txBody>
                  <a:tcP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-0.34%</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-0.69%</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-0.69%</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-0.26%</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-0.23%</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-0.38%</a:t>
                      </a:r>
                      <a:endParaRPr lang="en-US" sz="140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-0.05%</a:t>
                      </a:r>
                      <a:endParaRPr lang="en-US" sz="140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-0.61%</a:t>
                      </a:r>
                      <a:endParaRPr lang="en-US" sz="140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-0.62%</a:t>
                      </a:r>
                      <a:endParaRPr lang="en-US" sz="1400" dirty="0">
                        <a:latin typeface="Times New Roman"/>
                        <a:ea typeface="Times New Roman"/>
                        <a:cs typeface="Times New Roman"/>
                      </a:endParaRPr>
                    </a:p>
                  </a:txBody>
                  <a:tcPr marL="68580" marR="68580" marT="0" marB="0" anchor="ctr"/>
                </a:tc>
              </a:tr>
              <a:tr h="34985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t>Half size</a:t>
                      </a:r>
                    </a:p>
                  </a:txBody>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-0.26%</a:t>
                      </a:r>
                      <a:endParaRPr lang="en-US" sz="140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-0.92%</a:t>
                      </a:r>
                      <a:endParaRPr lang="en-US" sz="140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-0.91%</a:t>
                      </a:r>
                      <a:endParaRPr lang="en-US" sz="140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-0.21%</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-0.50%</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-0.63%</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0.07%</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-0.74%</a:t>
                      </a:r>
                      <a:endParaRPr lang="en-US" sz="140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-0.65%</a:t>
                      </a:r>
                      <a:endParaRPr lang="en-US" sz="1400" dirty="0">
                        <a:latin typeface="Times New Roman"/>
                        <a:ea typeface="Times New Roman"/>
                        <a:cs typeface="Times New Roman"/>
                      </a:endParaRPr>
                    </a:p>
                  </a:txBody>
                  <a:tcPr marL="68580" marR="68580" marT="0" marB="0" anchor="ctr"/>
                </a:tc>
              </a:tr>
              <a:tr h="349858">
                <a:tc>
                  <a:txBody>
                    <a:bodyPr/>
                    <a:lstStyle/>
                    <a:p>
                      <a:pPr algn="ctr"/>
                      <a:r>
                        <a:rPr lang="en-US" sz="1600" dirty="0" smtClean="0"/>
                        <a:t>Shifts</a:t>
                      </a:r>
                      <a:endParaRPr lang="en-US" sz="1600" dirty="0"/>
                    </a:p>
                  </a:txBody>
                  <a:tcP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-0.36%</a:t>
                      </a:r>
                      <a:endParaRPr lang="en-US" sz="140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-0.38%</a:t>
                      </a:r>
                      <a:endParaRPr lang="en-US" sz="140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-0.35%</a:t>
                      </a:r>
                      <a:endParaRPr lang="en-US" sz="140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a:solidFill>
                            <a:srgbClr val="000000"/>
                          </a:solidFill>
                          <a:latin typeface="Arial"/>
                          <a:ea typeface="Times New Roman"/>
                          <a:cs typeface="Times New Roman"/>
                        </a:rPr>
                        <a:t>-0.28%</a:t>
                      </a:r>
                      <a:endParaRPr lang="en-US" sz="140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-0.06%</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-0.14%</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-0.13%</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-0.12%</a:t>
                      </a:r>
                      <a:endParaRPr lang="en-US" sz="1400" dirty="0">
                        <a:latin typeface="Times New Roman"/>
                        <a:ea typeface="Times New Roman"/>
                        <a:cs typeface="Times New Roman"/>
                      </a:endParaRPr>
                    </a:p>
                  </a:txBody>
                  <a:tcPr marL="68580" marR="68580" marT="0" marB="0" anchor="ctr"/>
                </a:tc>
                <a:tc>
                  <a:txBody>
                    <a:bodyPr/>
                    <a:lstStyle/>
                    <a:p>
                      <a:pPr marL="0" marR="0" algn="ctr" hangingPunct="0">
                        <a:spcBef>
                          <a:spcPts val="680"/>
                        </a:spcBef>
                        <a:spcAft>
                          <a:spcPts val="0"/>
                        </a:spcAft>
                        <a:tabLst>
                          <a:tab pos="228600" algn="l"/>
                          <a:tab pos="457200" algn="l"/>
                          <a:tab pos="685800" algn="l"/>
                          <a:tab pos="914400" algn="l"/>
                        </a:tabLst>
                      </a:pPr>
                      <a:r>
                        <a:rPr lang="en-US" sz="1400" dirty="0">
                          <a:solidFill>
                            <a:srgbClr val="000000"/>
                          </a:solidFill>
                          <a:latin typeface="Arial"/>
                          <a:ea typeface="Times New Roman"/>
                          <a:cs typeface="Times New Roman"/>
                        </a:rPr>
                        <a:t>-0.27%</a:t>
                      </a:r>
                      <a:endParaRPr lang="en-US" sz="1400" dirty="0">
                        <a:latin typeface="Times New Roman"/>
                        <a:ea typeface="Times New Roman"/>
                        <a:cs typeface="Times New Roman"/>
                      </a:endParaRPr>
                    </a:p>
                  </a:txBody>
                  <a:tcPr marL="68580" marR="68580" marT="0" marB="0" anchor="ctr"/>
                </a:tc>
              </a:tr>
            </a:tbl>
          </a:graphicData>
        </a:graphic>
      </p:graphicFrame>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Conclusions</a:t>
            </a:r>
            <a:endParaRPr lang="en-US" dirty="0"/>
          </a:p>
        </p:txBody>
      </p:sp>
      <p:sp>
        <p:nvSpPr>
          <p:cNvPr id="243714" name="Rectangle 2"/>
          <p:cNvSpPr>
            <a:spLocks noGrp="1" noChangeArrowheads="1"/>
          </p:cNvSpPr>
          <p:nvPr>
            <p:ph idx="1"/>
          </p:nvPr>
        </p:nvSpPr>
        <p:spPr/>
        <p:txBody>
          <a:bodyPr/>
          <a:lstStyle/>
          <a:p>
            <a:pPr lvl="0" hangingPunct="0">
              <a:buNone/>
            </a:pPr>
            <a:endParaRPr lang="en-US" dirty="0" smtClean="0"/>
          </a:p>
          <a:p>
            <a:pPr lvl="0" hangingPunct="0"/>
            <a:r>
              <a:rPr lang="en-US" dirty="0" smtClean="0"/>
              <a:t>Proposed straightforward extension of BAC tables for</a:t>
            </a:r>
          </a:p>
          <a:p>
            <a:pPr lvl="1" hangingPunct="0"/>
            <a:r>
              <a:rPr lang="en-US" dirty="0" smtClean="0"/>
              <a:t>Slower adaptation process</a:t>
            </a:r>
          </a:p>
          <a:p>
            <a:pPr lvl="1" hangingPunct="0"/>
            <a:r>
              <a:rPr lang="en-US" dirty="0" smtClean="0"/>
              <a:t>More skewed probabilities</a:t>
            </a:r>
          </a:p>
          <a:p>
            <a:pPr hangingPunct="0"/>
            <a:r>
              <a:rPr lang="en-US" dirty="0" smtClean="0"/>
              <a:t>Increase the number of states to 128</a:t>
            </a:r>
          </a:p>
          <a:p>
            <a:pPr hangingPunct="0"/>
            <a:r>
              <a:rPr lang="en-US" dirty="0" smtClean="0"/>
              <a:t>3 variants</a:t>
            </a:r>
          </a:p>
          <a:p>
            <a:pPr lvl="1" hangingPunct="0"/>
            <a:r>
              <a:rPr lang="en-US" dirty="0" smtClean="0"/>
              <a:t>Same range LPS table size</a:t>
            </a:r>
          </a:p>
          <a:p>
            <a:pPr lvl="1" hangingPunct="0"/>
            <a:r>
              <a:rPr lang="en-US" dirty="0" smtClean="0"/>
              <a:t>Half range LPS table size</a:t>
            </a:r>
          </a:p>
          <a:p>
            <a:pPr lvl="1" hangingPunct="0"/>
            <a:r>
              <a:rPr lang="en-US" dirty="0" smtClean="0"/>
              <a:t>Shift-based LPS table (75% of HEVC table size)</a:t>
            </a:r>
          </a:p>
          <a:p>
            <a:pPr lvl="1" hangingPunct="0"/>
            <a:endParaRPr lang="en-US" dirty="0" smtClean="0"/>
          </a:p>
          <a:p>
            <a:pPr hangingPunct="0"/>
            <a:r>
              <a:rPr lang="en-US" dirty="0" smtClean="0"/>
              <a:t>Better performance, specially for large resolutions</a:t>
            </a:r>
          </a:p>
          <a:p>
            <a:pPr hangingPunct="0">
              <a:buNone/>
            </a:pPr>
            <a:endParaRPr lang="en-US" dirty="0" smtClean="0"/>
          </a:p>
          <a:p>
            <a:pPr lvl="1" hangingPunct="0"/>
            <a:endParaRPr lang="en-US" dirty="0" smtClean="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r>
              <a:rPr kumimoji="0" lang="en-US" sz="2000" b="0" i="0" u="none" strike="noStrike" kern="0" cap="none" spc="0" normalizeH="0" baseline="0" noProof="0" dirty="0" smtClean="0">
                <a:ln>
                  <a:noFill/>
                </a:ln>
                <a:solidFill>
                  <a:srgbClr val="333333"/>
                </a:solidFill>
                <a:effectLst/>
                <a:uLnTx/>
                <a:uFillTx/>
                <a:latin typeface="+mn-lt"/>
                <a:ea typeface="+mn-ea"/>
                <a:cs typeface="+mn-cs"/>
              </a:rPr>
              <a:t>Full LPS</a:t>
            </a:r>
            <a:r>
              <a:rPr kumimoji="0" lang="en-US" sz="2000" b="0" i="0" u="none" strike="noStrike" kern="0" cap="none" spc="0" normalizeH="0" noProof="0" dirty="0" smtClean="0">
                <a:ln>
                  <a:noFill/>
                </a:ln>
                <a:solidFill>
                  <a:srgbClr val="333333"/>
                </a:solidFill>
                <a:effectLst/>
                <a:uLnTx/>
                <a:uFillTx/>
                <a:latin typeface="+mn-lt"/>
                <a:ea typeface="+mn-ea"/>
                <a:cs typeface="+mn-cs"/>
              </a:rPr>
              <a:t> range table size</a:t>
            </a:r>
            <a:endParaRPr kumimoji="0" lang="en-US" sz="1600" b="0" i="0" u="none" strike="noStrike" kern="0" cap="none" spc="0" normalizeH="0" baseline="0" noProof="0" dirty="0" smtClean="0">
              <a:ln>
                <a:noFill/>
              </a:ln>
              <a:solidFill>
                <a:srgbClr val="333333"/>
              </a:solidFill>
              <a:effectLst/>
              <a:uLnTx/>
              <a:uFillTx/>
              <a:latin typeface="+mn-lt"/>
              <a:cs typeface="+mn-cs"/>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dirty="0">
                          <a:solidFill>
                            <a:srgbClr val="000000"/>
                          </a:solidFill>
                          <a:latin typeface="Arial"/>
                        </a:rPr>
                        <a:t>-0.47%</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-0.20%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-0.49%</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0.90%</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0.40%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-0.64%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-0.62%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-0.23%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-0.04%</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-0.25%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dirty="0">
                          <a:solidFill>
                            <a:srgbClr val="000000"/>
                          </a:solidFill>
                          <a:latin typeface="Arial"/>
                        </a:rPr>
                        <a:t>-0.82%</a:t>
                      </a:r>
                    </a:p>
                  </a:txBody>
                  <a:tcPr marL="0" marR="0" marT="0" marB="0" anchor="ctr">
                    <a:lnL>
                      <a:noFill/>
                    </a:lnL>
                    <a:lnR>
                      <a:noFill/>
                    </a:lnR>
                    <a:lnT>
                      <a:noFill/>
                    </a:lnT>
                    <a:lnB>
                      <a:noFill/>
                    </a:lnB>
                  </a:tcPr>
                </a:tc>
                <a:tc>
                  <a:txBody>
                    <a:bodyPr/>
                    <a:lstStyle/>
                    <a:p>
                      <a:pPr algn="ctr" fontAlgn="b"/>
                      <a:r>
                        <a:rPr lang="en-US" sz="1200" b="0" i="0" u="none" strike="noStrike" dirty="0">
                          <a:solidFill>
                            <a:srgbClr val="000000"/>
                          </a:solidFill>
                          <a:latin typeface="Arial"/>
                        </a:rPr>
                        <a:t>-0.82%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-0.63%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-0.74%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-0.09%</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-0.72%</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-0.93%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-1.25%</a:t>
                      </a:r>
                    </a:p>
                  </a:txBody>
                  <a:tcPr marL="0" marR="0" marT="0" marB="0" anchor="ctr">
                    <a:lnL>
                      <a:noFill/>
                    </a:lnL>
                    <a:lnR>
                      <a:noFill/>
                    </a:lnR>
                    <a:lnT>
                      <a:noFill/>
                    </a:lnT>
                    <a:lnB>
                      <a:noFill/>
                    </a:lnB>
                  </a:tcPr>
                </a:tc>
                <a:tc>
                  <a:txBody>
                    <a:bodyPr/>
                    <a:lstStyle/>
                    <a:p>
                      <a:pPr algn="ctr" fontAlgn="b"/>
                      <a:r>
                        <a:rPr lang="en-US" sz="1200" b="0" i="0" u="none" strike="noStrike" dirty="0">
                          <a:solidFill>
                            <a:srgbClr val="000000"/>
                          </a:solidFill>
                          <a:latin typeface="Arial"/>
                        </a:rPr>
                        <a:t>-1.33%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-0.02%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-0.86%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-0.93%</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-0.95%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-1.10%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-1.02%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-1.36%</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-0.44%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dirty="0">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-0.82%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-0.34%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0.44%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-0.36%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-1.28%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-0.23%</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-0.21%</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-0.26%</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-0.48%</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0.16%</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-0.22%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-0.39%</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-0.32%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-0.63%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-0.61%</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-0.22%</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-0.36%</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-0.58%</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-0.57%</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-0.42%</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-0.79%</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-0.32%</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-0.62%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-0.59%</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-0.21%</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-0.25%</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-0.38%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80808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-0.57%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-0.58%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0.06%</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-0.37%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-0.80%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103%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96%</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97%</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BD-rate (with class F and low delay P) </a:t>
            </a:r>
            <a:endParaRPr lang="en-US" dirty="0"/>
          </a:p>
        </p:txBody>
      </p:sp>
      <p:sp>
        <p:nvSpPr>
          <p:cNvPr id="243714" name="Rectangle 2"/>
          <p:cNvSpPr>
            <a:spLocks noGrp="1" noChangeArrowheads="1"/>
          </p:cNvSpPr>
          <p:nvPr>
            <p:ph idx="1"/>
          </p:nvPr>
        </p:nvSpPr>
        <p:spPr>
          <a:xfrm>
            <a:off x="163513" y="1613647"/>
            <a:ext cx="8098360" cy="4465562"/>
          </a:xfrm>
        </p:spPr>
        <p:txBody>
          <a:bodyPr/>
          <a:lstStyle/>
          <a:p>
            <a:pPr lvl="1"/>
            <a:endParaRPr lang="en-US" dirty="0" smtClean="0"/>
          </a:p>
          <a:p>
            <a:pPr>
              <a:buNone/>
            </a:pPr>
            <a:endParaRPr lang="en-US" dirty="0"/>
          </a:p>
        </p:txBody>
      </p:sp>
      <p:sp>
        <p:nvSpPr>
          <p:cNvPr id="6" name="Rectangle 2"/>
          <p:cNvSpPr txBox="1">
            <a:spLocks noChangeArrowheads="1"/>
          </p:cNvSpPr>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kumimoji="0" lang="en-US" sz="28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buFont typeface="Wingdings" pitchFamily="2" charset="2"/>
              <a:buChar cha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2000" b="0" i="0" u="none" strike="noStrike" kern="0" cap="none" spc="0" normalizeH="0" baseline="0" noProof="0" dirty="0" smtClean="0">
              <a:ln>
                <a:noFill/>
              </a:ln>
              <a:solidFill>
                <a:srgbClr val="333333"/>
              </a:solidFill>
              <a:effectLst/>
              <a:uLnTx/>
              <a:uFillTx/>
              <a:latin typeface="+mn-lt"/>
              <a:ea typeface="+mn-ea"/>
              <a:cs typeface="+mn-cs"/>
            </a:endParaRPr>
          </a:p>
          <a:p>
            <a:pPr marL="630238" lvl="1" indent="-173038" eaLnBrk="1" hangingPunct="1">
              <a:lnSpc>
                <a:spcPct val="95000"/>
              </a:lnSpc>
              <a:spcBef>
                <a:spcPct val="35000"/>
              </a:spcBef>
              <a:buClr>
                <a:schemeClr val="accent2"/>
              </a:buClr>
            </a:pPr>
            <a:endParaRPr lang="en-US" sz="2000" kern="0" dirty="0" smtClean="0">
              <a:solidFill>
                <a:srgbClr val="333333"/>
              </a:solidFill>
              <a:latin typeface="+mn-lt"/>
              <a:cs typeface="+mn-cs"/>
            </a:endParaRPr>
          </a:p>
          <a:p>
            <a:pPr marL="630238" lvl="1" indent="-173038" eaLnBrk="1" hangingPunct="1">
              <a:lnSpc>
                <a:spcPct val="95000"/>
              </a:lnSpc>
              <a:spcBef>
                <a:spcPct val="35000"/>
              </a:spcBef>
              <a:buClr>
                <a:schemeClr val="accent2"/>
              </a:buClr>
            </a:pPr>
            <a:endParaRPr kumimoji="0" lang="en-US" sz="1000" b="0" i="0" u="none" strike="noStrike" kern="0" cap="none" spc="0" normalizeH="0" baseline="0" noProof="0" dirty="0" smtClean="0">
              <a:ln>
                <a:noFill/>
              </a:ln>
              <a:solidFill>
                <a:srgbClr val="333333"/>
              </a:solidFill>
              <a:effectLst/>
              <a:uLnTx/>
              <a:uFillTx/>
              <a:latin typeface="+mn-lt"/>
              <a:ea typeface="+mn-ea"/>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
        <p:nvSpPr>
          <p:cNvPr id="8" name="Rectangle 2"/>
          <p:cNvSpPr txBox="1">
            <a:spLocks noChangeArrowheads="1"/>
          </p:cNvSpPr>
          <p:nvPr/>
        </p:nvSpPr>
        <p:spPr bwMode="auto">
          <a:xfrm>
            <a:off x="163513" y="1116768"/>
            <a:ext cx="8712200" cy="29236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3038" lvl="0" indent="-173038" eaLnBrk="1" hangingPunct="1">
              <a:lnSpc>
                <a:spcPct val="95000"/>
              </a:lnSpc>
              <a:spcBef>
                <a:spcPct val="35000"/>
              </a:spcBef>
              <a:buClr>
                <a:schemeClr val="accent2"/>
              </a:buClr>
              <a:buFont typeface="Wingdings" pitchFamily="2" charset="2"/>
              <a:buChar char="§"/>
              <a:defRPr/>
            </a:pPr>
            <a:r>
              <a:rPr lang="en-US" sz="2000" kern="0" dirty="0" smtClean="0">
                <a:solidFill>
                  <a:srgbClr val="333333"/>
                </a:solidFill>
              </a:rPr>
              <a:t>Half LPS range table size</a:t>
            </a:r>
            <a:endParaRPr lang="en-US" sz="1600" kern="0" dirty="0" smtClean="0">
              <a:solidFill>
                <a:srgbClr val="333333"/>
              </a:solidFill>
            </a:endParaRPr>
          </a:p>
        </p:txBody>
      </p:sp>
      <p:graphicFrame>
        <p:nvGraphicFramePr>
          <p:cNvPr id="10" name="Table 9"/>
          <p:cNvGraphicFramePr>
            <a:graphicFrameLocks noGrp="1"/>
          </p:cNvGraphicFramePr>
          <p:nvPr/>
        </p:nvGraphicFramePr>
        <p:xfrm>
          <a:off x="507643" y="1817593"/>
          <a:ext cx="8350114" cy="3923248"/>
        </p:xfrm>
        <a:graphic>
          <a:graphicData uri="http://schemas.openxmlformats.org/drawingml/2006/table">
            <a:tbl>
              <a:tblPr/>
              <a:tblGrid>
                <a:gridCol w="893494"/>
                <a:gridCol w="621385"/>
                <a:gridCol w="621385"/>
                <a:gridCol w="621385"/>
                <a:gridCol w="621385"/>
                <a:gridCol w="621385"/>
                <a:gridCol w="621385"/>
                <a:gridCol w="621385"/>
                <a:gridCol w="621385"/>
                <a:gridCol w="621385"/>
                <a:gridCol w="621385"/>
                <a:gridCol w="621385"/>
                <a:gridCol w="621385"/>
              </a:tblGrid>
              <a:tr h="320265">
                <a:tc>
                  <a:txBody>
                    <a:bodyPr/>
                    <a:lstStyle/>
                    <a:p>
                      <a:pPr algn="ctr" fontAlgn="b"/>
                      <a:endParaRPr lang="en-US" sz="1200" b="0" i="0" u="none" strike="noStrike" dirty="0">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1200" b="1" i="0" u="none" strike="noStrike" dirty="0">
                          <a:solidFill>
                            <a:srgbClr val="000000"/>
                          </a:solidFill>
                          <a:latin typeface="Arial"/>
                        </a:rPr>
                        <a:t>All Intra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Random Access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B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1" i="0" u="none" strike="noStrike">
                          <a:solidFill>
                            <a:srgbClr val="000000"/>
                          </a:solidFill>
                          <a:latin typeface="Arial"/>
                        </a:rPr>
                        <a:t>Low delay P HE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endParaRPr lang="en-US" sz="1200" b="0" i="0" u="none" strike="noStrike">
                        <a:solidFill>
                          <a:srgbClr val="000000"/>
                        </a:solidFill>
                        <a:latin typeface="Arial"/>
                      </a:endParaRP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dirty="0">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Y</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U</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V</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a:solidFill>
                            <a:srgbClr val="000000"/>
                          </a:solidFill>
                          <a:latin typeface="Arial"/>
                        </a:rPr>
                        <a:t>Class 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-0.41%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-0.36%</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-0.36%</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-0.48%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0.39%</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0.18%</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-0.41%</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-0.36%</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0" i="0" u="none" strike="noStrike">
                          <a:solidFill>
                            <a:srgbClr val="000000"/>
                          </a:solidFill>
                          <a:latin typeface="Arial"/>
                        </a:rPr>
                        <a:t>-0.36%</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0265">
                <a:tc>
                  <a:txBody>
                    <a:bodyPr/>
                    <a:lstStyle/>
                    <a:p>
                      <a:pPr algn="ctr" fontAlgn="b"/>
                      <a:r>
                        <a:rPr lang="en-US" sz="1200" b="0" i="0" u="none" strike="noStrike">
                          <a:solidFill>
                            <a:srgbClr val="000000"/>
                          </a:solidFill>
                          <a:latin typeface="Arial"/>
                        </a:rPr>
                        <a:t>Class B</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-0.92%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-0.91%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-0.30%</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-0.57%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-0.18%</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-0.56%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-0.98%</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-0.92%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-0.91%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C</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-1.05%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-0.12%</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-0.77%</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-0.79%</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-0.66%</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-1.01%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-0.24%</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-1.05%</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-1.00%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-1.42%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-1.50%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0.07%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-1.09%</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-1.37%</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0.16%</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-0.80%</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-0.84%</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-0.15%</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-1.42%</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-1.50%</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20265">
                <a:tc>
                  <a:txBody>
                    <a:bodyPr/>
                    <a:lstStyle/>
                    <a:p>
                      <a:pPr algn="ctr" fontAlgn="b"/>
                      <a:r>
                        <a:rPr lang="en-US" sz="1200" b="0" i="0" u="none" strike="noStrike">
                          <a:solidFill>
                            <a:srgbClr val="000000"/>
                          </a:solidFill>
                          <a:latin typeface="Arial"/>
                        </a:rPr>
                        <a:t>Class 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-0.83%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-0.75%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en-US" sz="1200" b="0" i="0" u="none" strike="noStrike">
                        <a:solidFill>
                          <a:srgbClr val="000000"/>
                        </a:solidFill>
                        <a:latin typeface="Arial"/>
                      </a:endParaRP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 </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0.37%</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-1.08%</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0.61%</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1200" b="0" i="0" u="none" strike="noStrike">
                          <a:solidFill>
                            <a:srgbClr val="000000"/>
                          </a:solidFill>
                          <a:latin typeface="Arial"/>
                        </a:rPr>
                        <a:t>-0.21%</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1200" b="0" i="0" u="none" strike="noStrike">
                          <a:solidFill>
                            <a:srgbClr val="000000"/>
                          </a:solidFill>
                          <a:latin typeface="Arial"/>
                        </a:rPr>
                        <a:t>-0.83%</a:t>
                      </a:r>
                    </a:p>
                  </a:txBody>
                  <a:tcPr marL="0" marR="0" marT="0" marB="0" anchor="ctr">
                    <a:lnL>
                      <a:noFill/>
                    </a:lnL>
                    <a:lnR>
                      <a:noFill/>
                    </a:lnR>
                    <a:lnT>
                      <a:noFill/>
                    </a:lnT>
                    <a:lnB>
                      <a:noFill/>
                    </a:lnB>
                  </a:tcPr>
                </a:tc>
                <a:tc>
                  <a:txBody>
                    <a:bodyPr/>
                    <a:lstStyle/>
                    <a:p>
                      <a:pPr algn="ctr" fontAlgn="b"/>
                      <a:r>
                        <a:rPr lang="en-US" sz="1200" b="0" i="0" u="none" strike="noStrike">
                          <a:solidFill>
                            <a:srgbClr val="000000"/>
                          </a:solidFill>
                          <a:latin typeface="Arial"/>
                        </a:rPr>
                        <a:t>-0.75%</a:t>
                      </a:r>
                    </a:p>
                  </a:txBody>
                  <a:tcPr marL="0" marR="0" marT="0" marB="0" anchor="ctr">
                    <a:lnL>
                      <a:noFill/>
                    </a:lnL>
                    <a:lnR w="12700" cap="flat" cmpd="sng" algn="ctr">
                      <a:solidFill>
                        <a:srgbClr val="000000"/>
                      </a:solidFill>
                      <a:prstDash val="solid"/>
                      <a:round/>
                      <a:headEnd type="none" w="med" len="med"/>
                      <a:tailEnd type="none" w="med" len="med"/>
                    </a:lnR>
                    <a:lnT>
                      <a:noFill/>
                    </a:lnT>
                    <a:lnB>
                      <a:noFill/>
                    </a:lnB>
                  </a:tcPr>
                </a:tc>
              </a:tr>
              <a:tr h="340282">
                <a:tc>
                  <a:txBody>
                    <a:bodyPr/>
                    <a:lstStyle/>
                    <a:p>
                      <a:pPr algn="ctr" fontAlgn="b"/>
                      <a:r>
                        <a:rPr lang="en-US" sz="1200" b="0" i="0" u="none" strike="noStrike">
                          <a:solidFill>
                            <a:srgbClr val="000000"/>
                          </a:solidFill>
                          <a:latin typeface="Arial"/>
                        </a:rPr>
                        <a:t>Class F</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-0.42%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0.04%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-0.18%</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-0.41%</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-0.16%</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-0.38%</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-0.13%</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-0.42%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000000"/>
                          </a:solidFill>
                          <a:latin typeface="Arial"/>
                        </a:rPr>
                        <a:t>-0.17%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1" i="0" u="none" strike="noStrike" dirty="0">
                          <a:solidFill>
                            <a:srgbClr val="000000"/>
                          </a:solidFill>
                          <a:latin typeface="Arial"/>
                        </a:rPr>
                        <a:t>Overall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-0.24%</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-0.84%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-0.79%</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-0.16%</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-0.44%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-0.59%</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-0.63%</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-0.60%</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-0.24%</a:t>
                      </a:r>
                    </a:p>
                  </a:txBody>
                  <a:tcPr marL="0" marR="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-0.84%</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1200" b="1" i="0" u="none" strike="noStrike" dirty="0">
                          <a:solidFill>
                            <a:srgbClr val="000000"/>
                          </a:solidFill>
                          <a:latin typeface="Arial"/>
                        </a:rPr>
                        <a:t>-0.79%</a:t>
                      </a:r>
                    </a:p>
                  </a:txBody>
                  <a:tcPr marL="0" marR="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40282">
                <a:tc>
                  <a:txBody>
                    <a:bodyPr/>
                    <a:lstStyle/>
                    <a:p>
                      <a:pPr algn="ctr" fontAlgn="b"/>
                      <a:r>
                        <a:rPr lang="en-US" sz="1200" b="0"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-0.82%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-0.77%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-0.14%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-0.44%</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-0.62%</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0.08%</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-0.62%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-0.60%</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-0.24%</a:t>
                      </a:r>
                    </a:p>
                  </a:txBody>
                  <a:tcPr marL="0" marR="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-0.82%</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200" b="0" i="0" u="none" strike="noStrike">
                          <a:solidFill>
                            <a:srgbClr val="808080"/>
                          </a:solidFill>
                          <a:latin typeface="Arial"/>
                        </a:rPr>
                        <a:t>-0.77%</a:t>
                      </a:r>
                    </a:p>
                  </a:txBody>
                  <a:tcPr marL="0" marR="0"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20265">
                <a:tc>
                  <a:txBody>
                    <a:bodyPr/>
                    <a:lstStyle/>
                    <a:p>
                      <a:pPr algn="ctr" fontAlgn="b"/>
                      <a:r>
                        <a:rPr lang="en-US" sz="1200" b="0" i="0" u="none" strike="noStrike" dirty="0">
                          <a:solidFill>
                            <a:srgbClr val="000000"/>
                          </a:solidFill>
                          <a:latin typeface="Arial"/>
                        </a:rPr>
                        <a:t>Enc </a:t>
                      </a:r>
                      <a:r>
                        <a:rPr lang="en-US" sz="1200" b="0" i="0" u="none" strike="noStrike" dirty="0" smtClean="0">
                          <a:solidFill>
                            <a:srgbClr val="000000"/>
                          </a:solidFill>
                          <a:latin typeface="Arial"/>
                        </a:rPr>
                        <a:t>T [%]</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99%</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340282">
                <a:tc>
                  <a:txBody>
                    <a:bodyPr/>
                    <a:lstStyle/>
                    <a:p>
                      <a:pPr algn="ctr" fontAlgn="b"/>
                      <a:r>
                        <a:rPr lang="en-US" sz="1200" b="0" i="0" u="none" strike="noStrike" dirty="0">
                          <a:solidFill>
                            <a:srgbClr val="000000"/>
                          </a:solidFill>
                          <a:latin typeface="Arial"/>
                        </a:rPr>
                        <a:t>Dec </a:t>
                      </a:r>
                      <a:r>
                        <a:rPr lang="en-US" sz="1200" b="0" i="0" u="none" strike="noStrike" dirty="0" smtClean="0">
                          <a:solidFill>
                            <a:srgbClr val="000000"/>
                          </a:solidFill>
                          <a:latin typeface="Arial"/>
                        </a:rPr>
                        <a:t>T[%]</a:t>
                      </a:r>
                      <a:endParaRPr lang="en-US" sz="1200" b="0" i="0" u="none" strike="noStrike" dirty="0">
                        <a:solidFill>
                          <a:srgbClr val="000000"/>
                        </a:solidFill>
                        <a:latin typeface="Arial"/>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200" b="0" i="0" u="none" strike="noStrike">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a:solidFill>
                            <a:srgbClr val="000000"/>
                          </a:solidFill>
                          <a:latin typeface="Arial"/>
                        </a:rPr>
                        <a:t>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200" b="0" i="0" u="none" strike="noStrike" dirty="0">
                          <a:solidFill>
                            <a:srgbClr val="000000"/>
                          </a:solidFill>
                          <a:latin typeface="Arial"/>
                        </a:rPr>
                        <a:t>98%</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JCTVC-D257</Template>
  <TotalTime>4311</TotalTime>
  <Words>1535</Words>
  <Application>Microsoft Office PowerPoint</Application>
  <PresentationFormat>On-screen Show (4:3)</PresentationFormat>
  <Paragraphs>530</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JCTVC-D257</vt:lpstr>
      <vt:lpstr>JCTVC-G324 Modified LPS range and state transition tables for BAC</vt:lpstr>
      <vt:lpstr>Motivation</vt:lpstr>
      <vt:lpstr>BAC Background</vt:lpstr>
      <vt:lpstr>Modified Tables for BAC</vt:lpstr>
      <vt:lpstr>Results</vt:lpstr>
      <vt:lpstr>Conclusions</vt:lpstr>
      <vt:lpstr>Slide 7</vt:lpstr>
      <vt:lpstr>BD-rate (with class F and low delay P) </vt:lpstr>
      <vt:lpstr>BD-rate (with class F and low delay P) </vt:lpstr>
      <vt:lpstr>BD-rate (with class F and low delay P)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JCTVC-G323 Non-CE11: Diagonal sub-block scan for HE residual coding</dc:title>
  <dc:creator>Qualcomm User</dc:creator>
  <cp:lastModifiedBy>Qualcomm User</cp:lastModifiedBy>
  <cp:revision>94</cp:revision>
  <cp:lastPrinted>2005-08-27T17:58:21Z</cp:lastPrinted>
  <dcterms:created xsi:type="dcterms:W3CDTF">2011-01-18T01:05:45Z</dcterms:created>
  <dcterms:modified xsi:type="dcterms:W3CDTF">2011-11-22T14:07:35Z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-2088861234</vt:i4>
  </property>
  <property fmtid="{D5CDD505-2E9C-101B-9397-08002B2CF9AE}" pid="3" name="_NewReviewCycle">
    <vt:lpwstr/>
  </property>
  <property fmtid="{D5CDD505-2E9C-101B-9397-08002B2CF9AE}" pid="4" name="_EmailSubject">
    <vt:lpwstr>QCT_Powerpoint CoverREV2_022009 :: Final Release </vt:lpwstr>
  </property>
  <property fmtid="{D5CDD505-2E9C-101B-9397-08002B2CF9AE}" pid="5" name="_AuthorEmail">
    <vt:lpwstr>wbekmani@qualcomm.com</vt:lpwstr>
  </property>
  <property fmtid="{D5CDD505-2E9C-101B-9397-08002B2CF9AE}" pid="6" name="_AuthorEmailDisplayName">
    <vt:lpwstr>Bekmanis, Winnie</vt:lpwstr>
  </property>
  <property fmtid="{D5CDD505-2E9C-101B-9397-08002B2CF9AE}" pid="7" name="_PreviousAdHocReviewCycleID">
    <vt:i4>-2051821436</vt:i4>
  </property>
</Properties>
</file>