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6"/>
  </p:notesMasterIdLst>
  <p:handoutMasterIdLst>
    <p:handoutMasterId r:id="rId17"/>
  </p:handoutMasterIdLst>
  <p:sldIdLst>
    <p:sldId id="350" r:id="rId2"/>
    <p:sldId id="340" r:id="rId3"/>
    <p:sldId id="356" r:id="rId4"/>
    <p:sldId id="362" r:id="rId5"/>
    <p:sldId id="363" r:id="rId6"/>
    <p:sldId id="370" r:id="rId7"/>
    <p:sldId id="354" r:id="rId8"/>
    <p:sldId id="290" r:id="rId9"/>
    <p:sldId id="359" r:id="rId10"/>
    <p:sldId id="364" r:id="rId11"/>
    <p:sldId id="365" r:id="rId12"/>
    <p:sldId id="366" r:id="rId13"/>
    <p:sldId id="368" r:id="rId14"/>
    <p:sldId id="369" r:id="rId15"/>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2C3"/>
    <a:srgbClr val="A2A2A2"/>
    <a:srgbClr val="BC443A"/>
    <a:srgbClr val="C13535"/>
    <a:srgbClr val="3E3233"/>
    <a:srgbClr val="333333"/>
    <a:srgbClr val="7C7570"/>
    <a:srgbClr val="678D32"/>
    <a:srgbClr val="89B259"/>
    <a:srgbClr val="97C06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08" autoAdjust="0"/>
    <p:restoredTop sz="97860" autoAdjust="0"/>
  </p:normalViewPr>
  <p:slideViewPr>
    <p:cSldViewPr snapToGrid="0">
      <p:cViewPr>
        <p:scale>
          <a:sx n="90" d="100"/>
          <a:sy n="90" d="100"/>
        </p:scale>
        <p:origin x="-990" y="-90"/>
      </p:cViewPr>
      <p:guideLst>
        <p:guide orient="horz" pos="4031"/>
        <p:guide pos="17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8</a:t>
            </a:fld>
            <a:endParaRPr lang="en-US"/>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850315" y="3537273"/>
            <a:ext cx="7170240" cy="1540334"/>
          </a:xfrm>
        </p:spPr>
        <p:txBody>
          <a:bodyPr/>
          <a:lstStyle/>
          <a:p>
            <a:r>
              <a:rPr lang="en-US" b="1" dirty="0" smtClean="0"/>
              <a:t>JCTVC-G323</a:t>
            </a:r>
            <a:r>
              <a:rPr lang="en-US" dirty="0" smtClean="0"/>
              <a:t/>
            </a:r>
            <a:br>
              <a:rPr lang="en-US" dirty="0" smtClean="0"/>
            </a:br>
            <a:r>
              <a:rPr lang="en-US" dirty="0" smtClean="0"/>
              <a:t>Non-CE11: Diagonal sub-block scan for HE residual coding</a:t>
            </a:r>
            <a:endParaRPr lang="en-US" dirty="0"/>
          </a:p>
        </p:txBody>
      </p:sp>
      <p:sp>
        <p:nvSpPr>
          <p:cNvPr id="4" name="Subtitle 19"/>
          <p:cNvSpPr txBox="1">
            <a:spLocks/>
          </p:cNvSpPr>
          <p:nvPr/>
        </p:nvSpPr>
        <p:spPr bwMode="auto">
          <a:xfrm>
            <a:off x="1904096" y="5335792"/>
            <a:ext cx="6442462" cy="4274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1" hangingPunct="1">
              <a:spcBef>
                <a:spcPts val="0"/>
              </a:spcBef>
              <a:buClr>
                <a:schemeClr val="accent2"/>
              </a:buClr>
              <a:defRPr/>
            </a:pPr>
            <a:r>
              <a:rPr lang="en-US" sz="2000" u="sng" dirty="0" smtClean="0"/>
              <a:t>Joel Sole</a:t>
            </a:r>
            <a:r>
              <a:rPr lang="en-US" sz="2000" dirty="0" smtClean="0"/>
              <a:t>, Rajan Joshi, Marta Karczewicz</a:t>
            </a: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0" marR="0" lvl="0" indent="0" algn="l" defTabSz="914400" rtl="0" eaLnBrk="1" fontAlgn="base" latinLnBrk="0" hangingPunct="1">
              <a:lnSpc>
                <a:spcPct val="100000"/>
              </a:lnSpc>
              <a:spcBef>
                <a:spcPts val="0"/>
              </a:spcBef>
              <a:spcAft>
                <a:spcPct val="0"/>
              </a:spcAft>
              <a:buClr>
                <a:schemeClr val="accent2"/>
              </a:buClr>
              <a:buSzTx/>
              <a:buFont typeface="Wingdings" pitchFamily="2" charset="2"/>
              <a:buNone/>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(with class F and low delay P)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
        <p:nvSpPr>
          <p:cNvPr id="8" name="Rectangle 2"/>
          <p:cNvSpPr txBox="1">
            <a:spLocks noChangeArrowheads="1"/>
          </p:cNvSpPr>
          <p:nvPr/>
        </p:nvSpPr>
        <p:spPr bwMode="auto">
          <a:xfrm>
            <a:off x="163513" y="111676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8×8 sub-block</a:t>
            </a:r>
            <a:endParaRPr kumimoji="0" lang="en-US" sz="1600" b="0" i="0" u="none" strike="noStrike" kern="0" cap="none" spc="0" normalizeH="0" baseline="0" noProof="0" dirty="0" smtClean="0">
              <a:ln>
                <a:noFill/>
              </a:ln>
              <a:solidFill>
                <a:srgbClr val="333333"/>
              </a:solidFill>
              <a:effectLst/>
              <a:uLnTx/>
              <a:uFillTx/>
              <a:latin typeface="+mn-lt"/>
              <a:cs typeface="+mn-cs"/>
            </a:endParaRPr>
          </a:p>
        </p:txBody>
      </p:sp>
      <p:graphicFrame>
        <p:nvGraphicFramePr>
          <p:cNvPr id="10" name="Table 9"/>
          <p:cNvGraphicFramePr>
            <a:graphicFrameLocks noGrp="1"/>
          </p:cNvGraphicFramePr>
          <p:nvPr/>
        </p:nvGraphicFramePr>
        <p:xfrm>
          <a:off x="507643" y="1817593"/>
          <a:ext cx="8350114" cy="3923248"/>
        </p:xfrm>
        <a:graphic>
          <a:graphicData uri="http://schemas.openxmlformats.org/drawingml/2006/table">
            <a:tbl>
              <a:tblPr/>
              <a:tblGrid>
                <a:gridCol w="893494"/>
                <a:gridCol w="621385"/>
                <a:gridCol w="621385"/>
                <a:gridCol w="621385"/>
                <a:gridCol w="621385"/>
                <a:gridCol w="621385"/>
                <a:gridCol w="621385"/>
                <a:gridCol w="621385"/>
                <a:gridCol w="621385"/>
                <a:gridCol w="621385"/>
                <a:gridCol w="621385"/>
                <a:gridCol w="621385"/>
                <a:gridCol w="621385"/>
              </a:tblGrid>
              <a:tr h="320265">
                <a:tc>
                  <a:txBody>
                    <a:bodyPr/>
                    <a:lstStyle/>
                    <a:p>
                      <a:pPr algn="ctr" fontAlgn="b"/>
                      <a:endParaRPr lang="en-US" sz="1200" b="0" i="0" u="none" strike="noStrike" dirty="0">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dirty="0">
                          <a:solidFill>
                            <a:srgbClr val="000000"/>
                          </a:solidFill>
                          <a:latin typeface="Arial"/>
                        </a:rPr>
                        <a:t>All Intra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endParaRPr lang="en-US" sz="1200" b="0" i="0" u="none" strike="noStrike">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a:solidFill>
                            <a:srgbClr val="000000"/>
                          </a:solidFill>
                          <a:latin typeface="Arial"/>
                        </a:rPr>
                        <a:t>Class 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Arial"/>
                        </a:rPr>
                        <a:t>0.28%</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0.05%</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0.28%</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0.27%</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0.24%</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0.57%</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0265">
                <a:tc>
                  <a:txBody>
                    <a:bodyPr/>
                    <a:lstStyle/>
                    <a:p>
                      <a:pPr algn="ctr" fontAlgn="b"/>
                      <a:r>
                        <a:rPr lang="en-US" sz="1200" b="0" i="0" u="none" strike="noStrike">
                          <a:solidFill>
                            <a:srgbClr val="000000"/>
                          </a:solidFill>
                          <a:latin typeface="Arial"/>
                        </a:rPr>
                        <a:t>Class 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Arial"/>
                        </a:rPr>
                        <a:t>0.11%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0.17%</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0.19%</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a:solidFill>
                            <a:srgbClr val="000000"/>
                          </a:solidFill>
                          <a:latin typeface="Arial"/>
                        </a:rPr>
                        <a:t>0.12%</a:t>
                      </a:r>
                    </a:p>
                  </a:txBody>
                  <a:tcPr marL="0" marR="0" marT="0" marB="0" anchor="ctr">
                    <a:lnL>
                      <a:noFill/>
                    </a:lnL>
                    <a:lnR>
                      <a:noFill/>
                    </a:lnR>
                    <a:lnT>
                      <a:noFill/>
                    </a:lnT>
                    <a:lnB>
                      <a:noFill/>
                    </a:lnB>
                  </a:tcPr>
                </a:tc>
                <a:tc>
                  <a:txBody>
                    <a:bodyPr/>
                    <a:lstStyle/>
                    <a:p>
                      <a:pPr algn="ctr" fontAlgn="b"/>
                      <a:r>
                        <a:rPr lang="en-US" sz="1200" b="0" i="0" u="none" strike="noStrike" dirty="0">
                          <a:solidFill>
                            <a:srgbClr val="000000"/>
                          </a:solidFill>
                          <a:latin typeface="Arial"/>
                        </a:rPr>
                        <a:t>0.03%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a:noFill/>
                    </a:lnL>
                    <a:lnR>
                      <a:noFill/>
                    </a:lnR>
                    <a:lnT>
                      <a:noFill/>
                    </a:lnT>
                    <a:lnB>
                      <a:noFill/>
                    </a:lnB>
                  </a:tcPr>
                </a:tc>
                <a:tc>
                  <a:txBody>
                    <a:bodyPr/>
                    <a:lstStyle/>
                    <a:p>
                      <a:pPr algn="ctr" fontAlgn="b"/>
                      <a:r>
                        <a:rPr lang="en-US" sz="1200" b="0" i="0" u="none" strike="noStrike" dirty="0">
                          <a:solidFill>
                            <a:srgbClr val="00000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0.45%</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0.36%</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-0.57%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0.21%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dirty="0">
                        <a:solidFill>
                          <a:srgbClr val="000000"/>
                        </a:solidFill>
                        <a:latin typeface="Arial"/>
                      </a:endParaRP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-1.14%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-0.18%</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-0.83%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-0.73%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40282">
                <a:tc>
                  <a:txBody>
                    <a:bodyPr/>
                    <a:lstStyle/>
                    <a:p>
                      <a:pPr algn="ctr" fontAlgn="b"/>
                      <a:r>
                        <a:rPr lang="en-US" sz="1200" b="0" i="0" u="none" strike="noStrike">
                          <a:solidFill>
                            <a:srgbClr val="000000"/>
                          </a:solidFill>
                          <a:latin typeface="Arial"/>
                        </a:rPr>
                        <a:t>Class F</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-0.03%</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0.04%</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-0.18%</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-0.13%</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-0.41%</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-0.07%</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-0.13%</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0.19%</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1" i="0" u="none" strike="noStrike" dirty="0">
                          <a:solidFill>
                            <a:srgbClr val="000000"/>
                          </a:solidFill>
                          <a:latin typeface="Arial"/>
                        </a:rPr>
                        <a:t>Overall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0.10%</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0.07%</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0.10%</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0.07%</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0.09%</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0.05%</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-0.17%</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-0.08%</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-0.19%</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40282">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0.09%</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0.07%</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0.07%</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0.07%</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0.09%</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0.07%</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-0.20%</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80808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80808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808080"/>
                          </a:solidFill>
                          <a:latin typeface="Arial"/>
                        </a:rPr>
                        <a:t>-0.26%</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dirty="0">
                          <a:solidFill>
                            <a:srgbClr val="000000"/>
                          </a:solidFill>
                          <a:latin typeface="Arial"/>
                        </a:rPr>
                        <a:t>Enc </a:t>
                      </a:r>
                      <a:r>
                        <a:rPr lang="en-US" sz="1200" b="0" i="0" u="none" strike="noStrike" dirty="0" smtClean="0">
                          <a:solidFill>
                            <a:srgbClr val="000000"/>
                          </a:solidFill>
                          <a:latin typeface="Arial"/>
                        </a:rPr>
                        <a:t>T [%]</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latin typeface="Arial"/>
                        </a:rPr>
                        <a:t>99%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r>
                        <a:rPr lang="en-US" sz="1200" b="0" i="0" u="none" strike="noStrike" dirty="0">
                          <a:solidFill>
                            <a:srgbClr val="000000"/>
                          </a:solidFill>
                          <a:latin typeface="Arial"/>
                        </a:rPr>
                        <a:t>Dec </a:t>
                      </a:r>
                      <a:r>
                        <a:rPr lang="en-US" sz="1200" b="0" i="0" u="none" strike="noStrike" dirty="0" smtClean="0">
                          <a:solidFill>
                            <a:srgbClr val="000000"/>
                          </a:solidFill>
                          <a:latin typeface="Arial"/>
                        </a:rPr>
                        <a:t>T[%]</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latin typeface="Arial"/>
                        </a:rPr>
                        <a:t>96%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latin typeface="Arial"/>
                        </a:rPr>
                        <a:t>95%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(with class F and low delay P)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
        <p:nvSpPr>
          <p:cNvPr id="8" name="Rectangle 2"/>
          <p:cNvSpPr txBox="1">
            <a:spLocks noChangeArrowheads="1"/>
          </p:cNvSpPr>
          <p:nvPr/>
        </p:nvSpPr>
        <p:spPr bwMode="auto">
          <a:xfrm>
            <a:off x="163513" y="111676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16×16 sub-block</a:t>
            </a:r>
            <a:endParaRPr kumimoji="0" lang="en-US" sz="1600" b="0" i="0" u="none" strike="noStrike" kern="0" cap="none" spc="0" normalizeH="0" baseline="0" noProof="0" dirty="0" smtClean="0">
              <a:ln>
                <a:noFill/>
              </a:ln>
              <a:solidFill>
                <a:srgbClr val="333333"/>
              </a:solidFill>
              <a:effectLst/>
              <a:uLnTx/>
              <a:uFillTx/>
              <a:latin typeface="+mn-lt"/>
              <a:cs typeface="+mn-cs"/>
            </a:endParaRPr>
          </a:p>
        </p:txBody>
      </p:sp>
      <p:graphicFrame>
        <p:nvGraphicFramePr>
          <p:cNvPr id="10" name="Table 9"/>
          <p:cNvGraphicFramePr>
            <a:graphicFrameLocks noGrp="1"/>
          </p:cNvGraphicFramePr>
          <p:nvPr/>
        </p:nvGraphicFramePr>
        <p:xfrm>
          <a:off x="507643" y="1817593"/>
          <a:ext cx="8350114" cy="3923248"/>
        </p:xfrm>
        <a:graphic>
          <a:graphicData uri="http://schemas.openxmlformats.org/drawingml/2006/table">
            <a:tbl>
              <a:tblPr/>
              <a:tblGrid>
                <a:gridCol w="893494"/>
                <a:gridCol w="621385"/>
                <a:gridCol w="621385"/>
                <a:gridCol w="621385"/>
                <a:gridCol w="621385"/>
                <a:gridCol w="621385"/>
                <a:gridCol w="621385"/>
                <a:gridCol w="621385"/>
                <a:gridCol w="621385"/>
                <a:gridCol w="621385"/>
                <a:gridCol w="621385"/>
                <a:gridCol w="621385"/>
                <a:gridCol w="621385"/>
              </a:tblGrid>
              <a:tr h="320265">
                <a:tc>
                  <a:txBody>
                    <a:bodyPr/>
                    <a:lstStyle/>
                    <a:p>
                      <a:pPr algn="ctr" fontAlgn="b"/>
                      <a:endParaRPr lang="en-US" sz="1200" b="0" i="0" u="none" strike="noStrike" dirty="0">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dirty="0">
                          <a:solidFill>
                            <a:srgbClr val="000000"/>
                          </a:solidFill>
                          <a:latin typeface="Arial"/>
                        </a:rPr>
                        <a:t>All Intra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endParaRPr lang="en-US" sz="1200" b="0" i="0" u="none" strike="noStrike">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a:solidFill>
                            <a:srgbClr val="000000"/>
                          </a:solidFill>
                          <a:latin typeface="Arial"/>
                        </a:rPr>
                        <a:t>Class 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Arial"/>
                        </a:rPr>
                        <a:t>0.20%</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-0.24%</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-0.10%</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0.27%</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-0.41%</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-0.88%</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0265">
                <a:tc>
                  <a:txBody>
                    <a:bodyPr/>
                    <a:lstStyle/>
                    <a:p>
                      <a:pPr algn="ctr" fontAlgn="b"/>
                      <a:r>
                        <a:rPr lang="en-US" sz="1200" b="0" i="0" u="none" strike="noStrike">
                          <a:solidFill>
                            <a:srgbClr val="000000"/>
                          </a:solidFill>
                          <a:latin typeface="Arial"/>
                        </a:rPr>
                        <a:t>Class 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0.32%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0.16%</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-0.38%</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0.27%</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0.22%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-0.46%</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40282">
                <a:tc>
                  <a:txBody>
                    <a:bodyPr/>
                    <a:lstStyle/>
                    <a:p>
                      <a:pPr algn="ctr" fontAlgn="b"/>
                      <a:r>
                        <a:rPr lang="en-US" sz="1200" b="0" i="0" u="none" strike="noStrike">
                          <a:solidFill>
                            <a:srgbClr val="000000"/>
                          </a:solidFill>
                          <a:latin typeface="Arial"/>
                        </a:rPr>
                        <a:t>Class F</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0.08%</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-0.18%</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-0.10%</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-0.33%</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0.03%</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-0.07%</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0.10%</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0.00%</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1" i="0" u="none" strike="noStrike" dirty="0">
                          <a:solidFill>
                            <a:srgbClr val="000000"/>
                          </a:solidFill>
                          <a:latin typeface="Arial"/>
                        </a:rPr>
                        <a:t>Overall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0.02%</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-0.04%</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-0.17%</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-0.12%</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0.03%</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-0.01%</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-0.11%</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40282">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0.04%</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0.07%</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-0.05%</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-0.14%</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-0.13%</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-0.03%</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-0.13%</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dirty="0">
                          <a:solidFill>
                            <a:srgbClr val="000000"/>
                          </a:solidFill>
                          <a:latin typeface="Arial"/>
                        </a:rPr>
                        <a:t>Enc </a:t>
                      </a:r>
                      <a:r>
                        <a:rPr lang="en-US" sz="1200" b="0" i="0" u="none" strike="noStrike" dirty="0" smtClean="0">
                          <a:solidFill>
                            <a:srgbClr val="000000"/>
                          </a:solidFill>
                          <a:latin typeface="Arial"/>
                        </a:rPr>
                        <a:t>T [%]</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latin typeface="Arial"/>
                        </a:rPr>
                        <a:t>101%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r>
                        <a:rPr lang="en-US" sz="1200" b="0" i="0" u="none" strike="noStrike" dirty="0">
                          <a:solidFill>
                            <a:srgbClr val="000000"/>
                          </a:solidFill>
                          <a:latin typeface="Arial"/>
                        </a:rPr>
                        <a:t>Dec </a:t>
                      </a:r>
                      <a:r>
                        <a:rPr lang="en-US" sz="1200" b="0" i="0" u="none" strike="noStrike" dirty="0" smtClean="0">
                          <a:solidFill>
                            <a:srgbClr val="000000"/>
                          </a:solidFill>
                          <a:latin typeface="Arial"/>
                        </a:rPr>
                        <a:t>T[%]</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latin typeface="Arial"/>
                        </a:rPr>
                        <a:t>97%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latin typeface="Arial"/>
                        </a:rPr>
                        <a:t>94%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(with class F and low delay P)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
        <p:nvSpPr>
          <p:cNvPr id="8" name="Rectangle 2"/>
          <p:cNvSpPr txBox="1">
            <a:spLocks noChangeArrowheads="1"/>
          </p:cNvSpPr>
          <p:nvPr/>
        </p:nvSpPr>
        <p:spPr bwMode="auto">
          <a:xfrm>
            <a:off x="163513" y="111676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4×4 sub-block, parallel contexts</a:t>
            </a:r>
            <a:endParaRPr kumimoji="0" lang="en-US" sz="1600" b="0" i="0" u="none" strike="noStrike" kern="0" cap="none" spc="0" normalizeH="0" baseline="0" noProof="0" dirty="0" smtClean="0">
              <a:ln>
                <a:noFill/>
              </a:ln>
              <a:solidFill>
                <a:srgbClr val="333333"/>
              </a:solidFill>
              <a:effectLst/>
              <a:uLnTx/>
              <a:uFillTx/>
              <a:latin typeface="+mn-lt"/>
              <a:cs typeface="+mn-cs"/>
            </a:endParaRPr>
          </a:p>
        </p:txBody>
      </p:sp>
      <p:graphicFrame>
        <p:nvGraphicFramePr>
          <p:cNvPr id="10" name="Table 9"/>
          <p:cNvGraphicFramePr>
            <a:graphicFrameLocks noGrp="1"/>
          </p:cNvGraphicFramePr>
          <p:nvPr/>
        </p:nvGraphicFramePr>
        <p:xfrm>
          <a:off x="507643" y="1817593"/>
          <a:ext cx="8350114" cy="3923248"/>
        </p:xfrm>
        <a:graphic>
          <a:graphicData uri="http://schemas.openxmlformats.org/drawingml/2006/table">
            <a:tbl>
              <a:tblPr/>
              <a:tblGrid>
                <a:gridCol w="893494"/>
                <a:gridCol w="621385"/>
                <a:gridCol w="621385"/>
                <a:gridCol w="621385"/>
                <a:gridCol w="621385"/>
                <a:gridCol w="621385"/>
                <a:gridCol w="621385"/>
                <a:gridCol w="621385"/>
                <a:gridCol w="621385"/>
                <a:gridCol w="621385"/>
                <a:gridCol w="621385"/>
                <a:gridCol w="621385"/>
                <a:gridCol w="621385"/>
              </a:tblGrid>
              <a:tr h="320265">
                <a:tc>
                  <a:txBody>
                    <a:bodyPr/>
                    <a:lstStyle/>
                    <a:p>
                      <a:pPr algn="ctr" fontAlgn="b"/>
                      <a:endParaRPr lang="en-US" sz="1200" b="0" i="0" u="none" strike="noStrike" dirty="0">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dirty="0">
                          <a:solidFill>
                            <a:srgbClr val="000000"/>
                          </a:solidFill>
                          <a:latin typeface="Arial"/>
                        </a:rPr>
                        <a:t>All Intra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endParaRPr lang="en-US" sz="1200" b="0" i="0" u="none" strike="noStrike">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a:solidFill>
                            <a:srgbClr val="000000"/>
                          </a:solidFill>
                          <a:latin typeface="Arial"/>
                        </a:rPr>
                        <a:t>Class 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-0.24%</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0.13%</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0.14%</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0.05%</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0265">
                <a:tc>
                  <a:txBody>
                    <a:bodyPr/>
                    <a:lstStyle/>
                    <a:p>
                      <a:pPr algn="ctr" fontAlgn="b"/>
                      <a:r>
                        <a:rPr lang="en-US" sz="1200" b="0" i="0" u="none" strike="noStrike">
                          <a:solidFill>
                            <a:srgbClr val="000000"/>
                          </a:solidFill>
                          <a:latin typeface="Arial"/>
                        </a:rPr>
                        <a:t>Class 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-0.32%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0.20%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-0.40%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0.17%</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-0.25%</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0.61%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40282">
                <a:tc>
                  <a:txBody>
                    <a:bodyPr/>
                    <a:lstStyle/>
                    <a:p>
                      <a:pPr algn="ctr" fontAlgn="b"/>
                      <a:r>
                        <a:rPr lang="en-US" sz="1200" b="0" i="0" u="none" strike="noStrike">
                          <a:solidFill>
                            <a:srgbClr val="000000"/>
                          </a:solidFill>
                          <a:latin typeface="Arial"/>
                        </a:rPr>
                        <a:t>Class F</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0.05%</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0.07%</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-0.14%</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-0.09%</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-0.10%</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0.05%</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-0.09%</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1" i="0" u="none" strike="noStrike" dirty="0">
                          <a:solidFill>
                            <a:srgbClr val="000000"/>
                          </a:solidFill>
                          <a:latin typeface="Arial"/>
                        </a:rPr>
                        <a:t>Overall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-0.02%</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0.03%</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0.03%</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-0.06%</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-0.05%</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0.08%</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-0.06%</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40282">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-0.03%</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0.01%</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-0.06%</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-0.06%</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0.10%</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-0.07%</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dirty="0">
                          <a:solidFill>
                            <a:srgbClr val="000000"/>
                          </a:solidFill>
                          <a:latin typeface="Arial"/>
                        </a:rPr>
                        <a:t>Enc </a:t>
                      </a:r>
                      <a:r>
                        <a:rPr lang="en-US" sz="1200" b="0" i="0" u="none" strike="noStrike" dirty="0" smtClean="0">
                          <a:solidFill>
                            <a:srgbClr val="000000"/>
                          </a:solidFill>
                          <a:latin typeface="Arial"/>
                        </a:rPr>
                        <a:t>T [%]</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latin typeface="Arial"/>
                        </a:rPr>
                        <a:t>101%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r>
                        <a:rPr lang="en-US" sz="1200" b="0" i="0" u="none" strike="noStrike" dirty="0">
                          <a:solidFill>
                            <a:srgbClr val="000000"/>
                          </a:solidFill>
                          <a:latin typeface="Arial"/>
                        </a:rPr>
                        <a:t>Dec </a:t>
                      </a:r>
                      <a:r>
                        <a:rPr lang="en-US" sz="1200" b="0" i="0" u="none" strike="noStrike" dirty="0" smtClean="0">
                          <a:solidFill>
                            <a:srgbClr val="000000"/>
                          </a:solidFill>
                          <a:latin typeface="Arial"/>
                        </a:rPr>
                        <a:t>T[%]</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latin typeface="Arial"/>
                        </a:rPr>
                        <a:t>97%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latin typeface="Arial"/>
                        </a:rPr>
                        <a:t>95%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(with class F and low delay P)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
        <p:nvSpPr>
          <p:cNvPr id="8" name="Rectangle 2"/>
          <p:cNvSpPr txBox="1">
            <a:spLocks noChangeArrowheads="1"/>
          </p:cNvSpPr>
          <p:nvPr/>
        </p:nvSpPr>
        <p:spPr bwMode="auto">
          <a:xfrm>
            <a:off x="163513" y="111676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lvl="0" indent="-173038" eaLnBrk="1" hangingPunct="1">
              <a:lnSpc>
                <a:spcPct val="95000"/>
              </a:lnSpc>
              <a:spcBef>
                <a:spcPct val="35000"/>
              </a:spcBef>
              <a:buClr>
                <a:schemeClr val="accent2"/>
              </a:buClr>
              <a:buFont typeface="Wingdings" pitchFamily="2" charset="2"/>
              <a:buChar char="§"/>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8×8 sub-block</a:t>
            </a:r>
            <a:r>
              <a:rPr lang="en-US" sz="2000" kern="0" dirty="0" smtClean="0">
                <a:solidFill>
                  <a:srgbClr val="333333"/>
                </a:solidFill>
              </a:rPr>
              <a:t> , parallel contexts</a:t>
            </a:r>
            <a:endParaRPr kumimoji="0" lang="en-US" sz="1600" b="0" i="0" u="none" strike="noStrike" kern="0" cap="none" spc="0" normalizeH="0" baseline="0" noProof="0" dirty="0" smtClean="0">
              <a:ln>
                <a:noFill/>
              </a:ln>
              <a:solidFill>
                <a:srgbClr val="333333"/>
              </a:solidFill>
              <a:effectLst/>
              <a:uLnTx/>
              <a:uFillTx/>
              <a:latin typeface="+mn-lt"/>
              <a:cs typeface="+mn-cs"/>
            </a:endParaRPr>
          </a:p>
        </p:txBody>
      </p:sp>
      <p:graphicFrame>
        <p:nvGraphicFramePr>
          <p:cNvPr id="10" name="Table 9"/>
          <p:cNvGraphicFramePr>
            <a:graphicFrameLocks noGrp="1"/>
          </p:cNvGraphicFramePr>
          <p:nvPr/>
        </p:nvGraphicFramePr>
        <p:xfrm>
          <a:off x="507643" y="1817593"/>
          <a:ext cx="8350114" cy="3923248"/>
        </p:xfrm>
        <a:graphic>
          <a:graphicData uri="http://schemas.openxmlformats.org/drawingml/2006/table">
            <a:tbl>
              <a:tblPr/>
              <a:tblGrid>
                <a:gridCol w="893494"/>
                <a:gridCol w="621385"/>
                <a:gridCol w="621385"/>
                <a:gridCol w="621385"/>
                <a:gridCol w="621385"/>
                <a:gridCol w="621385"/>
                <a:gridCol w="621385"/>
                <a:gridCol w="621385"/>
                <a:gridCol w="621385"/>
                <a:gridCol w="621385"/>
                <a:gridCol w="621385"/>
                <a:gridCol w="621385"/>
                <a:gridCol w="621385"/>
              </a:tblGrid>
              <a:tr h="320265">
                <a:tc>
                  <a:txBody>
                    <a:bodyPr/>
                    <a:lstStyle/>
                    <a:p>
                      <a:pPr algn="ctr" fontAlgn="b"/>
                      <a:endParaRPr lang="en-US" sz="1200" b="0" i="0" u="none" strike="noStrike" dirty="0">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dirty="0">
                          <a:solidFill>
                            <a:srgbClr val="000000"/>
                          </a:solidFill>
                          <a:latin typeface="Arial"/>
                        </a:rPr>
                        <a:t>All Intra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endParaRPr lang="en-US" sz="1200" b="0" i="0" u="none" strike="noStrike">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a:solidFill>
                            <a:srgbClr val="000000"/>
                          </a:solidFill>
                          <a:latin typeface="Arial"/>
                        </a:rPr>
                        <a:t>Class 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0.30%</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0.08%</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0.27%</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0.33%</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0.66%</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0.86%</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0265">
                <a:tc>
                  <a:txBody>
                    <a:bodyPr/>
                    <a:lstStyle/>
                    <a:p>
                      <a:pPr algn="ctr" fontAlgn="b"/>
                      <a:r>
                        <a:rPr lang="en-US" sz="1200" b="0" i="0" u="none" strike="noStrike">
                          <a:solidFill>
                            <a:srgbClr val="000000"/>
                          </a:solidFill>
                          <a:latin typeface="Arial"/>
                        </a:rPr>
                        <a:t>Class 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0.18%</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0.16%</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-0.26%</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0.22%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0.29%</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-0.16%</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-0.19%</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0.44%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-0.38%</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0.22%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0.15%</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-1.43%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-0.28%</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-0.41%</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-1.13%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40282">
                <a:tc>
                  <a:txBody>
                    <a:bodyPr/>
                    <a:lstStyle/>
                    <a:p>
                      <a:pPr algn="ctr" fontAlgn="b"/>
                      <a:r>
                        <a:rPr lang="en-US" sz="1200" b="0" i="0" u="none" strike="noStrike">
                          <a:solidFill>
                            <a:srgbClr val="000000"/>
                          </a:solidFill>
                          <a:latin typeface="Arial"/>
                        </a:rPr>
                        <a:t>Class F</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0.03%</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0.11%</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-0.11%</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-0.12%</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0.12%</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0.06%</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-0.11%</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1" i="0" u="none" strike="noStrike" dirty="0">
                          <a:solidFill>
                            <a:srgbClr val="000000"/>
                          </a:solidFill>
                          <a:latin typeface="Arial"/>
                        </a:rPr>
                        <a:t>Overall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0.11%</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0.09%</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0.13%</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0.08%</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0.20%</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0.18%</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-0.22%</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-0.16%</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0.15%</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-0.28%</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40282">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0.10%</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0.09%</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0.11%</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0.09%</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0.19%</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0.17%</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-0.20%</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-0.13%</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0.14%</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-0.33%</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dirty="0">
                          <a:solidFill>
                            <a:srgbClr val="000000"/>
                          </a:solidFill>
                          <a:latin typeface="Arial"/>
                        </a:rPr>
                        <a:t>Enc </a:t>
                      </a:r>
                      <a:r>
                        <a:rPr lang="en-US" sz="1200" b="0" i="0" u="none" strike="noStrike" dirty="0" smtClean="0">
                          <a:solidFill>
                            <a:srgbClr val="000000"/>
                          </a:solidFill>
                          <a:latin typeface="Arial"/>
                        </a:rPr>
                        <a:t>T [%]</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latin typeface="Arial"/>
                        </a:rPr>
                        <a:t>102%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r>
                        <a:rPr lang="en-US" sz="1200" b="0" i="0" u="none" strike="noStrike" dirty="0">
                          <a:solidFill>
                            <a:srgbClr val="000000"/>
                          </a:solidFill>
                          <a:latin typeface="Arial"/>
                        </a:rPr>
                        <a:t>Dec </a:t>
                      </a:r>
                      <a:r>
                        <a:rPr lang="en-US" sz="1200" b="0" i="0" u="none" strike="noStrike" dirty="0" smtClean="0">
                          <a:solidFill>
                            <a:srgbClr val="000000"/>
                          </a:solidFill>
                          <a:latin typeface="Arial"/>
                        </a:rPr>
                        <a:t>T[%]</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latin typeface="Arial"/>
                        </a:rPr>
                        <a:t>105%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latin typeface="Arial"/>
                        </a:rPr>
                        <a:t>105%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(with class F and low delay P)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
        <p:nvSpPr>
          <p:cNvPr id="8" name="Rectangle 2"/>
          <p:cNvSpPr txBox="1">
            <a:spLocks noChangeArrowheads="1"/>
          </p:cNvSpPr>
          <p:nvPr/>
        </p:nvSpPr>
        <p:spPr bwMode="auto">
          <a:xfrm>
            <a:off x="163513" y="111676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lvl="0" indent="-173038" eaLnBrk="1" hangingPunct="1">
              <a:lnSpc>
                <a:spcPct val="95000"/>
              </a:lnSpc>
              <a:spcBef>
                <a:spcPct val="35000"/>
              </a:spcBef>
              <a:buClr>
                <a:schemeClr val="accent2"/>
              </a:buClr>
              <a:buFont typeface="Wingdings" pitchFamily="2" charset="2"/>
              <a:buChar char="§"/>
              <a:defRPr/>
            </a:pPr>
            <a:r>
              <a:rPr lang="en-US" sz="2000" kern="0" dirty="0" smtClean="0">
                <a:solidFill>
                  <a:srgbClr val="333333"/>
                </a:solidFill>
                <a:latin typeface="+mn-lt"/>
                <a:cs typeface="+mn-cs"/>
              </a:rPr>
              <a:t>16</a:t>
            </a:r>
            <a:r>
              <a:rPr kumimoji="0" lang="en-US" sz="2000" b="0" i="0" u="none" strike="noStrike" kern="0" cap="none" spc="0" normalizeH="0" baseline="0" noProof="0" dirty="0" smtClean="0">
                <a:ln>
                  <a:noFill/>
                </a:ln>
                <a:solidFill>
                  <a:srgbClr val="333333"/>
                </a:solidFill>
                <a:effectLst/>
                <a:uLnTx/>
                <a:uFillTx/>
                <a:latin typeface="+mn-lt"/>
                <a:ea typeface="+mn-ea"/>
                <a:cs typeface="+mn-cs"/>
              </a:rPr>
              <a:t>×16 sub-bloc</a:t>
            </a:r>
            <a:r>
              <a:rPr lang="en-US" sz="2000" kern="0" noProof="0" dirty="0" smtClean="0">
                <a:solidFill>
                  <a:srgbClr val="333333"/>
                </a:solidFill>
              </a:rPr>
              <a:t>k</a:t>
            </a:r>
            <a:r>
              <a:rPr lang="en-US" sz="2000" kern="0" dirty="0" smtClean="0">
                <a:solidFill>
                  <a:srgbClr val="333333"/>
                </a:solidFill>
              </a:rPr>
              <a:t>, parallel contexts</a:t>
            </a:r>
            <a:endParaRPr kumimoji="0" lang="en-US" sz="1600" b="0" i="0" u="none" strike="noStrike" kern="0" cap="none" spc="0" normalizeH="0" baseline="0" noProof="0" dirty="0" smtClean="0">
              <a:ln>
                <a:noFill/>
              </a:ln>
              <a:solidFill>
                <a:srgbClr val="333333"/>
              </a:solidFill>
              <a:effectLst/>
              <a:uLnTx/>
              <a:uFillTx/>
              <a:latin typeface="+mn-lt"/>
              <a:cs typeface="+mn-cs"/>
            </a:endParaRPr>
          </a:p>
        </p:txBody>
      </p:sp>
      <p:graphicFrame>
        <p:nvGraphicFramePr>
          <p:cNvPr id="10" name="Table 9"/>
          <p:cNvGraphicFramePr>
            <a:graphicFrameLocks noGrp="1"/>
          </p:cNvGraphicFramePr>
          <p:nvPr/>
        </p:nvGraphicFramePr>
        <p:xfrm>
          <a:off x="507643" y="1817593"/>
          <a:ext cx="8350114" cy="3923248"/>
        </p:xfrm>
        <a:graphic>
          <a:graphicData uri="http://schemas.openxmlformats.org/drawingml/2006/table">
            <a:tbl>
              <a:tblPr/>
              <a:tblGrid>
                <a:gridCol w="893494"/>
                <a:gridCol w="621385"/>
                <a:gridCol w="621385"/>
                <a:gridCol w="621385"/>
                <a:gridCol w="621385"/>
                <a:gridCol w="621385"/>
                <a:gridCol w="621385"/>
                <a:gridCol w="621385"/>
                <a:gridCol w="621385"/>
                <a:gridCol w="621385"/>
                <a:gridCol w="621385"/>
                <a:gridCol w="621385"/>
                <a:gridCol w="621385"/>
              </a:tblGrid>
              <a:tr h="320265">
                <a:tc>
                  <a:txBody>
                    <a:bodyPr/>
                    <a:lstStyle/>
                    <a:p>
                      <a:pPr algn="ctr" fontAlgn="b"/>
                      <a:endParaRPr lang="en-US" sz="1200" b="0" i="0" u="none" strike="noStrike" dirty="0">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dirty="0">
                          <a:solidFill>
                            <a:srgbClr val="000000"/>
                          </a:solidFill>
                          <a:latin typeface="Arial"/>
                        </a:rPr>
                        <a:t>All Intra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endParaRPr lang="en-US" sz="1200" b="0" i="0" u="none" strike="noStrike">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a:solidFill>
                            <a:srgbClr val="000000"/>
                          </a:solidFill>
                          <a:latin typeface="Arial"/>
                        </a:rPr>
                        <a:t>Class 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0.20%</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-0.20%</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-0.13%</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0.29%</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-0.33%</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-0.54%</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0265">
                <a:tc>
                  <a:txBody>
                    <a:bodyPr/>
                    <a:lstStyle/>
                    <a:p>
                      <a:pPr algn="ctr" fontAlgn="b"/>
                      <a:r>
                        <a:rPr lang="en-US" sz="1200" b="0" i="0" u="none" strike="noStrike">
                          <a:solidFill>
                            <a:srgbClr val="000000"/>
                          </a:solidFill>
                          <a:latin typeface="Arial"/>
                        </a:rPr>
                        <a:t>Class 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0.22%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-0.26%</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-0.34%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0.17%</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0.19%</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0.15%</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0.18%</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0.33%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-0.61%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0.30%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-0.29%</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-0.74%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40282">
                <a:tc>
                  <a:txBody>
                    <a:bodyPr/>
                    <a:lstStyle/>
                    <a:p>
                      <a:pPr algn="ctr" fontAlgn="b"/>
                      <a:r>
                        <a:rPr lang="en-US" sz="1200" b="0" i="0" u="none" strike="noStrike">
                          <a:solidFill>
                            <a:srgbClr val="000000"/>
                          </a:solidFill>
                          <a:latin typeface="Arial"/>
                        </a:rPr>
                        <a:t>Class F</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0.04%</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0.13%</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-0.05%</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-0.16%</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0.12%</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0.37%</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-0.11%</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0.06%</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-0.24%</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1" i="0" u="none" strike="noStrike" dirty="0">
                          <a:solidFill>
                            <a:srgbClr val="000000"/>
                          </a:solidFill>
                          <a:latin typeface="Arial"/>
                        </a:rPr>
                        <a:t>Overall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0.03%</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0.05%</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-0.03%</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-0.18%</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0.07%</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000000"/>
                          </a:solidFill>
                          <a:latin typeface="Arial"/>
                        </a:rPr>
                        <a:t>0.08%</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-0.33%</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40282">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0.04%</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0.08%</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-0.05%</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-0.13%</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0.05%</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-0.03%</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0.11%</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808080"/>
                          </a:solidFill>
                          <a:latin typeface="Arial"/>
                        </a:rPr>
                        <a:t>-0.37%</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dirty="0">
                          <a:solidFill>
                            <a:srgbClr val="000000"/>
                          </a:solidFill>
                          <a:latin typeface="Arial"/>
                        </a:rPr>
                        <a:t>Enc </a:t>
                      </a:r>
                      <a:r>
                        <a:rPr lang="en-US" sz="1200" b="0" i="0" u="none" strike="noStrike" dirty="0" smtClean="0">
                          <a:solidFill>
                            <a:srgbClr val="000000"/>
                          </a:solidFill>
                          <a:latin typeface="Arial"/>
                        </a:rPr>
                        <a:t>T [%]</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latin typeface="Arial"/>
                        </a:rPr>
                        <a:t>101%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r>
                        <a:rPr lang="en-US" sz="1200" b="0" i="0" u="none" strike="noStrike" dirty="0">
                          <a:solidFill>
                            <a:srgbClr val="000000"/>
                          </a:solidFill>
                          <a:latin typeface="Arial"/>
                        </a:rPr>
                        <a:t>Dec </a:t>
                      </a:r>
                      <a:r>
                        <a:rPr lang="en-US" sz="1200" b="0" i="0" u="none" strike="noStrike" dirty="0" smtClean="0">
                          <a:solidFill>
                            <a:srgbClr val="000000"/>
                          </a:solidFill>
                          <a:latin typeface="Arial"/>
                        </a:rPr>
                        <a:t>T[%]</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latin typeface="Arial"/>
                        </a:rPr>
                        <a:t>98%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latin typeface="Arial"/>
                        </a:rPr>
                        <a:t>94%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Large Diagonal Scans</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b="1" dirty="0" smtClean="0"/>
              <a:t>HEVC</a:t>
            </a:r>
            <a:r>
              <a:rPr lang="en-US" dirty="0" smtClean="0"/>
              <a:t> has diagonal scans for HE residual data coding</a:t>
            </a:r>
          </a:p>
          <a:p>
            <a:r>
              <a:rPr lang="en-US" dirty="0" smtClean="0"/>
              <a:t>Large diagonal scans (16×16 and 32×32) </a:t>
            </a:r>
          </a:p>
          <a:p>
            <a:pPr lvl="1"/>
            <a:r>
              <a:rPr lang="en-US" dirty="0" smtClean="0"/>
              <a:t>Hardware complexity is approximately double of 4×4 sub-block scans </a:t>
            </a:r>
          </a:p>
          <a:p>
            <a:pPr lvl="2"/>
            <a:r>
              <a:rPr lang="en-US" dirty="0" smtClean="0"/>
              <a:t>According to Sony’s JCTVC-F597</a:t>
            </a:r>
          </a:p>
          <a:p>
            <a:pPr lvl="1"/>
            <a:r>
              <a:rPr lang="en-US" dirty="0" smtClean="0"/>
              <a:t>SIMD implementation is difficult</a:t>
            </a:r>
          </a:p>
          <a:p>
            <a:pPr lvl="1"/>
            <a:endParaRPr lang="en-US" dirty="0" smtClean="0"/>
          </a:p>
        </p:txBody>
      </p:sp>
      <p:grpSp>
        <p:nvGrpSpPr>
          <p:cNvPr id="4" name="Group 3"/>
          <p:cNvGrpSpPr/>
          <p:nvPr/>
        </p:nvGrpSpPr>
        <p:grpSpPr>
          <a:xfrm>
            <a:off x="680129" y="3022899"/>
            <a:ext cx="3054703" cy="2875093"/>
            <a:chOff x="767505" y="364836"/>
            <a:chExt cx="5905970" cy="5906949"/>
          </a:xfrm>
        </p:grpSpPr>
        <p:pic>
          <p:nvPicPr>
            <p:cNvPr id="5" name="Picture 2"/>
            <p:cNvPicPr>
              <a:picLocks noChangeAspect="1" noChangeArrowheads="1"/>
            </p:cNvPicPr>
            <p:nvPr/>
          </p:nvPicPr>
          <p:blipFill>
            <a:blip r:embed="rId2" cstate="print"/>
            <a:srcRect/>
            <a:stretch>
              <a:fillRect/>
            </a:stretch>
          </p:blipFill>
          <p:spPr bwMode="auto">
            <a:xfrm>
              <a:off x="768720" y="366055"/>
              <a:ext cx="3016471" cy="3017520"/>
            </a:xfrm>
            <a:prstGeom prst="rect">
              <a:avLst/>
            </a:prstGeom>
            <a:noFill/>
            <a:ln w="9525">
              <a:noFill/>
              <a:miter lim="800000"/>
              <a:headEnd/>
              <a:tailEnd/>
            </a:ln>
          </p:spPr>
        </p:pic>
        <p:pic>
          <p:nvPicPr>
            <p:cNvPr id="6" name="Picture 2"/>
            <p:cNvPicPr>
              <a:picLocks noChangeAspect="1" noChangeArrowheads="1"/>
            </p:cNvPicPr>
            <p:nvPr/>
          </p:nvPicPr>
          <p:blipFill>
            <a:blip r:embed="rId2" cstate="print"/>
            <a:srcRect/>
            <a:stretch>
              <a:fillRect/>
            </a:stretch>
          </p:blipFill>
          <p:spPr bwMode="auto">
            <a:xfrm>
              <a:off x="767505" y="3254265"/>
              <a:ext cx="3016471" cy="3017520"/>
            </a:xfrm>
            <a:prstGeom prst="rect">
              <a:avLst/>
            </a:prstGeom>
            <a:noFill/>
            <a:ln w="9525">
              <a:noFill/>
              <a:miter lim="800000"/>
              <a:headEnd/>
              <a:tailEnd/>
            </a:ln>
          </p:spPr>
        </p:pic>
        <p:cxnSp>
          <p:nvCxnSpPr>
            <p:cNvPr id="7" name="Straight Arrow Connector 6"/>
            <p:cNvCxnSpPr/>
            <p:nvPr/>
          </p:nvCxnSpPr>
          <p:spPr bwMode="auto">
            <a:xfrm flipV="1">
              <a:off x="955949" y="562043"/>
              <a:ext cx="364057" cy="372091"/>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8" name="Straight Arrow Connector 7"/>
            <p:cNvCxnSpPr/>
            <p:nvPr/>
          </p:nvCxnSpPr>
          <p:spPr bwMode="auto">
            <a:xfrm flipV="1">
              <a:off x="949014" y="551560"/>
              <a:ext cx="735049" cy="72671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9" name="Straight Arrow Connector 8"/>
            <p:cNvCxnSpPr/>
            <p:nvPr/>
          </p:nvCxnSpPr>
          <p:spPr bwMode="auto">
            <a:xfrm flipV="1">
              <a:off x="945548" y="535838"/>
              <a:ext cx="1112973" cy="1111037"/>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10" name="Straight Arrow Connector 9"/>
            <p:cNvCxnSpPr/>
            <p:nvPr/>
          </p:nvCxnSpPr>
          <p:spPr bwMode="auto">
            <a:xfrm flipV="1">
              <a:off x="959417" y="551560"/>
              <a:ext cx="1437157" cy="1465660"/>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11" name="Straight Arrow Connector 10"/>
            <p:cNvCxnSpPr/>
            <p:nvPr/>
          </p:nvCxnSpPr>
          <p:spPr bwMode="auto">
            <a:xfrm flipV="1">
              <a:off x="931679" y="541079"/>
              <a:ext cx="1844555" cy="1846487"/>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12" name="Straight Arrow Connector 11"/>
            <p:cNvCxnSpPr/>
            <p:nvPr/>
          </p:nvCxnSpPr>
          <p:spPr bwMode="auto">
            <a:xfrm flipV="1">
              <a:off x="950748" y="546320"/>
              <a:ext cx="2184341" cy="2190627"/>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13" name="Straight Arrow Connector 12"/>
            <p:cNvCxnSpPr/>
            <p:nvPr/>
          </p:nvCxnSpPr>
          <p:spPr bwMode="auto">
            <a:xfrm flipV="1">
              <a:off x="964616" y="551560"/>
              <a:ext cx="2524128" cy="2534770"/>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14" name="Straight Arrow Connector 13"/>
            <p:cNvCxnSpPr/>
            <p:nvPr/>
          </p:nvCxnSpPr>
          <p:spPr bwMode="auto">
            <a:xfrm flipV="1">
              <a:off x="946205" y="2312448"/>
              <a:ext cx="2594548" cy="2569653"/>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pic>
          <p:nvPicPr>
            <p:cNvPr id="15" name="Picture 2"/>
            <p:cNvPicPr>
              <a:picLocks noChangeAspect="1" noChangeArrowheads="1"/>
            </p:cNvPicPr>
            <p:nvPr/>
          </p:nvPicPr>
          <p:blipFill>
            <a:blip r:embed="rId2" cstate="print"/>
            <a:srcRect/>
            <a:stretch>
              <a:fillRect/>
            </a:stretch>
          </p:blipFill>
          <p:spPr bwMode="auto">
            <a:xfrm>
              <a:off x="3657004" y="364836"/>
              <a:ext cx="3016471" cy="3017520"/>
            </a:xfrm>
            <a:prstGeom prst="rect">
              <a:avLst/>
            </a:prstGeom>
            <a:noFill/>
            <a:ln w="9525">
              <a:noFill/>
              <a:miter lim="800000"/>
              <a:headEnd/>
              <a:tailEnd/>
            </a:ln>
          </p:spPr>
        </p:pic>
        <p:cxnSp>
          <p:nvCxnSpPr>
            <p:cNvPr id="16" name="Straight Connector 15"/>
            <p:cNvCxnSpPr/>
            <p:nvPr/>
          </p:nvCxnSpPr>
          <p:spPr bwMode="auto">
            <a:xfrm flipH="1">
              <a:off x="957697" y="552138"/>
              <a:ext cx="6964" cy="385992"/>
            </a:xfrm>
            <a:prstGeom prst="line">
              <a:avLst/>
            </a:prstGeom>
            <a:solidFill>
              <a:schemeClr val="accent1"/>
            </a:solidFill>
            <a:ln w="25400" cap="flat" cmpd="sng" algn="ctr">
              <a:solidFill>
                <a:schemeClr val="tx1"/>
              </a:solidFill>
              <a:prstDash val="solid"/>
              <a:round/>
              <a:headEnd type="none" w="med" len="med"/>
              <a:tailEnd type="none" w="med" len="med"/>
            </a:ln>
            <a:effectLst/>
          </p:spPr>
        </p:cxnSp>
        <p:pic>
          <p:nvPicPr>
            <p:cNvPr id="17" name="Picture 2"/>
            <p:cNvPicPr>
              <a:picLocks noChangeAspect="1" noChangeArrowheads="1"/>
            </p:cNvPicPr>
            <p:nvPr/>
          </p:nvPicPr>
          <p:blipFill>
            <a:blip r:embed="rId2" cstate="print"/>
            <a:srcRect/>
            <a:stretch>
              <a:fillRect/>
            </a:stretch>
          </p:blipFill>
          <p:spPr bwMode="auto">
            <a:xfrm>
              <a:off x="3655789" y="3253046"/>
              <a:ext cx="3016471" cy="3017520"/>
            </a:xfrm>
            <a:prstGeom prst="rect">
              <a:avLst/>
            </a:prstGeom>
            <a:noFill/>
            <a:ln w="9525">
              <a:noFill/>
              <a:miter lim="800000"/>
              <a:headEnd/>
              <a:tailEnd/>
            </a:ln>
          </p:spPr>
        </p:pic>
        <p:cxnSp>
          <p:nvCxnSpPr>
            <p:cNvPr id="18" name="Straight Arrow Connector 17"/>
            <p:cNvCxnSpPr/>
            <p:nvPr/>
          </p:nvCxnSpPr>
          <p:spPr bwMode="auto">
            <a:xfrm flipV="1">
              <a:off x="962108" y="524786"/>
              <a:ext cx="2894275" cy="2894276"/>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19" name="Straight Arrow Connector 18"/>
            <p:cNvCxnSpPr/>
            <p:nvPr/>
          </p:nvCxnSpPr>
          <p:spPr bwMode="auto">
            <a:xfrm flipV="1">
              <a:off x="962108" y="548640"/>
              <a:ext cx="3220278" cy="322027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20" name="Straight Arrow Connector 19"/>
            <p:cNvCxnSpPr/>
            <p:nvPr/>
          </p:nvCxnSpPr>
          <p:spPr bwMode="auto">
            <a:xfrm flipV="1">
              <a:off x="954157" y="524787"/>
              <a:ext cx="3633746" cy="3625794"/>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21" name="Straight Arrow Connector 20"/>
            <p:cNvCxnSpPr/>
            <p:nvPr/>
          </p:nvCxnSpPr>
          <p:spPr bwMode="auto">
            <a:xfrm flipV="1">
              <a:off x="954157" y="548640"/>
              <a:ext cx="4007457" cy="395179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grpSp>
        <p:nvGrpSpPr>
          <p:cNvPr id="22" name="Group 21"/>
          <p:cNvGrpSpPr/>
          <p:nvPr/>
        </p:nvGrpSpPr>
        <p:grpSpPr>
          <a:xfrm>
            <a:off x="5050464" y="2992508"/>
            <a:ext cx="3652183" cy="2823501"/>
            <a:chOff x="720000" y="692696"/>
            <a:chExt cx="8139578" cy="5787304"/>
          </a:xfrm>
        </p:grpSpPr>
        <p:grpSp>
          <p:nvGrpSpPr>
            <p:cNvPr id="23" name="그룹 19"/>
            <p:cNvGrpSpPr>
              <a:grpSpLocks noChangeAspect="1"/>
            </p:cNvGrpSpPr>
            <p:nvPr/>
          </p:nvGrpSpPr>
          <p:grpSpPr>
            <a:xfrm>
              <a:off x="720000" y="720000"/>
              <a:ext cx="5760160" cy="5760000"/>
              <a:chOff x="720000" y="720000"/>
              <a:chExt cx="2880080" cy="2880000"/>
            </a:xfrm>
          </p:grpSpPr>
          <p:sp>
            <p:nvSpPr>
              <p:cNvPr id="60" name="직사각형 3"/>
              <p:cNvSpPr/>
              <p:nvPr/>
            </p:nvSpPr>
            <p:spPr>
              <a:xfrm>
                <a:off x="720000" y="72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61" name="직사각형 4"/>
              <p:cNvSpPr/>
              <p:nvPr/>
            </p:nvSpPr>
            <p:spPr>
              <a:xfrm>
                <a:off x="1440000" y="72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62" name="직사각형 5"/>
              <p:cNvSpPr/>
              <p:nvPr/>
            </p:nvSpPr>
            <p:spPr>
              <a:xfrm>
                <a:off x="720000" y="144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63" name="직사각형 6"/>
              <p:cNvSpPr/>
              <p:nvPr/>
            </p:nvSpPr>
            <p:spPr>
              <a:xfrm>
                <a:off x="1440000" y="144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64" name="직사각형 7"/>
              <p:cNvSpPr/>
              <p:nvPr/>
            </p:nvSpPr>
            <p:spPr>
              <a:xfrm>
                <a:off x="720000" y="216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65" name="직사각형 8"/>
              <p:cNvSpPr/>
              <p:nvPr/>
            </p:nvSpPr>
            <p:spPr>
              <a:xfrm>
                <a:off x="1440000" y="216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66" name="직사각형 9"/>
              <p:cNvSpPr/>
              <p:nvPr/>
            </p:nvSpPr>
            <p:spPr>
              <a:xfrm>
                <a:off x="720000" y="288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67" name="직사각형 10"/>
              <p:cNvSpPr/>
              <p:nvPr/>
            </p:nvSpPr>
            <p:spPr>
              <a:xfrm>
                <a:off x="1440000" y="288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68" name="직사각형 11"/>
              <p:cNvSpPr/>
              <p:nvPr/>
            </p:nvSpPr>
            <p:spPr>
              <a:xfrm>
                <a:off x="2160000" y="72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69" name="직사각형 12"/>
              <p:cNvSpPr/>
              <p:nvPr/>
            </p:nvSpPr>
            <p:spPr>
              <a:xfrm>
                <a:off x="2880000" y="72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70" name="직사각형 13"/>
              <p:cNvSpPr/>
              <p:nvPr/>
            </p:nvSpPr>
            <p:spPr>
              <a:xfrm>
                <a:off x="2160000" y="144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71" name="직사각형 14"/>
              <p:cNvSpPr/>
              <p:nvPr/>
            </p:nvSpPr>
            <p:spPr>
              <a:xfrm>
                <a:off x="2880000" y="144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72" name="직사각형 15"/>
              <p:cNvSpPr/>
              <p:nvPr/>
            </p:nvSpPr>
            <p:spPr>
              <a:xfrm>
                <a:off x="2160000" y="216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73" name="직사각형 16"/>
              <p:cNvSpPr/>
              <p:nvPr/>
            </p:nvSpPr>
            <p:spPr>
              <a:xfrm>
                <a:off x="2880000" y="216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74" name="직사각형 17"/>
              <p:cNvSpPr/>
              <p:nvPr/>
            </p:nvSpPr>
            <p:spPr>
              <a:xfrm>
                <a:off x="2160000" y="288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75" name="직사각형 18"/>
              <p:cNvSpPr/>
              <p:nvPr/>
            </p:nvSpPr>
            <p:spPr>
              <a:xfrm>
                <a:off x="2880000" y="288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grpSp>
        <p:cxnSp>
          <p:nvCxnSpPr>
            <p:cNvPr id="24" name="직선 화살표 연결선 25"/>
            <p:cNvCxnSpPr/>
            <p:nvPr/>
          </p:nvCxnSpPr>
          <p:spPr>
            <a:xfrm flipV="1">
              <a:off x="1475656" y="1124984"/>
              <a:ext cx="1728352" cy="1727952"/>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 name="직선 화살표 연결선 29"/>
            <p:cNvCxnSpPr/>
            <p:nvPr/>
          </p:nvCxnSpPr>
          <p:spPr>
            <a:xfrm flipV="1">
              <a:off x="1043928" y="1124984"/>
              <a:ext cx="5040080" cy="504000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6" name="직선 화살표 연결선 37"/>
            <p:cNvCxnSpPr/>
            <p:nvPr/>
          </p:nvCxnSpPr>
          <p:spPr>
            <a:xfrm flipV="1">
              <a:off x="2483768" y="2564904"/>
              <a:ext cx="3600080" cy="360000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7" name="직선 화살표 연결선 38"/>
            <p:cNvCxnSpPr/>
            <p:nvPr/>
          </p:nvCxnSpPr>
          <p:spPr>
            <a:xfrm flipV="1">
              <a:off x="3923928" y="4365104"/>
              <a:ext cx="1800200" cy="180020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8" name="직선 화살표 연결선 42"/>
            <p:cNvCxnSpPr/>
            <p:nvPr/>
          </p:nvCxnSpPr>
          <p:spPr>
            <a:xfrm>
              <a:off x="1440080" y="1484944"/>
              <a:ext cx="0" cy="144000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9" name="직선 화살표 연결선 46"/>
            <p:cNvCxnSpPr/>
            <p:nvPr/>
          </p:nvCxnSpPr>
          <p:spPr>
            <a:xfrm>
              <a:off x="5760080" y="4365104"/>
              <a:ext cx="0" cy="144000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30" name="그룹 74"/>
            <p:cNvGrpSpPr/>
            <p:nvPr/>
          </p:nvGrpSpPr>
          <p:grpSpPr>
            <a:xfrm>
              <a:off x="2160000" y="2160000"/>
              <a:ext cx="1440000" cy="1440000"/>
              <a:chOff x="720000" y="720000"/>
              <a:chExt cx="5760160" cy="5760000"/>
            </a:xfrm>
          </p:grpSpPr>
          <p:grpSp>
            <p:nvGrpSpPr>
              <p:cNvPr id="36" name="그룹 3"/>
              <p:cNvGrpSpPr>
                <a:grpSpLocks noChangeAspect="1"/>
              </p:cNvGrpSpPr>
              <p:nvPr/>
            </p:nvGrpSpPr>
            <p:grpSpPr>
              <a:xfrm>
                <a:off x="720000" y="720000"/>
                <a:ext cx="5760160" cy="5760000"/>
                <a:chOff x="720000" y="720000"/>
                <a:chExt cx="2880080" cy="2880000"/>
              </a:xfrm>
            </p:grpSpPr>
            <p:sp>
              <p:nvSpPr>
                <p:cNvPr id="44" name="직사각형 83"/>
                <p:cNvSpPr/>
                <p:nvPr/>
              </p:nvSpPr>
              <p:spPr>
                <a:xfrm>
                  <a:off x="720000" y="72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45" name="직사각형 84"/>
                <p:cNvSpPr/>
                <p:nvPr/>
              </p:nvSpPr>
              <p:spPr>
                <a:xfrm>
                  <a:off x="1440000" y="72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46" name="직사각형 85"/>
                <p:cNvSpPr/>
                <p:nvPr/>
              </p:nvSpPr>
              <p:spPr>
                <a:xfrm>
                  <a:off x="720000" y="144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47" name="직사각형 86"/>
                <p:cNvSpPr/>
                <p:nvPr/>
              </p:nvSpPr>
              <p:spPr>
                <a:xfrm>
                  <a:off x="1440000" y="144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48" name="직사각형 87"/>
                <p:cNvSpPr/>
                <p:nvPr/>
              </p:nvSpPr>
              <p:spPr>
                <a:xfrm>
                  <a:off x="720000" y="216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49" name="직사각형 88"/>
                <p:cNvSpPr/>
                <p:nvPr/>
              </p:nvSpPr>
              <p:spPr>
                <a:xfrm>
                  <a:off x="1440000" y="216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50" name="직사각형 89"/>
                <p:cNvSpPr/>
                <p:nvPr/>
              </p:nvSpPr>
              <p:spPr>
                <a:xfrm>
                  <a:off x="720000" y="288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51" name="직사각형 90"/>
                <p:cNvSpPr/>
                <p:nvPr/>
              </p:nvSpPr>
              <p:spPr>
                <a:xfrm>
                  <a:off x="1440000" y="288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52" name="직사각형 91"/>
                <p:cNvSpPr/>
                <p:nvPr/>
              </p:nvSpPr>
              <p:spPr>
                <a:xfrm>
                  <a:off x="2160000" y="72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53" name="직사각형 92"/>
                <p:cNvSpPr/>
                <p:nvPr/>
              </p:nvSpPr>
              <p:spPr>
                <a:xfrm>
                  <a:off x="2880000" y="72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54" name="직사각형 93"/>
                <p:cNvSpPr/>
                <p:nvPr/>
              </p:nvSpPr>
              <p:spPr>
                <a:xfrm>
                  <a:off x="2160000" y="144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55" name="직사각형 94"/>
                <p:cNvSpPr/>
                <p:nvPr/>
              </p:nvSpPr>
              <p:spPr>
                <a:xfrm>
                  <a:off x="2880000" y="144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56" name="직사각형 95"/>
                <p:cNvSpPr/>
                <p:nvPr/>
              </p:nvSpPr>
              <p:spPr>
                <a:xfrm>
                  <a:off x="2160000" y="216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57" name="직사각형 96"/>
                <p:cNvSpPr/>
                <p:nvPr/>
              </p:nvSpPr>
              <p:spPr>
                <a:xfrm>
                  <a:off x="2880000" y="216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58" name="직사각형 97"/>
                <p:cNvSpPr/>
                <p:nvPr/>
              </p:nvSpPr>
              <p:spPr>
                <a:xfrm>
                  <a:off x="2160000" y="288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sp>
              <p:nvSpPr>
                <p:cNvPr id="59" name="직사각형 98"/>
                <p:cNvSpPr/>
                <p:nvPr/>
              </p:nvSpPr>
              <p:spPr>
                <a:xfrm>
                  <a:off x="2880000" y="2880000"/>
                  <a:ext cx="720080" cy="7200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sz="1400"/>
                </a:p>
              </p:txBody>
            </p:sp>
          </p:grpSp>
          <p:cxnSp>
            <p:nvCxnSpPr>
              <p:cNvPr id="37" name="직선 화살표 연결선 76"/>
              <p:cNvCxnSpPr/>
              <p:nvPr/>
            </p:nvCxnSpPr>
            <p:spPr>
              <a:xfrm flipV="1">
                <a:off x="1475656" y="1124984"/>
                <a:ext cx="1728352" cy="1727952"/>
              </a:xfrm>
              <a:prstGeom prst="straightConnector1">
                <a:avLst/>
              </a:prstGeom>
              <a:ln w="28575">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직선 화살표 연결선 77"/>
              <p:cNvCxnSpPr/>
              <p:nvPr/>
            </p:nvCxnSpPr>
            <p:spPr>
              <a:xfrm flipV="1">
                <a:off x="1043928" y="1124984"/>
                <a:ext cx="3600080" cy="3600000"/>
              </a:xfrm>
              <a:prstGeom prst="straightConnector1">
                <a:avLst/>
              </a:prstGeom>
              <a:ln w="28575">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직선 화살표 연결선 78"/>
              <p:cNvCxnSpPr/>
              <p:nvPr/>
            </p:nvCxnSpPr>
            <p:spPr>
              <a:xfrm flipV="1">
                <a:off x="1043928" y="1124984"/>
                <a:ext cx="5040080" cy="5040000"/>
              </a:xfrm>
              <a:prstGeom prst="straightConnector1">
                <a:avLst/>
              </a:prstGeom>
              <a:ln w="28575">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0" name="직선 화살표 연결선 79"/>
              <p:cNvCxnSpPr/>
              <p:nvPr/>
            </p:nvCxnSpPr>
            <p:spPr>
              <a:xfrm flipV="1">
                <a:off x="2483768" y="2564904"/>
                <a:ext cx="3600080" cy="3600000"/>
              </a:xfrm>
              <a:prstGeom prst="straightConnector1">
                <a:avLst/>
              </a:prstGeom>
              <a:ln w="28575">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직선 화살표 연결선 80"/>
              <p:cNvCxnSpPr/>
              <p:nvPr/>
            </p:nvCxnSpPr>
            <p:spPr>
              <a:xfrm flipV="1">
                <a:off x="3923928" y="4365104"/>
                <a:ext cx="1800200" cy="1800200"/>
              </a:xfrm>
              <a:prstGeom prst="straightConnector1">
                <a:avLst/>
              </a:prstGeom>
              <a:ln w="28575">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직선 화살표 연결선 81"/>
              <p:cNvCxnSpPr/>
              <p:nvPr/>
            </p:nvCxnSpPr>
            <p:spPr>
              <a:xfrm>
                <a:off x="1440080" y="1484944"/>
                <a:ext cx="0" cy="1440000"/>
              </a:xfrm>
              <a:prstGeom prst="straightConnector1">
                <a:avLst/>
              </a:prstGeom>
              <a:ln w="28575">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직선 화살표 연결선 82"/>
              <p:cNvCxnSpPr/>
              <p:nvPr/>
            </p:nvCxnSpPr>
            <p:spPr>
              <a:xfrm>
                <a:off x="5760080" y="4365104"/>
                <a:ext cx="0" cy="1440000"/>
              </a:xfrm>
              <a:prstGeom prst="straightConnector1">
                <a:avLst/>
              </a:prstGeom>
              <a:ln w="28575">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31" name="직선 화살표 연결선 27"/>
            <p:cNvCxnSpPr/>
            <p:nvPr/>
          </p:nvCxnSpPr>
          <p:spPr>
            <a:xfrm flipV="1">
              <a:off x="1043928" y="1124984"/>
              <a:ext cx="3600080" cy="360000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2" name="오른쪽 중괄호 99"/>
            <p:cNvSpPr/>
            <p:nvPr/>
          </p:nvSpPr>
          <p:spPr>
            <a:xfrm>
              <a:off x="6516216" y="692696"/>
              <a:ext cx="360040" cy="1512168"/>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400"/>
            </a:p>
          </p:txBody>
        </p:sp>
        <p:sp>
          <p:nvSpPr>
            <p:cNvPr id="33" name="TextBox 32"/>
            <p:cNvSpPr txBox="1"/>
            <p:nvPr/>
          </p:nvSpPr>
          <p:spPr>
            <a:xfrm>
              <a:off x="6915579" y="1187460"/>
              <a:ext cx="1943999" cy="535214"/>
            </a:xfrm>
            <a:prstGeom prst="rect">
              <a:avLst/>
            </a:prstGeom>
            <a:noFill/>
          </p:spPr>
          <p:txBody>
            <a:bodyPr wrap="none" rtlCol="0">
              <a:spAutoFit/>
            </a:bodyPr>
            <a:lstStyle/>
            <a:p>
              <a:r>
                <a:rPr lang="en-US" altLang="ko-KR" sz="1400" b="1" dirty="0" err="1" smtClean="0"/>
                <a:t>subblock</a:t>
              </a:r>
              <a:endParaRPr lang="ko-KR" altLang="en-US" sz="1400" b="1" dirty="0"/>
            </a:p>
          </p:txBody>
        </p:sp>
        <p:sp>
          <p:nvSpPr>
            <p:cNvPr id="34" name="TextBox 33"/>
            <p:cNvSpPr txBox="1"/>
            <p:nvPr/>
          </p:nvSpPr>
          <p:spPr>
            <a:xfrm>
              <a:off x="3347865" y="3717031"/>
              <a:ext cx="2362270" cy="535214"/>
            </a:xfrm>
            <a:prstGeom prst="rect">
              <a:avLst/>
            </a:prstGeom>
            <a:noFill/>
          </p:spPr>
          <p:txBody>
            <a:bodyPr wrap="none" rtlCol="0">
              <a:spAutoFit/>
            </a:bodyPr>
            <a:lstStyle/>
            <a:p>
              <a:r>
                <a:rPr lang="en-US" altLang="ko-KR" sz="1400" b="1" dirty="0" smtClean="0"/>
                <a:t>coefficients</a:t>
              </a:r>
              <a:endParaRPr lang="ko-KR" altLang="en-US" sz="1400" b="1" dirty="0"/>
            </a:p>
          </p:txBody>
        </p:sp>
        <p:sp>
          <p:nvSpPr>
            <p:cNvPr id="35" name="사각형 설명선 103"/>
            <p:cNvSpPr/>
            <p:nvPr/>
          </p:nvSpPr>
          <p:spPr>
            <a:xfrm>
              <a:off x="2843808" y="3212976"/>
              <a:ext cx="432048" cy="432048"/>
            </a:xfrm>
            <a:prstGeom prst="wedgeRectCallout">
              <a:avLst>
                <a:gd name="adj1" fmla="val 55226"/>
                <a:gd name="adj2" fmla="val 108797"/>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cxnSp>
        <p:nvCxnSpPr>
          <p:cNvPr id="76" name="Straight Arrow Connector 75"/>
          <p:cNvCxnSpPr/>
          <p:nvPr/>
        </p:nvCxnSpPr>
        <p:spPr bwMode="auto">
          <a:xfrm>
            <a:off x="4063042" y="4421338"/>
            <a:ext cx="609324" cy="10525"/>
          </a:xfrm>
          <a:prstGeom prst="straightConnector1">
            <a:avLst/>
          </a:prstGeom>
          <a:solidFill>
            <a:schemeClr val="accent1"/>
          </a:solidFill>
          <a:ln w="47625" cap="flat" cmpd="sng" algn="ctr">
            <a:solidFill>
              <a:schemeClr val="tx1"/>
            </a:solidFill>
            <a:prstDash val="solid"/>
            <a:round/>
            <a:headEnd type="none" w="med" len="med"/>
            <a:tailEnd type="stealth"/>
          </a:ln>
          <a:effectLst/>
        </p:spPr>
      </p:cxn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Diagonal Sub-block Scan</a:t>
            </a:r>
            <a:endParaRPr lang="en-US" dirty="0"/>
          </a:p>
        </p:txBody>
      </p:sp>
      <p:sp>
        <p:nvSpPr>
          <p:cNvPr id="243714" name="Rectangle 2"/>
          <p:cNvSpPr>
            <a:spLocks noGrp="1" noChangeArrowheads="1"/>
          </p:cNvSpPr>
          <p:nvPr>
            <p:ph idx="1"/>
          </p:nvPr>
        </p:nvSpPr>
        <p:spPr>
          <a:xfrm>
            <a:off x="163512" y="904108"/>
            <a:ext cx="8757204" cy="5314950"/>
          </a:xfrm>
        </p:spPr>
        <p:txBody>
          <a:bodyPr/>
          <a:lstStyle/>
          <a:p>
            <a:r>
              <a:rPr lang="en-GB" dirty="0" smtClean="0"/>
              <a:t> </a:t>
            </a:r>
            <a:r>
              <a:rPr lang="en-GB" b="1" dirty="0" smtClean="0"/>
              <a:t>Propose</a:t>
            </a:r>
            <a:r>
              <a:rPr lang="en-GB" dirty="0" smtClean="0"/>
              <a:t> to use sub-block based scans (for 16</a:t>
            </a:r>
            <a:r>
              <a:rPr lang="en-US" dirty="0" smtClean="0"/>
              <a:t>×</a:t>
            </a:r>
            <a:r>
              <a:rPr lang="en-GB" dirty="0" smtClean="0"/>
              <a:t>16 and 32</a:t>
            </a:r>
            <a:r>
              <a:rPr lang="en-US" dirty="0" smtClean="0"/>
              <a:t>×</a:t>
            </a:r>
            <a:r>
              <a:rPr lang="en-GB" dirty="0" smtClean="0"/>
              <a:t>32)</a:t>
            </a:r>
          </a:p>
          <a:p>
            <a:pPr lvl="1"/>
            <a:r>
              <a:rPr lang="en-GB" dirty="0" smtClean="0"/>
              <a:t>Diagonal scan within sub-blocks</a:t>
            </a:r>
          </a:p>
          <a:p>
            <a:pPr lvl="1"/>
            <a:r>
              <a:rPr lang="en-GB" dirty="0" smtClean="0"/>
              <a:t>Diagonal scan across sub-blocks</a:t>
            </a:r>
          </a:p>
          <a:p>
            <a:pPr lvl="1"/>
            <a:endParaRPr lang="en-GB" dirty="0" smtClean="0"/>
          </a:p>
          <a:p>
            <a:r>
              <a:rPr lang="en-GB" dirty="0" smtClean="0"/>
              <a:t>Tested 3 sub-blocks of sizes </a:t>
            </a:r>
          </a:p>
          <a:p>
            <a:pPr lvl="1"/>
            <a:r>
              <a:rPr lang="en-GB" dirty="0" smtClean="0"/>
              <a:t>4</a:t>
            </a:r>
            <a:r>
              <a:rPr lang="en-US" dirty="0" smtClean="0"/>
              <a:t>×</a:t>
            </a:r>
            <a:r>
              <a:rPr lang="en-GB" dirty="0" smtClean="0"/>
              <a:t>4, 8</a:t>
            </a:r>
            <a:r>
              <a:rPr lang="en-US" dirty="0" smtClean="0"/>
              <a:t>×</a:t>
            </a:r>
            <a:r>
              <a:rPr lang="en-GB" dirty="0" smtClean="0"/>
              <a:t>8 and 16</a:t>
            </a:r>
            <a:r>
              <a:rPr lang="en-US" dirty="0" smtClean="0"/>
              <a:t>×</a:t>
            </a:r>
            <a:r>
              <a:rPr lang="en-GB" dirty="0" smtClean="0"/>
              <a:t>16</a:t>
            </a:r>
          </a:p>
          <a:p>
            <a:pPr lvl="1"/>
            <a:r>
              <a:rPr lang="en-GB" dirty="0" smtClean="0"/>
              <a:t>With and without parallel contexts</a:t>
            </a:r>
          </a:p>
          <a:p>
            <a:pPr marL="342900" indent="-342900"/>
            <a:endParaRPr lang="en-US" dirty="0" smtClean="0"/>
          </a:p>
          <a:p>
            <a:pPr marL="342900" indent="-342900">
              <a:buNone/>
            </a:pPr>
            <a:endParaRPr lang="en-US" dirty="0" smtClean="0"/>
          </a:p>
        </p:txBody>
      </p:sp>
      <p:grpSp>
        <p:nvGrpSpPr>
          <p:cNvPr id="67" name="Group 66"/>
          <p:cNvGrpSpPr/>
          <p:nvPr/>
        </p:nvGrpSpPr>
        <p:grpSpPr>
          <a:xfrm>
            <a:off x="4952947" y="3200403"/>
            <a:ext cx="2819476" cy="2731548"/>
            <a:chOff x="4796272" y="869792"/>
            <a:chExt cx="3443844" cy="3418798"/>
          </a:xfrm>
        </p:grpSpPr>
        <p:pic>
          <p:nvPicPr>
            <p:cNvPr id="5" name="Picture 2"/>
            <p:cNvPicPr>
              <a:picLocks noChangeAspect="1" noChangeArrowheads="1"/>
            </p:cNvPicPr>
            <p:nvPr/>
          </p:nvPicPr>
          <p:blipFill>
            <a:blip r:embed="rId2" cstate="print"/>
            <a:srcRect/>
            <a:stretch>
              <a:fillRect/>
            </a:stretch>
          </p:blipFill>
          <p:spPr bwMode="auto">
            <a:xfrm>
              <a:off x="4796272" y="869792"/>
              <a:ext cx="3443844" cy="3418798"/>
            </a:xfrm>
            <a:prstGeom prst="rect">
              <a:avLst/>
            </a:prstGeom>
            <a:noFill/>
            <a:ln w="9525">
              <a:noFill/>
              <a:miter lim="800000"/>
              <a:headEnd/>
              <a:tailEnd/>
            </a:ln>
          </p:spPr>
        </p:pic>
        <p:cxnSp>
          <p:nvCxnSpPr>
            <p:cNvPr id="6" name="Straight Connector 5"/>
            <p:cNvCxnSpPr/>
            <p:nvPr/>
          </p:nvCxnSpPr>
          <p:spPr bwMode="auto">
            <a:xfrm>
              <a:off x="4812065" y="4154512"/>
              <a:ext cx="3295403" cy="5938"/>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7" name="Straight Connector 6"/>
            <p:cNvCxnSpPr/>
            <p:nvPr/>
          </p:nvCxnSpPr>
          <p:spPr bwMode="auto">
            <a:xfrm>
              <a:off x="4814337" y="2512200"/>
              <a:ext cx="3295403" cy="5938"/>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8" name="Straight Connector 7"/>
            <p:cNvCxnSpPr/>
            <p:nvPr/>
          </p:nvCxnSpPr>
          <p:spPr bwMode="auto">
            <a:xfrm>
              <a:off x="4807516" y="874500"/>
              <a:ext cx="3295403" cy="5938"/>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9" name="Straight Connector 8"/>
            <p:cNvCxnSpPr/>
            <p:nvPr/>
          </p:nvCxnSpPr>
          <p:spPr bwMode="auto">
            <a:xfrm>
              <a:off x="4798148" y="871103"/>
              <a:ext cx="10571" cy="3255898"/>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a:off x="6442703" y="898398"/>
              <a:ext cx="10571" cy="3255898"/>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a:off x="8094081" y="891575"/>
              <a:ext cx="10571" cy="3255898"/>
            </a:xfrm>
            <a:prstGeom prst="line">
              <a:avLst/>
            </a:prstGeom>
            <a:solidFill>
              <a:schemeClr val="accent1"/>
            </a:solidFill>
            <a:ln w="38100" cap="flat" cmpd="sng" algn="ctr">
              <a:solidFill>
                <a:schemeClr val="tx1"/>
              </a:solidFill>
              <a:prstDash val="solid"/>
              <a:round/>
              <a:headEnd type="none" w="med" len="med"/>
              <a:tailEnd type="none" w="med" len="med"/>
            </a:ln>
            <a:effectLst/>
          </p:spPr>
        </p:cxnSp>
        <p:grpSp>
          <p:nvGrpSpPr>
            <p:cNvPr id="12" name="Group 11"/>
            <p:cNvGrpSpPr/>
            <p:nvPr/>
          </p:nvGrpSpPr>
          <p:grpSpPr>
            <a:xfrm>
              <a:off x="6642884" y="2687784"/>
              <a:ext cx="1307648" cy="1326077"/>
              <a:chOff x="4998153" y="1031175"/>
              <a:chExt cx="1307648" cy="1326077"/>
            </a:xfrm>
          </p:grpSpPr>
          <p:grpSp>
            <p:nvGrpSpPr>
              <p:cNvPr id="13" name="Group 83"/>
              <p:cNvGrpSpPr/>
              <p:nvPr/>
            </p:nvGrpSpPr>
            <p:grpSpPr>
              <a:xfrm>
                <a:off x="4998153" y="1062153"/>
                <a:ext cx="1307648" cy="1295099"/>
                <a:chOff x="4998153" y="1062153"/>
                <a:chExt cx="1307648" cy="1295099"/>
              </a:xfrm>
            </p:grpSpPr>
            <p:cxnSp>
              <p:nvCxnSpPr>
                <p:cNvPr id="15" name="Straight Arrow Connector 14"/>
                <p:cNvCxnSpPr/>
                <p:nvPr/>
              </p:nvCxnSpPr>
              <p:spPr bwMode="auto">
                <a:xfrm flipV="1">
                  <a:off x="5002110" y="1079966"/>
                  <a:ext cx="839191" cy="82335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16" name="Straight Arrow Connector 15"/>
                <p:cNvCxnSpPr/>
                <p:nvPr/>
              </p:nvCxnSpPr>
              <p:spPr bwMode="auto">
                <a:xfrm flipV="1">
                  <a:off x="4998153" y="1062153"/>
                  <a:ext cx="1270659" cy="1258786"/>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17" name="Straight Arrow Connector 16"/>
                <p:cNvCxnSpPr/>
                <p:nvPr/>
              </p:nvCxnSpPr>
              <p:spPr bwMode="auto">
                <a:xfrm flipV="1">
                  <a:off x="5039716" y="1097779"/>
                  <a:ext cx="368135" cy="38594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18" name="Straight Arrow Connector 17"/>
                <p:cNvCxnSpPr/>
                <p:nvPr/>
              </p:nvCxnSpPr>
              <p:spPr bwMode="auto">
                <a:xfrm flipV="1">
                  <a:off x="5418161" y="1454727"/>
                  <a:ext cx="869823" cy="865393"/>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19" name="Straight Arrow Connector 18"/>
                <p:cNvCxnSpPr/>
                <p:nvPr/>
              </p:nvCxnSpPr>
              <p:spPr bwMode="auto">
                <a:xfrm flipV="1">
                  <a:off x="5807122" y="1846613"/>
                  <a:ext cx="498675" cy="487154"/>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20" name="Straight Connector 19"/>
                <p:cNvCxnSpPr/>
                <p:nvPr/>
              </p:nvCxnSpPr>
              <p:spPr bwMode="auto">
                <a:xfrm flipH="1">
                  <a:off x="4999512" y="1128156"/>
                  <a:ext cx="415637" cy="760021"/>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21" name="Straight Connector 20"/>
                <p:cNvCxnSpPr/>
                <p:nvPr/>
              </p:nvCxnSpPr>
              <p:spPr bwMode="auto">
                <a:xfrm flipH="1">
                  <a:off x="5017325" y="1104405"/>
                  <a:ext cx="801584" cy="1205346"/>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22" name="Straight Connector 21"/>
                <p:cNvCxnSpPr/>
                <p:nvPr/>
              </p:nvCxnSpPr>
              <p:spPr bwMode="auto">
                <a:xfrm flipH="1">
                  <a:off x="5411337" y="1092530"/>
                  <a:ext cx="835085" cy="1227589"/>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23" name="Straight Connector 22"/>
                <p:cNvCxnSpPr/>
                <p:nvPr/>
              </p:nvCxnSpPr>
              <p:spPr bwMode="auto">
                <a:xfrm flipH="1">
                  <a:off x="5813946" y="1478478"/>
                  <a:ext cx="450288" cy="800698"/>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24" name="Straight Arrow Connector 23"/>
                <p:cNvCxnSpPr/>
                <p:nvPr/>
              </p:nvCxnSpPr>
              <p:spPr bwMode="auto">
                <a:xfrm flipH="1">
                  <a:off x="6299860" y="1870364"/>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cxnSp>
            <p:nvCxnSpPr>
              <p:cNvPr id="14" name="Straight Arrow Connector 13"/>
              <p:cNvCxnSpPr/>
              <p:nvPr/>
            </p:nvCxnSpPr>
            <p:spPr bwMode="auto">
              <a:xfrm flipH="1">
                <a:off x="5009408" y="1031175"/>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grpSp>
          <p:nvGrpSpPr>
            <p:cNvPr id="25" name="Group 24"/>
            <p:cNvGrpSpPr/>
            <p:nvPr/>
          </p:nvGrpSpPr>
          <p:grpSpPr>
            <a:xfrm>
              <a:off x="6634968" y="1035134"/>
              <a:ext cx="1307648" cy="1326077"/>
              <a:chOff x="4998153" y="1031175"/>
              <a:chExt cx="1307648" cy="1326077"/>
            </a:xfrm>
          </p:grpSpPr>
          <p:grpSp>
            <p:nvGrpSpPr>
              <p:cNvPr id="26" name="Group 83"/>
              <p:cNvGrpSpPr/>
              <p:nvPr/>
            </p:nvGrpSpPr>
            <p:grpSpPr>
              <a:xfrm>
                <a:off x="4998153" y="1062153"/>
                <a:ext cx="1307648" cy="1295099"/>
                <a:chOff x="4998153" y="1062153"/>
                <a:chExt cx="1307648" cy="1295099"/>
              </a:xfrm>
            </p:grpSpPr>
            <p:cxnSp>
              <p:nvCxnSpPr>
                <p:cNvPr id="28" name="Straight Arrow Connector 27"/>
                <p:cNvCxnSpPr/>
                <p:nvPr/>
              </p:nvCxnSpPr>
              <p:spPr bwMode="auto">
                <a:xfrm flipV="1">
                  <a:off x="5002110" y="1079966"/>
                  <a:ext cx="839191" cy="82335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29" name="Straight Arrow Connector 28"/>
                <p:cNvCxnSpPr/>
                <p:nvPr/>
              </p:nvCxnSpPr>
              <p:spPr bwMode="auto">
                <a:xfrm flipV="1">
                  <a:off x="4998153" y="1062153"/>
                  <a:ext cx="1270659" cy="1258786"/>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30" name="Straight Arrow Connector 29"/>
                <p:cNvCxnSpPr/>
                <p:nvPr/>
              </p:nvCxnSpPr>
              <p:spPr bwMode="auto">
                <a:xfrm flipV="1">
                  <a:off x="5039716" y="1097779"/>
                  <a:ext cx="368135" cy="38594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31" name="Straight Arrow Connector 30"/>
                <p:cNvCxnSpPr/>
                <p:nvPr/>
              </p:nvCxnSpPr>
              <p:spPr bwMode="auto">
                <a:xfrm flipV="1">
                  <a:off x="5418161" y="1454727"/>
                  <a:ext cx="869823" cy="865393"/>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32" name="Straight Arrow Connector 31"/>
                <p:cNvCxnSpPr/>
                <p:nvPr/>
              </p:nvCxnSpPr>
              <p:spPr bwMode="auto">
                <a:xfrm flipV="1">
                  <a:off x="5807122" y="1846613"/>
                  <a:ext cx="498675" cy="487154"/>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33" name="Straight Connector 32"/>
                <p:cNvCxnSpPr/>
                <p:nvPr/>
              </p:nvCxnSpPr>
              <p:spPr bwMode="auto">
                <a:xfrm flipH="1">
                  <a:off x="4999512" y="1128156"/>
                  <a:ext cx="415637" cy="760021"/>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34" name="Straight Connector 33"/>
                <p:cNvCxnSpPr/>
                <p:nvPr/>
              </p:nvCxnSpPr>
              <p:spPr bwMode="auto">
                <a:xfrm flipH="1">
                  <a:off x="5017325" y="1104405"/>
                  <a:ext cx="801584" cy="1205346"/>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35" name="Straight Connector 34"/>
                <p:cNvCxnSpPr/>
                <p:nvPr/>
              </p:nvCxnSpPr>
              <p:spPr bwMode="auto">
                <a:xfrm flipH="1">
                  <a:off x="5411337" y="1092530"/>
                  <a:ext cx="835085" cy="1227589"/>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36" name="Straight Connector 35"/>
                <p:cNvCxnSpPr/>
                <p:nvPr/>
              </p:nvCxnSpPr>
              <p:spPr bwMode="auto">
                <a:xfrm flipH="1">
                  <a:off x="5813946" y="1478478"/>
                  <a:ext cx="450288" cy="800698"/>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37" name="Straight Arrow Connector 36"/>
                <p:cNvCxnSpPr/>
                <p:nvPr/>
              </p:nvCxnSpPr>
              <p:spPr bwMode="auto">
                <a:xfrm flipH="1">
                  <a:off x="6299860" y="1870364"/>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cxnSp>
            <p:nvCxnSpPr>
              <p:cNvPr id="27" name="Straight Arrow Connector 26"/>
              <p:cNvCxnSpPr/>
              <p:nvPr/>
            </p:nvCxnSpPr>
            <p:spPr bwMode="auto">
              <a:xfrm flipH="1">
                <a:off x="5009408" y="1031175"/>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grpSp>
          <p:nvGrpSpPr>
            <p:cNvPr id="38" name="Group 37"/>
            <p:cNvGrpSpPr/>
            <p:nvPr/>
          </p:nvGrpSpPr>
          <p:grpSpPr>
            <a:xfrm>
              <a:off x="4990237" y="2673927"/>
              <a:ext cx="1307648" cy="1326077"/>
              <a:chOff x="4998153" y="1031175"/>
              <a:chExt cx="1307648" cy="1326077"/>
            </a:xfrm>
          </p:grpSpPr>
          <p:grpSp>
            <p:nvGrpSpPr>
              <p:cNvPr id="39" name="Group 83"/>
              <p:cNvGrpSpPr/>
              <p:nvPr/>
            </p:nvGrpSpPr>
            <p:grpSpPr>
              <a:xfrm>
                <a:off x="4998153" y="1062153"/>
                <a:ext cx="1307648" cy="1295099"/>
                <a:chOff x="4998153" y="1062153"/>
                <a:chExt cx="1307648" cy="1295099"/>
              </a:xfrm>
            </p:grpSpPr>
            <p:cxnSp>
              <p:nvCxnSpPr>
                <p:cNvPr id="41" name="Straight Arrow Connector 40"/>
                <p:cNvCxnSpPr/>
                <p:nvPr/>
              </p:nvCxnSpPr>
              <p:spPr bwMode="auto">
                <a:xfrm flipV="1">
                  <a:off x="5002110" y="1079966"/>
                  <a:ext cx="839191" cy="82335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42" name="Straight Arrow Connector 41"/>
                <p:cNvCxnSpPr/>
                <p:nvPr/>
              </p:nvCxnSpPr>
              <p:spPr bwMode="auto">
                <a:xfrm flipV="1">
                  <a:off x="4998153" y="1062153"/>
                  <a:ext cx="1270659" cy="1258786"/>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43" name="Straight Arrow Connector 42"/>
                <p:cNvCxnSpPr/>
                <p:nvPr/>
              </p:nvCxnSpPr>
              <p:spPr bwMode="auto">
                <a:xfrm flipV="1">
                  <a:off x="5039716" y="1097779"/>
                  <a:ext cx="368135" cy="38594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44" name="Straight Arrow Connector 43"/>
                <p:cNvCxnSpPr/>
                <p:nvPr/>
              </p:nvCxnSpPr>
              <p:spPr bwMode="auto">
                <a:xfrm flipV="1">
                  <a:off x="5418161" y="1454727"/>
                  <a:ext cx="869823" cy="865393"/>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45" name="Straight Arrow Connector 44"/>
                <p:cNvCxnSpPr/>
                <p:nvPr/>
              </p:nvCxnSpPr>
              <p:spPr bwMode="auto">
                <a:xfrm flipV="1">
                  <a:off x="5807122" y="1846613"/>
                  <a:ext cx="498675" cy="487154"/>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46" name="Straight Connector 45"/>
                <p:cNvCxnSpPr/>
                <p:nvPr/>
              </p:nvCxnSpPr>
              <p:spPr bwMode="auto">
                <a:xfrm flipH="1">
                  <a:off x="4999512" y="1128156"/>
                  <a:ext cx="415637" cy="760021"/>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47" name="Straight Connector 46"/>
                <p:cNvCxnSpPr/>
                <p:nvPr/>
              </p:nvCxnSpPr>
              <p:spPr bwMode="auto">
                <a:xfrm flipH="1">
                  <a:off x="5017325" y="1104405"/>
                  <a:ext cx="801584" cy="1205346"/>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48" name="Straight Connector 47"/>
                <p:cNvCxnSpPr/>
                <p:nvPr/>
              </p:nvCxnSpPr>
              <p:spPr bwMode="auto">
                <a:xfrm flipH="1">
                  <a:off x="5411337" y="1092530"/>
                  <a:ext cx="835085" cy="1227589"/>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49" name="Straight Connector 48"/>
                <p:cNvCxnSpPr/>
                <p:nvPr/>
              </p:nvCxnSpPr>
              <p:spPr bwMode="auto">
                <a:xfrm flipH="1">
                  <a:off x="5813946" y="1478478"/>
                  <a:ext cx="450288" cy="800698"/>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50" name="Straight Arrow Connector 49"/>
                <p:cNvCxnSpPr/>
                <p:nvPr/>
              </p:nvCxnSpPr>
              <p:spPr bwMode="auto">
                <a:xfrm flipH="1">
                  <a:off x="6299860" y="1870364"/>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cxnSp>
            <p:nvCxnSpPr>
              <p:cNvPr id="40" name="Straight Arrow Connector 39"/>
              <p:cNvCxnSpPr/>
              <p:nvPr/>
            </p:nvCxnSpPr>
            <p:spPr bwMode="auto">
              <a:xfrm flipH="1">
                <a:off x="5009408" y="1031175"/>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grpSp>
          <p:nvGrpSpPr>
            <p:cNvPr id="51" name="Group 50"/>
            <p:cNvGrpSpPr/>
            <p:nvPr/>
          </p:nvGrpSpPr>
          <p:grpSpPr>
            <a:xfrm>
              <a:off x="4990236" y="1058884"/>
              <a:ext cx="1307648" cy="1326077"/>
              <a:chOff x="4998153" y="1031175"/>
              <a:chExt cx="1307648" cy="1326077"/>
            </a:xfrm>
          </p:grpSpPr>
          <p:grpSp>
            <p:nvGrpSpPr>
              <p:cNvPr id="52" name="Group 83"/>
              <p:cNvGrpSpPr/>
              <p:nvPr/>
            </p:nvGrpSpPr>
            <p:grpSpPr>
              <a:xfrm>
                <a:off x="4998153" y="1062153"/>
                <a:ext cx="1307648" cy="1295099"/>
                <a:chOff x="4998153" y="1062153"/>
                <a:chExt cx="1307648" cy="1295099"/>
              </a:xfrm>
            </p:grpSpPr>
            <p:cxnSp>
              <p:nvCxnSpPr>
                <p:cNvPr id="54" name="Straight Arrow Connector 53"/>
                <p:cNvCxnSpPr/>
                <p:nvPr/>
              </p:nvCxnSpPr>
              <p:spPr bwMode="auto">
                <a:xfrm flipV="1">
                  <a:off x="5002110" y="1079966"/>
                  <a:ext cx="839191" cy="82335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55" name="Straight Arrow Connector 54"/>
                <p:cNvCxnSpPr/>
                <p:nvPr/>
              </p:nvCxnSpPr>
              <p:spPr bwMode="auto">
                <a:xfrm flipV="1">
                  <a:off x="4998153" y="1062153"/>
                  <a:ext cx="1270659" cy="1258786"/>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56" name="Straight Arrow Connector 55"/>
                <p:cNvCxnSpPr/>
                <p:nvPr/>
              </p:nvCxnSpPr>
              <p:spPr bwMode="auto">
                <a:xfrm flipV="1">
                  <a:off x="5039716" y="1097779"/>
                  <a:ext cx="368135" cy="38594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57" name="Straight Arrow Connector 56"/>
                <p:cNvCxnSpPr/>
                <p:nvPr/>
              </p:nvCxnSpPr>
              <p:spPr bwMode="auto">
                <a:xfrm flipV="1">
                  <a:off x="5418161" y="1454727"/>
                  <a:ext cx="869823" cy="865393"/>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58" name="Straight Arrow Connector 57"/>
                <p:cNvCxnSpPr/>
                <p:nvPr/>
              </p:nvCxnSpPr>
              <p:spPr bwMode="auto">
                <a:xfrm flipV="1">
                  <a:off x="5807122" y="1846613"/>
                  <a:ext cx="498675" cy="487154"/>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59" name="Straight Connector 58"/>
                <p:cNvCxnSpPr/>
                <p:nvPr/>
              </p:nvCxnSpPr>
              <p:spPr bwMode="auto">
                <a:xfrm flipH="1">
                  <a:off x="4999512" y="1128156"/>
                  <a:ext cx="415637" cy="760021"/>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0" name="Straight Connector 59"/>
                <p:cNvCxnSpPr/>
                <p:nvPr/>
              </p:nvCxnSpPr>
              <p:spPr bwMode="auto">
                <a:xfrm flipH="1">
                  <a:off x="5017325" y="1104405"/>
                  <a:ext cx="801584" cy="1205346"/>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1" name="Straight Connector 60"/>
                <p:cNvCxnSpPr/>
                <p:nvPr/>
              </p:nvCxnSpPr>
              <p:spPr bwMode="auto">
                <a:xfrm flipH="1">
                  <a:off x="5411337" y="1092530"/>
                  <a:ext cx="835085" cy="1227589"/>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2" name="Straight Connector 61"/>
                <p:cNvCxnSpPr/>
                <p:nvPr/>
              </p:nvCxnSpPr>
              <p:spPr bwMode="auto">
                <a:xfrm flipH="1">
                  <a:off x="5813946" y="1478478"/>
                  <a:ext cx="450288" cy="800698"/>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3" name="Straight Arrow Connector 62"/>
                <p:cNvCxnSpPr/>
                <p:nvPr/>
              </p:nvCxnSpPr>
              <p:spPr bwMode="auto">
                <a:xfrm flipH="1">
                  <a:off x="6299860" y="1870364"/>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cxnSp>
            <p:nvCxnSpPr>
              <p:cNvPr id="53" name="Straight Arrow Connector 52"/>
              <p:cNvCxnSpPr/>
              <p:nvPr/>
            </p:nvCxnSpPr>
            <p:spPr bwMode="auto">
              <a:xfrm flipH="1">
                <a:off x="5009408" y="1031175"/>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cxnSp>
          <p:nvCxnSpPr>
            <p:cNvPr id="64" name="Straight Connector 63"/>
            <p:cNvCxnSpPr/>
            <p:nvPr/>
          </p:nvCxnSpPr>
          <p:spPr bwMode="auto">
            <a:xfrm flipH="1">
              <a:off x="5017325" y="2386940"/>
              <a:ext cx="1270659" cy="296883"/>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5" name="Straight Connector 64"/>
            <p:cNvCxnSpPr/>
            <p:nvPr/>
          </p:nvCxnSpPr>
          <p:spPr bwMode="auto">
            <a:xfrm flipH="1">
              <a:off x="6299860" y="1033153"/>
              <a:ext cx="356259" cy="2962894"/>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6" name="Straight Connector 65"/>
            <p:cNvCxnSpPr/>
            <p:nvPr/>
          </p:nvCxnSpPr>
          <p:spPr bwMode="auto">
            <a:xfrm flipH="1">
              <a:off x="6654169" y="2379023"/>
              <a:ext cx="1270659" cy="296883"/>
            </a:xfrm>
            <a:prstGeom prst="line">
              <a:avLst/>
            </a:prstGeom>
            <a:solidFill>
              <a:schemeClr val="accent1"/>
            </a:solidFill>
            <a:ln w="9525" cap="flat" cmpd="sng" algn="ctr">
              <a:solidFill>
                <a:schemeClr val="tx1"/>
              </a:solidFill>
              <a:prstDash val="dash"/>
              <a:round/>
              <a:headEnd type="none" w="med" len="med"/>
              <a:tailEnd type="none" w="med" len="med"/>
            </a:ln>
            <a:effectLst/>
          </p:spPr>
        </p:cxnSp>
      </p:gr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Parallel Context</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Context for parallelization</a:t>
            </a:r>
          </a:p>
          <a:p>
            <a:pPr lvl="1"/>
            <a:r>
              <a:rPr lang="en-US" dirty="0" smtClean="0"/>
              <a:t>Avoid dependency of current context with previous coefficient</a:t>
            </a:r>
          </a:p>
          <a:p>
            <a:pPr lvl="1"/>
            <a:r>
              <a:rPr lang="en-US" dirty="0" smtClean="0"/>
              <a:t>Modified context for</a:t>
            </a:r>
          </a:p>
          <a:p>
            <a:pPr lvl="2"/>
            <a:r>
              <a:rPr lang="en-US" dirty="0" smtClean="0"/>
              <a:t>Top-left corner coefficient of a sub-block</a:t>
            </a:r>
          </a:p>
          <a:p>
            <a:pPr lvl="2"/>
            <a:r>
              <a:rPr lang="en-US" dirty="0" smtClean="0"/>
              <a:t>Coefficient above bottom-right corner of sub-block</a:t>
            </a:r>
          </a:p>
          <a:p>
            <a:endParaRPr lang="en-US" dirty="0" smtClean="0"/>
          </a:p>
          <a:p>
            <a:pPr>
              <a:buNone/>
            </a:pPr>
            <a:endParaRPr lang="en-US" dirty="0" smtClean="0"/>
          </a:p>
          <a:p>
            <a:pPr lvl="1"/>
            <a:endParaRPr lang="en-US" dirty="0" smtClean="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25" name="Object 1"/>
          <p:cNvGraphicFramePr>
            <a:graphicFrameLocks noChangeAspect="1"/>
          </p:cNvGraphicFramePr>
          <p:nvPr/>
        </p:nvGraphicFramePr>
        <p:xfrm>
          <a:off x="816605" y="2751632"/>
          <a:ext cx="3434497" cy="3469543"/>
        </p:xfrm>
        <a:graphic>
          <a:graphicData uri="http://schemas.openxmlformats.org/presentationml/2006/ole">
            <p:oleObj spid="_x0000_s1025" name="Visio" r:id="rId3" imgW="3011040" imgH="3041350" progId="Visio.Drawing.11">
              <p:embed/>
            </p:oleObj>
          </a:graphicData>
        </a:graphic>
      </p:graphicFrame>
      <p:grpSp>
        <p:nvGrpSpPr>
          <p:cNvPr id="6" name="Group 5"/>
          <p:cNvGrpSpPr/>
          <p:nvPr/>
        </p:nvGrpSpPr>
        <p:grpSpPr>
          <a:xfrm>
            <a:off x="5830312" y="3242930"/>
            <a:ext cx="2250431" cy="2360429"/>
            <a:chOff x="4788320" y="623301"/>
            <a:chExt cx="3443844" cy="3418798"/>
          </a:xfrm>
        </p:grpSpPr>
        <p:pic>
          <p:nvPicPr>
            <p:cNvPr id="7" name="Picture 2"/>
            <p:cNvPicPr>
              <a:picLocks noChangeAspect="1" noChangeArrowheads="1"/>
            </p:cNvPicPr>
            <p:nvPr/>
          </p:nvPicPr>
          <p:blipFill>
            <a:blip r:embed="rId4" cstate="print"/>
            <a:srcRect/>
            <a:stretch>
              <a:fillRect/>
            </a:stretch>
          </p:blipFill>
          <p:spPr bwMode="auto">
            <a:xfrm>
              <a:off x="4788320" y="623301"/>
              <a:ext cx="3443844" cy="3418798"/>
            </a:xfrm>
            <a:prstGeom prst="rect">
              <a:avLst/>
            </a:prstGeom>
            <a:noFill/>
            <a:ln w="9525">
              <a:noFill/>
              <a:miter lim="800000"/>
              <a:headEnd/>
              <a:tailEnd/>
            </a:ln>
          </p:spPr>
        </p:pic>
        <p:sp>
          <p:nvSpPr>
            <p:cNvPr id="8" name="Rectangle 7"/>
            <p:cNvSpPr/>
            <p:nvPr/>
          </p:nvSpPr>
          <p:spPr bwMode="auto">
            <a:xfrm>
              <a:off x="4802588" y="636104"/>
              <a:ext cx="413467" cy="38961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9" name="Rectangle 8"/>
            <p:cNvSpPr/>
            <p:nvPr/>
          </p:nvSpPr>
          <p:spPr bwMode="auto">
            <a:xfrm>
              <a:off x="6028415" y="1448463"/>
              <a:ext cx="413467" cy="38961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0" name="Rectangle 9"/>
            <p:cNvSpPr/>
            <p:nvPr/>
          </p:nvSpPr>
          <p:spPr bwMode="auto">
            <a:xfrm>
              <a:off x="7674334" y="1448463"/>
              <a:ext cx="413467" cy="38961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1" name="Rectangle 10"/>
            <p:cNvSpPr/>
            <p:nvPr/>
          </p:nvSpPr>
          <p:spPr bwMode="auto">
            <a:xfrm>
              <a:off x="6433931" y="629479"/>
              <a:ext cx="413467" cy="38961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2" name="Rectangle 11"/>
            <p:cNvSpPr/>
            <p:nvPr/>
          </p:nvSpPr>
          <p:spPr bwMode="auto">
            <a:xfrm>
              <a:off x="4794637" y="2266075"/>
              <a:ext cx="413467" cy="38961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3" name="Rectangle 12"/>
            <p:cNvSpPr/>
            <p:nvPr/>
          </p:nvSpPr>
          <p:spPr bwMode="auto">
            <a:xfrm>
              <a:off x="6027089" y="3085107"/>
              <a:ext cx="413467" cy="38961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Rectangle 13"/>
            <p:cNvSpPr/>
            <p:nvPr/>
          </p:nvSpPr>
          <p:spPr bwMode="auto">
            <a:xfrm>
              <a:off x="6432605" y="2266122"/>
              <a:ext cx="413467" cy="38961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5" name="Rectangle 14"/>
            <p:cNvSpPr/>
            <p:nvPr/>
          </p:nvSpPr>
          <p:spPr bwMode="auto">
            <a:xfrm>
              <a:off x="7673009" y="3085107"/>
              <a:ext cx="413467" cy="38961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cxnSp>
          <p:nvCxnSpPr>
            <p:cNvPr id="16" name="Straight Connector 15"/>
            <p:cNvCxnSpPr/>
            <p:nvPr/>
          </p:nvCxnSpPr>
          <p:spPr bwMode="auto">
            <a:xfrm>
              <a:off x="4812059" y="3908026"/>
              <a:ext cx="3295403" cy="5938"/>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7" name="Straight Connector 16"/>
            <p:cNvCxnSpPr/>
            <p:nvPr/>
          </p:nvCxnSpPr>
          <p:spPr bwMode="auto">
            <a:xfrm>
              <a:off x="4814331" y="2265714"/>
              <a:ext cx="3295403" cy="5938"/>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8" name="Straight Connector 17"/>
            <p:cNvCxnSpPr/>
            <p:nvPr/>
          </p:nvCxnSpPr>
          <p:spPr bwMode="auto">
            <a:xfrm>
              <a:off x="4807510" y="628014"/>
              <a:ext cx="3295403" cy="5938"/>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9" name="Straight Connector 18"/>
            <p:cNvCxnSpPr/>
            <p:nvPr/>
          </p:nvCxnSpPr>
          <p:spPr bwMode="auto">
            <a:xfrm>
              <a:off x="4798142" y="624617"/>
              <a:ext cx="10571" cy="3255898"/>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20" name="Straight Connector 19"/>
            <p:cNvCxnSpPr/>
            <p:nvPr/>
          </p:nvCxnSpPr>
          <p:spPr bwMode="auto">
            <a:xfrm>
              <a:off x="6442697" y="651912"/>
              <a:ext cx="10571" cy="3255898"/>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21" name="Straight Connector 20"/>
            <p:cNvCxnSpPr/>
            <p:nvPr/>
          </p:nvCxnSpPr>
          <p:spPr bwMode="auto">
            <a:xfrm>
              <a:off x="8094075" y="645089"/>
              <a:ext cx="10571" cy="3255898"/>
            </a:xfrm>
            <a:prstGeom prst="line">
              <a:avLst/>
            </a:prstGeom>
            <a:solidFill>
              <a:schemeClr val="accent1"/>
            </a:solidFill>
            <a:ln w="38100" cap="flat" cmpd="sng" algn="ctr">
              <a:solidFill>
                <a:schemeClr val="tx1"/>
              </a:solidFill>
              <a:prstDash val="solid"/>
              <a:round/>
              <a:headEnd type="none" w="med" len="med"/>
              <a:tailEnd type="none" w="med" len="med"/>
            </a:ln>
            <a:effectLst/>
          </p:spPr>
        </p:cxnSp>
        <p:grpSp>
          <p:nvGrpSpPr>
            <p:cNvPr id="22" name="Group 82"/>
            <p:cNvGrpSpPr/>
            <p:nvPr/>
          </p:nvGrpSpPr>
          <p:grpSpPr>
            <a:xfrm>
              <a:off x="6642878" y="2441298"/>
              <a:ext cx="1307648" cy="1326077"/>
              <a:chOff x="4998153" y="1031175"/>
              <a:chExt cx="1307648" cy="1326077"/>
            </a:xfrm>
          </p:grpSpPr>
          <p:grpSp>
            <p:nvGrpSpPr>
              <p:cNvPr id="65" name="Group 83"/>
              <p:cNvGrpSpPr/>
              <p:nvPr/>
            </p:nvGrpSpPr>
            <p:grpSpPr>
              <a:xfrm>
                <a:off x="4998153" y="1062153"/>
                <a:ext cx="1307648" cy="1295099"/>
                <a:chOff x="4998153" y="1062153"/>
                <a:chExt cx="1307648" cy="1295099"/>
              </a:xfrm>
            </p:grpSpPr>
            <p:cxnSp>
              <p:nvCxnSpPr>
                <p:cNvPr id="67" name="Straight Arrow Connector 66"/>
                <p:cNvCxnSpPr/>
                <p:nvPr/>
              </p:nvCxnSpPr>
              <p:spPr bwMode="auto">
                <a:xfrm flipV="1">
                  <a:off x="5002110" y="1079966"/>
                  <a:ext cx="839191" cy="82335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68" name="Straight Arrow Connector 67"/>
                <p:cNvCxnSpPr/>
                <p:nvPr/>
              </p:nvCxnSpPr>
              <p:spPr bwMode="auto">
                <a:xfrm flipV="1">
                  <a:off x="4998153" y="1062153"/>
                  <a:ext cx="1270659" cy="1258786"/>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69" name="Straight Arrow Connector 68"/>
                <p:cNvCxnSpPr/>
                <p:nvPr/>
              </p:nvCxnSpPr>
              <p:spPr bwMode="auto">
                <a:xfrm flipV="1">
                  <a:off x="5039716" y="1097779"/>
                  <a:ext cx="368135" cy="38594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70" name="Straight Arrow Connector 69"/>
                <p:cNvCxnSpPr/>
                <p:nvPr/>
              </p:nvCxnSpPr>
              <p:spPr bwMode="auto">
                <a:xfrm flipV="1">
                  <a:off x="5418161" y="1454727"/>
                  <a:ext cx="869823" cy="865393"/>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71" name="Straight Arrow Connector 70"/>
                <p:cNvCxnSpPr/>
                <p:nvPr/>
              </p:nvCxnSpPr>
              <p:spPr bwMode="auto">
                <a:xfrm flipV="1">
                  <a:off x="5807122" y="1846613"/>
                  <a:ext cx="498675" cy="487154"/>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72" name="Straight Connector 71"/>
                <p:cNvCxnSpPr/>
                <p:nvPr/>
              </p:nvCxnSpPr>
              <p:spPr bwMode="auto">
                <a:xfrm flipH="1">
                  <a:off x="4999512" y="1128156"/>
                  <a:ext cx="415637" cy="760021"/>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3" name="Straight Connector 72"/>
                <p:cNvCxnSpPr/>
                <p:nvPr/>
              </p:nvCxnSpPr>
              <p:spPr bwMode="auto">
                <a:xfrm flipH="1">
                  <a:off x="5017325" y="1104405"/>
                  <a:ext cx="801584" cy="1205346"/>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4" name="Straight Connector 73"/>
                <p:cNvCxnSpPr/>
                <p:nvPr/>
              </p:nvCxnSpPr>
              <p:spPr bwMode="auto">
                <a:xfrm flipH="1">
                  <a:off x="5411337" y="1092530"/>
                  <a:ext cx="835085" cy="1227589"/>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5" name="Straight Connector 74"/>
                <p:cNvCxnSpPr/>
                <p:nvPr/>
              </p:nvCxnSpPr>
              <p:spPr bwMode="auto">
                <a:xfrm flipH="1">
                  <a:off x="5813946" y="1478478"/>
                  <a:ext cx="450288" cy="800698"/>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76" name="Straight Arrow Connector 75"/>
                <p:cNvCxnSpPr/>
                <p:nvPr/>
              </p:nvCxnSpPr>
              <p:spPr bwMode="auto">
                <a:xfrm flipH="1">
                  <a:off x="6299860" y="1870364"/>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cxnSp>
            <p:nvCxnSpPr>
              <p:cNvPr id="66" name="Straight Arrow Connector 65"/>
              <p:cNvCxnSpPr/>
              <p:nvPr/>
            </p:nvCxnSpPr>
            <p:spPr bwMode="auto">
              <a:xfrm flipH="1">
                <a:off x="5009408" y="1031175"/>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grpSp>
          <p:nvGrpSpPr>
            <p:cNvPr id="23" name="Group 95"/>
            <p:cNvGrpSpPr/>
            <p:nvPr/>
          </p:nvGrpSpPr>
          <p:grpSpPr>
            <a:xfrm>
              <a:off x="6634962" y="788648"/>
              <a:ext cx="1307648" cy="1326077"/>
              <a:chOff x="4998153" y="1031175"/>
              <a:chExt cx="1307648" cy="1326077"/>
            </a:xfrm>
          </p:grpSpPr>
          <p:grpSp>
            <p:nvGrpSpPr>
              <p:cNvPr id="53" name="Group 83"/>
              <p:cNvGrpSpPr/>
              <p:nvPr/>
            </p:nvGrpSpPr>
            <p:grpSpPr>
              <a:xfrm>
                <a:off x="4998153" y="1062153"/>
                <a:ext cx="1307648" cy="1295099"/>
                <a:chOff x="4998153" y="1062153"/>
                <a:chExt cx="1307648" cy="1295099"/>
              </a:xfrm>
            </p:grpSpPr>
            <p:cxnSp>
              <p:nvCxnSpPr>
                <p:cNvPr id="55" name="Straight Arrow Connector 54"/>
                <p:cNvCxnSpPr/>
                <p:nvPr/>
              </p:nvCxnSpPr>
              <p:spPr bwMode="auto">
                <a:xfrm flipV="1">
                  <a:off x="5002110" y="1079966"/>
                  <a:ext cx="839191" cy="82335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56" name="Straight Arrow Connector 55"/>
                <p:cNvCxnSpPr/>
                <p:nvPr/>
              </p:nvCxnSpPr>
              <p:spPr bwMode="auto">
                <a:xfrm flipV="1">
                  <a:off x="4998153" y="1062153"/>
                  <a:ext cx="1270659" cy="1258786"/>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57" name="Straight Arrow Connector 56"/>
                <p:cNvCxnSpPr/>
                <p:nvPr/>
              </p:nvCxnSpPr>
              <p:spPr bwMode="auto">
                <a:xfrm flipV="1">
                  <a:off x="5039716" y="1097779"/>
                  <a:ext cx="368135" cy="38594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58" name="Straight Arrow Connector 57"/>
                <p:cNvCxnSpPr/>
                <p:nvPr/>
              </p:nvCxnSpPr>
              <p:spPr bwMode="auto">
                <a:xfrm flipV="1">
                  <a:off x="5418161" y="1454727"/>
                  <a:ext cx="869823" cy="865393"/>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59" name="Straight Arrow Connector 58"/>
                <p:cNvCxnSpPr/>
                <p:nvPr/>
              </p:nvCxnSpPr>
              <p:spPr bwMode="auto">
                <a:xfrm flipV="1">
                  <a:off x="5807122" y="1846613"/>
                  <a:ext cx="498675" cy="487154"/>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60" name="Straight Connector 59"/>
                <p:cNvCxnSpPr/>
                <p:nvPr/>
              </p:nvCxnSpPr>
              <p:spPr bwMode="auto">
                <a:xfrm flipH="1">
                  <a:off x="4999512" y="1128156"/>
                  <a:ext cx="415637" cy="760021"/>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1" name="Straight Connector 60"/>
                <p:cNvCxnSpPr/>
                <p:nvPr/>
              </p:nvCxnSpPr>
              <p:spPr bwMode="auto">
                <a:xfrm flipH="1">
                  <a:off x="5017325" y="1104405"/>
                  <a:ext cx="801584" cy="1205346"/>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2" name="Straight Connector 61"/>
                <p:cNvCxnSpPr/>
                <p:nvPr/>
              </p:nvCxnSpPr>
              <p:spPr bwMode="auto">
                <a:xfrm flipH="1">
                  <a:off x="5411337" y="1092530"/>
                  <a:ext cx="835085" cy="1227589"/>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3" name="Straight Connector 62"/>
                <p:cNvCxnSpPr/>
                <p:nvPr/>
              </p:nvCxnSpPr>
              <p:spPr bwMode="auto">
                <a:xfrm flipH="1">
                  <a:off x="5813946" y="1478478"/>
                  <a:ext cx="450288" cy="800698"/>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64" name="Straight Arrow Connector 63"/>
                <p:cNvCxnSpPr/>
                <p:nvPr/>
              </p:nvCxnSpPr>
              <p:spPr bwMode="auto">
                <a:xfrm flipH="1">
                  <a:off x="6299860" y="1870364"/>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cxnSp>
            <p:nvCxnSpPr>
              <p:cNvPr id="54" name="Straight Arrow Connector 53"/>
              <p:cNvCxnSpPr/>
              <p:nvPr/>
            </p:nvCxnSpPr>
            <p:spPr bwMode="auto">
              <a:xfrm flipH="1">
                <a:off x="5009408" y="1031175"/>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grpSp>
          <p:nvGrpSpPr>
            <p:cNvPr id="24" name="Group 144"/>
            <p:cNvGrpSpPr/>
            <p:nvPr/>
          </p:nvGrpSpPr>
          <p:grpSpPr>
            <a:xfrm>
              <a:off x="4990231" y="2427441"/>
              <a:ext cx="1307648" cy="1326077"/>
              <a:chOff x="4998153" y="1031175"/>
              <a:chExt cx="1307648" cy="1326077"/>
            </a:xfrm>
          </p:grpSpPr>
          <p:grpSp>
            <p:nvGrpSpPr>
              <p:cNvPr id="41" name="Group 83"/>
              <p:cNvGrpSpPr/>
              <p:nvPr/>
            </p:nvGrpSpPr>
            <p:grpSpPr>
              <a:xfrm>
                <a:off x="4998153" y="1062153"/>
                <a:ext cx="1307648" cy="1295099"/>
                <a:chOff x="4998153" y="1062153"/>
                <a:chExt cx="1307648" cy="1295099"/>
              </a:xfrm>
            </p:grpSpPr>
            <p:cxnSp>
              <p:nvCxnSpPr>
                <p:cNvPr id="43" name="Straight Arrow Connector 42"/>
                <p:cNvCxnSpPr/>
                <p:nvPr/>
              </p:nvCxnSpPr>
              <p:spPr bwMode="auto">
                <a:xfrm flipV="1">
                  <a:off x="5002110" y="1079966"/>
                  <a:ext cx="839191" cy="82335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44" name="Straight Arrow Connector 43"/>
                <p:cNvCxnSpPr/>
                <p:nvPr/>
              </p:nvCxnSpPr>
              <p:spPr bwMode="auto">
                <a:xfrm flipV="1">
                  <a:off x="4998153" y="1062153"/>
                  <a:ext cx="1270659" cy="1258786"/>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45" name="Straight Arrow Connector 44"/>
                <p:cNvCxnSpPr/>
                <p:nvPr/>
              </p:nvCxnSpPr>
              <p:spPr bwMode="auto">
                <a:xfrm flipV="1">
                  <a:off x="5039716" y="1097779"/>
                  <a:ext cx="368135" cy="38594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46" name="Straight Arrow Connector 45"/>
                <p:cNvCxnSpPr/>
                <p:nvPr/>
              </p:nvCxnSpPr>
              <p:spPr bwMode="auto">
                <a:xfrm flipV="1">
                  <a:off x="5418161" y="1454727"/>
                  <a:ext cx="869823" cy="865393"/>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47" name="Straight Arrow Connector 46"/>
                <p:cNvCxnSpPr/>
                <p:nvPr/>
              </p:nvCxnSpPr>
              <p:spPr bwMode="auto">
                <a:xfrm flipV="1">
                  <a:off x="5807122" y="1846613"/>
                  <a:ext cx="498675" cy="487154"/>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48" name="Straight Connector 47"/>
                <p:cNvCxnSpPr/>
                <p:nvPr/>
              </p:nvCxnSpPr>
              <p:spPr bwMode="auto">
                <a:xfrm flipH="1">
                  <a:off x="4999512" y="1128156"/>
                  <a:ext cx="415637" cy="760021"/>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49" name="Straight Connector 48"/>
                <p:cNvCxnSpPr/>
                <p:nvPr/>
              </p:nvCxnSpPr>
              <p:spPr bwMode="auto">
                <a:xfrm flipH="1">
                  <a:off x="5017325" y="1104405"/>
                  <a:ext cx="801584" cy="1205346"/>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50" name="Straight Connector 49"/>
                <p:cNvCxnSpPr/>
                <p:nvPr/>
              </p:nvCxnSpPr>
              <p:spPr bwMode="auto">
                <a:xfrm flipH="1">
                  <a:off x="5411337" y="1092530"/>
                  <a:ext cx="835085" cy="1227589"/>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51" name="Straight Connector 50"/>
                <p:cNvCxnSpPr/>
                <p:nvPr/>
              </p:nvCxnSpPr>
              <p:spPr bwMode="auto">
                <a:xfrm flipH="1">
                  <a:off x="5813946" y="1478478"/>
                  <a:ext cx="450288" cy="800698"/>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52" name="Straight Arrow Connector 51"/>
                <p:cNvCxnSpPr/>
                <p:nvPr/>
              </p:nvCxnSpPr>
              <p:spPr bwMode="auto">
                <a:xfrm flipH="1">
                  <a:off x="6299860" y="1870364"/>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cxnSp>
            <p:nvCxnSpPr>
              <p:cNvPr id="42" name="Straight Arrow Connector 41"/>
              <p:cNvCxnSpPr/>
              <p:nvPr/>
            </p:nvCxnSpPr>
            <p:spPr bwMode="auto">
              <a:xfrm flipH="1">
                <a:off x="5009408" y="1031175"/>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grpSp>
          <p:nvGrpSpPr>
            <p:cNvPr id="25" name="Group 158"/>
            <p:cNvGrpSpPr/>
            <p:nvPr/>
          </p:nvGrpSpPr>
          <p:grpSpPr>
            <a:xfrm>
              <a:off x="4990230" y="812398"/>
              <a:ext cx="1307648" cy="1326077"/>
              <a:chOff x="4998153" y="1031175"/>
              <a:chExt cx="1307648" cy="1326077"/>
            </a:xfrm>
          </p:grpSpPr>
          <p:grpSp>
            <p:nvGrpSpPr>
              <p:cNvPr id="29" name="Group 83"/>
              <p:cNvGrpSpPr/>
              <p:nvPr/>
            </p:nvGrpSpPr>
            <p:grpSpPr>
              <a:xfrm>
                <a:off x="4998153" y="1062153"/>
                <a:ext cx="1307648" cy="1295099"/>
                <a:chOff x="4998153" y="1062153"/>
                <a:chExt cx="1307648" cy="1295099"/>
              </a:xfrm>
            </p:grpSpPr>
            <p:cxnSp>
              <p:nvCxnSpPr>
                <p:cNvPr id="31" name="Straight Arrow Connector 30"/>
                <p:cNvCxnSpPr/>
                <p:nvPr/>
              </p:nvCxnSpPr>
              <p:spPr bwMode="auto">
                <a:xfrm flipV="1">
                  <a:off x="5002110" y="1079966"/>
                  <a:ext cx="839191" cy="82335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32" name="Straight Arrow Connector 31"/>
                <p:cNvCxnSpPr/>
                <p:nvPr/>
              </p:nvCxnSpPr>
              <p:spPr bwMode="auto">
                <a:xfrm flipV="1">
                  <a:off x="4998153" y="1062153"/>
                  <a:ext cx="1270659" cy="1258786"/>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33" name="Straight Arrow Connector 32"/>
                <p:cNvCxnSpPr/>
                <p:nvPr/>
              </p:nvCxnSpPr>
              <p:spPr bwMode="auto">
                <a:xfrm flipV="1">
                  <a:off x="5039716" y="1097779"/>
                  <a:ext cx="368135" cy="38594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34" name="Straight Arrow Connector 33"/>
                <p:cNvCxnSpPr/>
                <p:nvPr/>
              </p:nvCxnSpPr>
              <p:spPr bwMode="auto">
                <a:xfrm flipV="1">
                  <a:off x="5418161" y="1454727"/>
                  <a:ext cx="869823" cy="865393"/>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35" name="Straight Arrow Connector 34"/>
                <p:cNvCxnSpPr/>
                <p:nvPr/>
              </p:nvCxnSpPr>
              <p:spPr bwMode="auto">
                <a:xfrm flipV="1">
                  <a:off x="5807122" y="1846613"/>
                  <a:ext cx="498675" cy="487154"/>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36" name="Straight Connector 35"/>
                <p:cNvCxnSpPr/>
                <p:nvPr/>
              </p:nvCxnSpPr>
              <p:spPr bwMode="auto">
                <a:xfrm flipH="1">
                  <a:off x="4999512" y="1128156"/>
                  <a:ext cx="415637" cy="760021"/>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37" name="Straight Connector 36"/>
                <p:cNvCxnSpPr/>
                <p:nvPr/>
              </p:nvCxnSpPr>
              <p:spPr bwMode="auto">
                <a:xfrm flipH="1">
                  <a:off x="5017325" y="1104405"/>
                  <a:ext cx="801584" cy="1205346"/>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38" name="Straight Connector 37"/>
                <p:cNvCxnSpPr/>
                <p:nvPr/>
              </p:nvCxnSpPr>
              <p:spPr bwMode="auto">
                <a:xfrm flipH="1">
                  <a:off x="5411337" y="1092530"/>
                  <a:ext cx="835085" cy="1227589"/>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39" name="Straight Connector 38"/>
                <p:cNvCxnSpPr/>
                <p:nvPr/>
              </p:nvCxnSpPr>
              <p:spPr bwMode="auto">
                <a:xfrm flipH="1">
                  <a:off x="5813946" y="1478478"/>
                  <a:ext cx="450288" cy="800698"/>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40" name="Straight Arrow Connector 39"/>
                <p:cNvCxnSpPr/>
                <p:nvPr/>
              </p:nvCxnSpPr>
              <p:spPr bwMode="auto">
                <a:xfrm flipH="1">
                  <a:off x="6299860" y="1870364"/>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cxnSp>
            <p:nvCxnSpPr>
              <p:cNvPr id="30" name="Straight Arrow Connector 29"/>
              <p:cNvCxnSpPr/>
              <p:nvPr/>
            </p:nvCxnSpPr>
            <p:spPr bwMode="auto">
              <a:xfrm flipH="1">
                <a:off x="5009408" y="1031175"/>
                <a:ext cx="5941" cy="4868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cxnSp>
          <p:nvCxnSpPr>
            <p:cNvPr id="26" name="Straight Connector 25"/>
            <p:cNvCxnSpPr/>
            <p:nvPr/>
          </p:nvCxnSpPr>
          <p:spPr bwMode="auto">
            <a:xfrm flipH="1">
              <a:off x="5017319" y="2140454"/>
              <a:ext cx="1270659" cy="296883"/>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27" name="Straight Connector 26"/>
            <p:cNvCxnSpPr/>
            <p:nvPr/>
          </p:nvCxnSpPr>
          <p:spPr bwMode="auto">
            <a:xfrm flipH="1">
              <a:off x="6299854" y="786667"/>
              <a:ext cx="356259" cy="2962894"/>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28" name="Straight Connector 27"/>
            <p:cNvCxnSpPr/>
            <p:nvPr/>
          </p:nvCxnSpPr>
          <p:spPr bwMode="auto">
            <a:xfrm flipH="1">
              <a:off x="6654163" y="2132537"/>
              <a:ext cx="1270659" cy="296883"/>
            </a:xfrm>
            <a:prstGeom prst="line">
              <a:avLst/>
            </a:prstGeom>
            <a:solidFill>
              <a:schemeClr val="accent1"/>
            </a:solidFill>
            <a:ln w="9525" cap="flat" cmpd="sng" algn="ctr">
              <a:solidFill>
                <a:schemeClr val="tx1"/>
              </a:solidFill>
              <a:prstDash val="dash"/>
              <a:round/>
              <a:headEnd type="none" w="med" len="med"/>
              <a:tailEnd type="none" w="med" len="med"/>
            </a:ln>
            <a:effectLst/>
          </p:spPr>
        </p:cxnSp>
      </p:gr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Performance</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Common conditions, HE configurations</a:t>
            </a:r>
          </a:p>
          <a:p>
            <a:pPr lvl="1"/>
            <a:endParaRPr lang="en-US" dirty="0" smtClean="0"/>
          </a:p>
          <a:p>
            <a:r>
              <a:rPr lang="en-US" dirty="0" smtClean="0"/>
              <a:t>For sub-blocks sizes </a:t>
            </a:r>
            <a:r>
              <a:rPr lang="en-GB" dirty="0" smtClean="0"/>
              <a:t>4</a:t>
            </a:r>
            <a:r>
              <a:rPr lang="en-US" dirty="0" smtClean="0"/>
              <a:t>×</a:t>
            </a:r>
            <a:r>
              <a:rPr lang="en-GB" dirty="0" smtClean="0"/>
              <a:t>4, 8</a:t>
            </a:r>
            <a:r>
              <a:rPr lang="en-US" dirty="0" smtClean="0"/>
              <a:t>×</a:t>
            </a:r>
            <a:r>
              <a:rPr lang="en-GB" dirty="0" smtClean="0"/>
              <a:t>8 and 16</a:t>
            </a:r>
            <a:r>
              <a:rPr lang="en-US" dirty="0" smtClean="0"/>
              <a:t>×</a:t>
            </a:r>
            <a:r>
              <a:rPr lang="en-GB" dirty="0" smtClean="0"/>
              <a:t>16</a:t>
            </a:r>
            <a:endParaRPr lang="en-US" dirty="0" smtClean="0"/>
          </a:p>
          <a:p>
            <a:pPr lvl="1"/>
            <a:r>
              <a:rPr lang="en-GB" dirty="0" smtClean="0"/>
              <a:t>Without parallel contexts</a:t>
            </a:r>
          </a:p>
          <a:p>
            <a:pPr lvl="1"/>
            <a:endParaRPr lang="en-GB" dirty="0" smtClean="0"/>
          </a:p>
          <a:p>
            <a:pPr lvl="1"/>
            <a:endParaRPr lang="en-GB" dirty="0" smtClean="0"/>
          </a:p>
          <a:p>
            <a:pPr lvl="1"/>
            <a:endParaRPr lang="en-GB" sz="2000" dirty="0" smtClean="0"/>
          </a:p>
          <a:p>
            <a:pPr lvl="1">
              <a:buNone/>
            </a:pPr>
            <a:endParaRPr lang="en-GB" dirty="0" smtClean="0"/>
          </a:p>
          <a:p>
            <a:pPr lvl="1"/>
            <a:r>
              <a:rPr lang="en-GB" dirty="0" smtClean="0"/>
              <a:t>With parallel contexts</a:t>
            </a:r>
          </a:p>
          <a:p>
            <a:pPr lvl="1"/>
            <a:endParaRPr lang="en-GB" dirty="0" smtClean="0"/>
          </a:p>
          <a:p>
            <a:pPr lvl="1"/>
            <a:endParaRPr lang="en-GB" dirty="0" smtClean="0"/>
          </a:p>
          <a:p>
            <a:pPr lvl="1"/>
            <a:endParaRPr lang="en-GB" dirty="0" smtClean="0"/>
          </a:p>
          <a:p>
            <a:pPr lvl="1"/>
            <a:endParaRPr lang="en-GB" dirty="0" smtClean="0"/>
          </a:p>
          <a:p>
            <a:pPr lvl="1"/>
            <a:endParaRPr lang="en-GB" sz="1050" dirty="0" smtClean="0"/>
          </a:p>
          <a:p>
            <a:pPr lvl="1"/>
            <a:r>
              <a:rPr lang="en-US" dirty="0" smtClean="0"/>
              <a:t>Cross-check:  Sony (JCTVC-G302)</a:t>
            </a:r>
          </a:p>
          <a:p>
            <a:pPr lvl="1"/>
            <a:endParaRPr lang="en-GB" dirty="0" smtClean="0"/>
          </a:p>
          <a:p>
            <a:pPr lvl="1"/>
            <a:endParaRPr lang="en-US" dirty="0" smtClean="0"/>
          </a:p>
          <a:p>
            <a:pPr marL="511176" lvl="2">
              <a:buClr>
                <a:schemeClr val="accent2"/>
              </a:buClr>
            </a:pPr>
            <a:endParaRPr lang="en-GB" dirty="0" smtClean="0"/>
          </a:p>
          <a:p>
            <a:pPr marL="511176" lvl="2">
              <a:buClr>
                <a:schemeClr val="accent2"/>
              </a:buClr>
            </a:pPr>
            <a:endParaRPr lang="en-US" dirty="0" smtClean="0"/>
          </a:p>
          <a:p>
            <a:pPr lvl="1"/>
            <a:endParaRPr lang="en-US" dirty="0" smtClean="0"/>
          </a:p>
          <a:p>
            <a:endParaRPr lang="en-US" dirty="0" smtClean="0"/>
          </a:p>
          <a:p>
            <a:pPr>
              <a:buNone/>
            </a:pPr>
            <a:endParaRPr lang="en-US" dirty="0" smtClean="0"/>
          </a:p>
          <a:p>
            <a:pPr lvl="1"/>
            <a:endParaRPr lang="en-US" dirty="0" smtClean="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Table 5"/>
          <p:cNvGraphicFramePr>
            <a:graphicFrameLocks noGrp="1"/>
          </p:cNvGraphicFramePr>
          <p:nvPr/>
        </p:nvGraphicFramePr>
        <p:xfrm>
          <a:off x="1922943" y="2441051"/>
          <a:ext cx="5145768" cy="1341120"/>
        </p:xfrm>
        <a:graphic>
          <a:graphicData uri="http://schemas.openxmlformats.org/drawingml/2006/table">
            <a:tbl>
              <a:tblPr firstRow="1" bandRow="1">
                <a:tableStyleId>{5C22544A-7EE6-4342-B048-85BDC9FD1C3A}</a:tableStyleId>
              </a:tblPr>
              <a:tblGrid>
                <a:gridCol w="1286442"/>
                <a:gridCol w="1286442"/>
                <a:gridCol w="1286442"/>
                <a:gridCol w="1286442"/>
              </a:tblGrid>
              <a:tr h="310101">
                <a:tc>
                  <a:txBody>
                    <a:bodyPr/>
                    <a:lstStyle/>
                    <a:p>
                      <a:pPr algn="ctr"/>
                      <a:r>
                        <a:rPr lang="en-US" sz="1600" dirty="0" smtClean="0"/>
                        <a:t>BD-rate</a:t>
                      </a:r>
                      <a:endParaRPr lang="en-US" sz="1600" dirty="0"/>
                    </a:p>
                  </a:txBody>
                  <a:tcPr/>
                </a:tc>
                <a:tc>
                  <a:txBody>
                    <a:bodyPr/>
                    <a:lstStyle/>
                    <a:p>
                      <a:pPr algn="ctr"/>
                      <a:r>
                        <a:rPr lang="en-US" sz="1600" dirty="0" smtClean="0"/>
                        <a:t>AI – HE </a:t>
                      </a:r>
                      <a:endParaRPr lang="en-US" sz="1600" dirty="0"/>
                    </a:p>
                  </a:txBody>
                  <a:tcPr/>
                </a:tc>
                <a:tc>
                  <a:txBody>
                    <a:bodyPr/>
                    <a:lstStyle/>
                    <a:p>
                      <a:pPr algn="ctr"/>
                      <a:r>
                        <a:rPr lang="en-US" sz="1600" dirty="0" smtClean="0"/>
                        <a:t>RA –</a:t>
                      </a:r>
                      <a:r>
                        <a:rPr lang="en-US" sz="1600" baseline="0" dirty="0" smtClean="0"/>
                        <a:t> HE</a:t>
                      </a:r>
                      <a:endParaRPr lang="en-US" sz="1600" dirty="0"/>
                    </a:p>
                  </a:txBody>
                  <a:tcPr/>
                </a:tc>
                <a:tc>
                  <a:txBody>
                    <a:bodyPr/>
                    <a:lstStyle/>
                    <a:p>
                      <a:pPr algn="ctr"/>
                      <a:r>
                        <a:rPr lang="en-US" sz="1600" dirty="0" smtClean="0"/>
                        <a:t>LB – HE </a:t>
                      </a:r>
                      <a:endParaRPr lang="en-US" sz="1600" dirty="0"/>
                    </a:p>
                  </a:txBody>
                  <a:tcPr/>
                </a:tc>
              </a:tr>
              <a:tr h="310101">
                <a:tc>
                  <a:txBody>
                    <a:bodyPr/>
                    <a:lstStyle/>
                    <a:p>
                      <a:pPr algn="ctr"/>
                      <a:r>
                        <a:rPr lang="en-US" sz="1600" dirty="0" smtClean="0"/>
                        <a:t>4×4</a:t>
                      </a:r>
                      <a:endParaRPr lang="en-US" sz="1600" dirty="0"/>
                    </a:p>
                  </a:txBody>
                  <a:tcPr/>
                </a:tc>
                <a:tc>
                  <a:txBody>
                    <a:bodyPr/>
                    <a:lstStyle/>
                    <a:p>
                      <a:pPr algn="ctr"/>
                      <a:r>
                        <a:rPr lang="en-US" sz="1600" dirty="0" smtClean="0"/>
                        <a:t>-0.02%</a:t>
                      </a:r>
                      <a:endParaRPr lang="en-US" sz="1600" dirty="0"/>
                    </a:p>
                  </a:txBody>
                  <a:tcPr/>
                </a:tc>
                <a:tc>
                  <a:txBody>
                    <a:bodyPr/>
                    <a:lstStyle/>
                    <a:p>
                      <a:pPr algn="ctr"/>
                      <a:r>
                        <a:rPr lang="en-US" sz="1600" dirty="0" smtClean="0"/>
                        <a:t>0.03%</a:t>
                      </a:r>
                      <a:endParaRPr lang="en-US" sz="1600" dirty="0"/>
                    </a:p>
                  </a:txBody>
                  <a:tcPr/>
                </a:tc>
                <a:tc>
                  <a:txBody>
                    <a:bodyPr/>
                    <a:lstStyle/>
                    <a:p>
                      <a:pPr algn="ctr"/>
                      <a:r>
                        <a:rPr lang="en-US" sz="1600" dirty="0" smtClean="0"/>
                        <a:t>0.03%</a:t>
                      </a:r>
                      <a:endParaRPr lang="en-US" sz="1600" dirty="0"/>
                    </a:p>
                  </a:txBody>
                  <a:tcPr/>
                </a:tc>
              </a:tr>
              <a:tr h="31010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8×8</a:t>
                      </a:r>
                    </a:p>
                  </a:txBody>
                  <a:tcPr/>
                </a:tc>
                <a:tc>
                  <a:txBody>
                    <a:bodyPr/>
                    <a:lstStyle/>
                    <a:p>
                      <a:pPr algn="ctr"/>
                      <a:r>
                        <a:rPr lang="en-US" sz="1600" dirty="0" smtClean="0"/>
                        <a:t>0.12%</a:t>
                      </a:r>
                      <a:endParaRPr lang="en-US" sz="1600" dirty="0"/>
                    </a:p>
                  </a:txBody>
                  <a:tcPr/>
                </a:tc>
                <a:tc>
                  <a:txBody>
                    <a:bodyPr/>
                    <a:lstStyle/>
                    <a:p>
                      <a:pPr algn="ctr"/>
                      <a:r>
                        <a:rPr lang="en-US" sz="1600" dirty="0" smtClean="0"/>
                        <a:t>0.08%</a:t>
                      </a:r>
                      <a:endParaRPr lang="en-US" sz="1600" dirty="0"/>
                    </a:p>
                  </a:txBody>
                  <a:tcPr/>
                </a:tc>
                <a:tc>
                  <a:txBody>
                    <a:bodyPr/>
                    <a:lstStyle/>
                    <a:p>
                      <a:pPr algn="ctr"/>
                      <a:r>
                        <a:rPr lang="en-US" sz="1600" dirty="0" smtClean="0"/>
                        <a:t>0.03%</a:t>
                      </a:r>
                      <a:endParaRPr lang="en-US" sz="1600" dirty="0"/>
                    </a:p>
                  </a:txBody>
                  <a:tcPr/>
                </a:tc>
              </a:tr>
              <a:tr h="310101">
                <a:tc>
                  <a:txBody>
                    <a:bodyPr/>
                    <a:lstStyle/>
                    <a:p>
                      <a:pPr algn="ctr"/>
                      <a:r>
                        <a:rPr lang="en-US" sz="1600" dirty="0" smtClean="0"/>
                        <a:t>16×16</a:t>
                      </a:r>
                      <a:endParaRPr lang="en-US" sz="1600" dirty="0"/>
                    </a:p>
                  </a:txBody>
                  <a:tcPr/>
                </a:tc>
                <a:tc>
                  <a:txBody>
                    <a:bodyPr/>
                    <a:lstStyle/>
                    <a:p>
                      <a:pPr algn="ctr"/>
                      <a:r>
                        <a:rPr lang="en-US" sz="1600" dirty="0" smtClean="0"/>
                        <a:t>0.06%</a:t>
                      </a:r>
                      <a:endParaRPr lang="en-US" sz="1600" dirty="0"/>
                    </a:p>
                  </a:txBody>
                  <a:tcPr/>
                </a:tc>
                <a:tc>
                  <a:txBody>
                    <a:bodyPr/>
                    <a:lstStyle/>
                    <a:p>
                      <a:pPr algn="ctr"/>
                      <a:r>
                        <a:rPr lang="en-US" sz="1600" dirty="0" smtClean="0"/>
                        <a:t>0.06%</a:t>
                      </a:r>
                      <a:endParaRPr lang="en-US" sz="1600" dirty="0"/>
                    </a:p>
                  </a:txBody>
                  <a:tcPr/>
                </a:tc>
                <a:tc>
                  <a:txBody>
                    <a:bodyPr/>
                    <a:lstStyle/>
                    <a:p>
                      <a:pPr algn="ctr"/>
                      <a:r>
                        <a:rPr lang="en-US" sz="1600" dirty="0" smtClean="0"/>
                        <a:t>0.04%</a:t>
                      </a:r>
                      <a:endParaRPr lang="en-US" sz="1600" dirty="0"/>
                    </a:p>
                  </a:txBody>
                  <a:tcPr/>
                </a:tc>
              </a:tr>
            </a:tbl>
          </a:graphicData>
        </a:graphic>
      </p:graphicFrame>
      <p:graphicFrame>
        <p:nvGraphicFramePr>
          <p:cNvPr id="7" name="Table 6"/>
          <p:cNvGraphicFramePr>
            <a:graphicFrameLocks noGrp="1"/>
          </p:cNvGraphicFramePr>
          <p:nvPr/>
        </p:nvGraphicFramePr>
        <p:xfrm>
          <a:off x="1924268" y="4302981"/>
          <a:ext cx="5145768" cy="1341120"/>
        </p:xfrm>
        <a:graphic>
          <a:graphicData uri="http://schemas.openxmlformats.org/drawingml/2006/table">
            <a:tbl>
              <a:tblPr firstRow="1" bandRow="1">
                <a:tableStyleId>{5C22544A-7EE6-4342-B048-85BDC9FD1C3A}</a:tableStyleId>
              </a:tblPr>
              <a:tblGrid>
                <a:gridCol w="1286442"/>
                <a:gridCol w="1286442"/>
                <a:gridCol w="1286442"/>
                <a:gridCol w="1286442"/>
              </a:tblGrid>
              <a:tr h="310101">
                <a:tc>
                  <a:txBody>
                    <a:bodyPr/>
                    <a:lstStyle/>
                    <a:p>
                      <a:pPr algn="ctr"/>
                      <a:r>
                        <a:rPr lang="en-US" sz="1600" dirty="0" smtClean="0"/>
                        <a:t>BD-rate</a:t>
                      </a:r>
                      <a:endParaRPr lang="en-US" sz="1600" dirty="0"/>
                    </a:p>
                  </a:txBody>
                  <a:tcPr/>
                </a:tc>
                <a:tc>
                  <a:txBody>
                    <a:bodyPr/>
                    <a:lstStyle/>
                    <a:p>
                      <a:pPr algn="ctr"/>
                      <a:r>
                        <a:rPr lang="en-US" sz="1600" dirty="0" smtClean="0"/>
                        <a:t>AI – HE </a:t>
                      </a:r>
                      <a:endParaRPr lang="en-US" sz="1600" dirty="0"/>
                    </a:p>
                  </a:txBody>
                  <a:tcPr/>
                </a:tc>
                <a:tc>
                  <a:txBody>
                    <a:bodyPr/>
                    <a:lstStyle/>
                    <a:p>
                      <a:pPr algn="ctr"/>
                      <a:r>
                        <a:rPr lang="en-US" sz="1600" dirty="0" smtClean="0"/>
                        <a:t>RA –</a:t>
                      </a:r>
                      <a:r>
                        <a:rPr lang="en-US" sz="1600" baseline="0" dirty="0" smtClean="0"/>
                        <a:t> HE</a:t>
                      </a:r>
                      <a:endParaRPr lang="en-US" sz="1600" dirty="0"/>
                    </a:p>
                  </a:txBody>
                  <a:tcPr/>
                </a:tc>
                <a:tc>
                  <a:txBody>
                    <a:bodyPr/>
                    <a:lstStyle/>
                    <a:p>
                      <a:pPr algn="ctr"/>
                      <a:r>
                        <a:rPr lang="en-US" sz="1600" dirty="0" smtClean="0"/>
                        <a:t>LB – HE </a:t>
                      </a:r>
                      <a:endParaRPr lang="en-US" sz="1600" dirty="0"/>
                    </a:p>
                  </a:txBody>
                  <a:tcPr/>
                </a:tc>
              </a:tr>
              <a:tr h="310101">
                <a:tc>
                  <a:txBody>
                    <a:bodyPr/>
                    <a:lstStyle/>
                    <a:p>
                      <a:pPr algn="ctr"/>
                      <a:r>
                        <a:rPr lang="en-US" sz="1600" dirty="0" smtClean="0"/>
                        <a:t>4×4</a:t>
                      </a:r>
                      <a:endParaRPr lang="en-US" sz="1600" dirty="0"/>
                    </a:p>
                  </a:txBody>
                  <a:tcPr/>
                </a:tc>
                <a:tc>
                  <a:txBody>
                    <a:bodyPr/>
                    <a:lstStyle/>
                    <a:p>
                      <a:pPr algn="ctr"/>
                      <a:r>
                        <a:rPr lang="en-US" sz="1600" dirty="0" smtClean="0"/>
                        <a:t>0.02%</a:t>
                      </a:r>
                      <a:endParaRPr lang="en-US" sz="1600" dirty="0"/>
                    </a:p>
                  </a:txBody>
                  <a:tcPr/>
                </a:tc>
                <a:tc>
                  <a:txBody>
                    <a:bodyPr/>
                    <a:lstStyle/>
                    <a:p>
                      <a:pPr algn="ctr"/>
                      <a:r>
                        <a:rPr lang="en-US" sz="1600" dirty="0" smtClean="0"/>
                        <a:t>0.06%</a:t>
                      </a:r>
                      <a:endParaRPr lang="en-US" sz="1600" dirty="0"/>
                    </a:p>
                  </a:txBody>
                  <a:tcPr/>
                </a:tc>
                <a:tc>
                  <a:txBody>
                    <a:bodyPr/>
                    <a:lstStyle/>
                    <a:p>
                      <a:pPr algn="ctr"/>
                      <a:r>
                        <a:rPr lang="en-US" sz="1600" dirty="0" smtClean="0"/>
                        <a:t>0.05%</a:t>
                      </a:r>
                      <a:endParaRPr lang="en-US" sz="1600" dirty="0"/>
                    </a:p>
                  </a:txBody>
                  <a:tcPr/>
                </a:tc>
              </a:tr>
              <a:tr h="31010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8×8</a:t>
                      </a:r>
                    </a:p>
                  </a:txBody>
                  <a:tcPr/>
                </a:tc>
                <a:tc>
                  <a:txBody>
                    <a:bodyPr/>
                    <a:lstStyle/>
                    <a:p>
                      <a:pPr algn="ctr"/>
                      <a:r>
                        <a:rPr lang="en-US" sz="1600" dirty="0" smtClean="0"/>
                        <a:t>0.13%</a:t>
                      </a:r>
                      <a:endParaRPr lang="en-US" sz="1600" dirty="0"/>
                    </a:p>
                  </a:txBody>
                  <a:tcPr/>
                </a:tc>
                <a:tc>
                  <a:txBody>
                    <a:bodyPr/>
                    <a:lstStyle/>
                    <a:p>
                      <a:pPr algn="ctr"/>
                      <a:r>
                        <a:rPr lang="en-US" sz="1600" dirty="0" smtClean="0"/>
                        <a:t>0.10%</a:t>
                      </a:r>
                      <a:endParaRPr lang="en-US" sz="1600" dirty="0"/>
                    </a:p>
                  </a:txBody>
                  <a:tcPr/>
                </a:tc>
                <a:tc>
                  <a:txBody>
                    <a:bodyPr/>
                    <a:lstStyle/>
                    <a:p>
                      <a:pPr algn="ctr"/>
                      <a:r>
                        <a:rPr lang="en-US" sz="1600" dirty="0" smtClean="0"/>
                        <a:t>0.03%</a:t>
                      </a:r>
                      <a:endParaRPr lang="en-US" sz="1600" dirty="0"/>
                    </a:p>
                  </a:txBody>
                  <a:tcPr/>
                </a:tc>
              </a:tr>
              <a:tr h="310101">
                <a:tc>
                  <a:txBody>
                    <a:bodyPr/>
                    <a:lstStyle/>
                    <a:p>
                      <a:pPr algn="ctr"/>
                      <a:r>
                        <a:rPr lang="en-US" sz="1600" dirty="0" smtClean="0"/>
                        <a:t>16×16</a:t>
                      </a:r>
                      <a:endParaRPr lang="en-US" sz="1600" dirty="0"/>
                    </a:p>
                  </a:txBody>
                  <a:tcPr/>
                </a:tc>
                <a:tc>
                  <a:txBody>
                    <a:bodyPr/>
                    <a:lstStyle/>
                    <a:p>
                      <a:pPr algn="ctr"/>
                      <a:r>
                        <a:rPr lang="en-US" sz="1600" dirty="0" smtClean="0"/>
                        <a:t>0.06%</a:t>
                      </a:r>
                      <a:endParaRPr lang="en-US" sz="1600" dirty="0"/>
                    </a:p>
                  </a:txBody>
                  <a:tcPr/>
                </a:tc>
                <a:tc>
                  <a:txBody>
                    <a:bodyPr/>
                    <a:lstStyle/>
                    <a:p>
                      <a:pPr algn="ctr"/>
                      <a:r>
                        <a:rPr lang="en-US" sz="1600" dirty="0" smtClean="0"/>
                        <a:t>0.06%</a:t>
                      </a:r>
                      <a:endParaRPr lang="en-US" sz="1600" dirty="0"/>
                    </a:p>
                  </a:txBody>
                  <a:tcPr/>
                </a:tc>
                <a:tc>
                  <a:txBody>
                    <a:bodyPr/>
                    <a:lstStyle/>
                    <a:p>
                      <a:pPr algn="ctr"/>
                      <a:r>
                        <a:rPr lang="en-US" sz="1600" dirty="0" smtClean="0"/>
                        <a:t>0.02%</a:t>
                      </a:r>
                      <a:endParaRPr lang="en-US" sz="1600" dirty="0"/>
                    </a:p>
                  </a:txBody>
                  <a:tcPr/>
                </a:tc>
              </a:tr>
            </a:tbl>
          </a:graphicData>
        </a:graphic>
      </p:graphicFrame>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Integration with Unified Scan Passes</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4×4 sub-block scan for all residual data scan passes (JCTVC-G320)</a:t>
            </a:r>
          </a:p>
          <a:p>
            <a:endParaRPr lang="en-US" sz="2800" dirty="0" smtClean="0"/>
          </a:p>
          <a:p>
            <a:endParaRPr lang="en-US" dirty="0" smtClean="0"/>
          </a:p>
        </p:txBody>
      </p:sp>
      <p:graphicFrame>
        <p:nvGraphicFramePr>
          <p:cNvPr id="23" name="Table 22"/>
          <p:cNvGraphicFramePr>
            <a:graphicFrameLocks noGrp="1"/>
          </p:cNvGraphicFramePr>
          <p:nvPr/>
        </p:nvGraphicFramePr>
        <p:xfrm>
          <a:off x="425240" y="1407663"/>
          <a:ext cx="7783896" cy="2050316"/>
        </p:xfrm>
        <a:graphic>
          <a:graphicData uri="http://schemas.openxmlformats.org/drawingml/2006/table">
            <a:tbl>
              <a:tblPr firstCol="1">
                <a:tableStyleId>{5C22544A-7EE6-4342-B048-85BDC9FD1C3A}</a:tableStyleId>
              </a:tblPr>
              <a:tblGrid>
                <a:gridCol w="685614"/>
                <a:gridCol w="2621174"/>
                <a:gridCol w="1527586"/>
                <a:gridCol w="1479099"/>
                <a:gridCol w="1470423"/>
              </a:tblGrid>
              <a:tr h="373916">
                <a:tc>
                  <a:txBody>
                    <a:bodyPr/>
                    <a:lstStyle/>
                    <a:p>
                      <a:r>
                        <a:rPr lang="en-US" sz="1600" b="1" dirty="0" smtClean="0">
                          <a:solidFill>
                            <a:schemeClr val="tx1"/>
                          </a:solidFill>
                        </a:rPr>
                        <a:t>Pass</a:t>
                      </a:r>
                      <a:endParaRPr lang="en-US" sz="1600" b="1" dirty="0">
                        <a:solidFill>
                          <a:schemeClr val="tx1"/>
                        </a:solidFill>
                      </a:endParaRPr>
                    </a:p>
                  </a:txBody>
                  <a:tcPr>
                    <a:solidFill>
                      <a:schemeClr val="bg1">
                        <a:lumMod val="85000"/>
                      </a:schemeClr>
                    </a:solidFill>
                  </a:tcPr>
                </a:tc>
                <a:tc>
                  <a:txBody>
                    <a:bodyPr/>
                    <a:lstStyle/>
                    <a:p>
                      <a:r>
                        <a:rPr lang="en-US" sz="1600" b="1" dirty="0" smtClean="0"/>
                        <a:t>Syntax element</a:t>
                      </a:r>
                      <a:endParaRPr lang="en-US" sz="1600" b="1" dirty="0"/>
                    </a:p>
                  </a:txBody>
                  <a:tcPr>
                    <a:solidFill>
                      <a:schemeClr val="bg1">
                        <a:lumMod val="85000"/>
                      </a:schemeClr>
                    </a:solidFill>
                  </a:tcPr>
                </a:tc>
                <a:tc>
                  <a:txBody>
                    <a:bodyPr/>
                    <a:lstStyle/>
                    <a:p>
                      <a:r>
                        <a:rPr lang="en-US" sz="1600" b="1" dirty="0" smtClean="0"/>
                        <a:t>CABAC mode</a:t>
                      </a:r>
                      <a:endParaRPr lang="en-US" sz="1600" b="1" dirty="0"/>
                    </a:p>
                  </a:txBody>
                  <a:tcPr>
                    <a:solidFill>
                      <a:schemeClr val="bg1">
                        <a:lumMod val="85000"/>
                      </a:schemeClr>
                    </a:solidFill>
                  </a:tcPr>
                </a:tc>
                <a:tc>
                  <a:txBody>
                    <a:bodyPr/>
                    <a:lstStyle/>
                    <a:p>
                      <a:r>
                        <a:rPr lang="en-US" sz="1600" b="1" dirty="0" smtClean="0"/>
                        <a:t>Current Scan</a:t>
                      </a:r>
                      <a:endParaRPr lang="en-US" sz="1600" b="1" dirty="0"/>
                    </a:p>
                  </a:txBody>
                  <a:tcPr>
                    <a:solidFill>
                      <a:schemeClr val="bg1">
                        <a:lumMod val="85000"/>
                      </a:schemeClr>
                    </a:solidFill>
                  </a:tcPr>
                </a:tc>
                <a:tc>
                  <a:txBody>
                    <a:bodyPr/>
                    <a:lstStyle/>
                    <a:p>
                      <a:r>
                        <a:rPr lang="en-US" sz="1600" b="1" dirty="0" smtClean="0"/>
                        <a:t>Unified</a:t>
                      </a:r>
                      <a:endParaRPr lang="en-US" sz="1600" b="1" dirty="0"/>
                    </a:p>
                  </a:txBody>
                  <a:tcPr>
                    <a:solidFill>
                      <a:schemeClr val="bg1">
                        <a:lumMod val="85000"/>
                      </a:schemeClr>
                    </a:solidFill>
                  </a:tcPr>
                </a:tc>
              </a:tr>
              <a:tr h="327607">
                <a:tc>
                  <a:txBody>
                    <a:bodyPr/>
                    <a:lstStyle/>
                    <a:p>
                      <a:r>
                        <a:rPr lang="en-US" sz="1600" dirty="0" smtClean="0"/>
                        <a:t>1</a:t>
                      </a:r>
                      <a:endParaRPr lang="en-US" sz="1600" dirty="0"/>
                    </a:p>
                  </a:txBody>
                  <a:tcPr/>
                </a:tc>
                <a:tc>
                  <a:txBody>
                    <a:bodyPr/>
                    <a:lstStyle/>
                    <a:p>
                      <a:r>
                        <a:rPr lang="en-US" sz="1600" dirty="0" err="1" smtClean="0"/>
                        <a:t>significant_coeff_flag</a:t>
                      </a:r>
                      <a:endParaRPr lang="en-US" sz="1600" dirty="0"/>
                    </a:p>
                  </a:txBody>
                  <a:tcPr/>
                </a:tc>
                <a:tc>
                  <a:txBody>
                    <a:bodyPr/>
                    <a:lstStyle/>
                    <a:p>
                      <a:r>
                        <a:rPr lang="en-US" sz="1600" dirty="0" smtClean="0"/>
                        <a:t>Regular</a:t>
                      </a:r>
                      <a:endParaRPr lang="en-US" sz="1600" dirty="0"/>
                    </a:p>
                  </a:txBody>
                  <a:tcPr/>
                </a:tc>
                <a:tc>
                  <a:txBody>
                    <a:bodyPr/>
                    <a:lstStyle/>
                    <a:p>
                      <a:r>
                        <a:rPr lang="en-US" sz="1600" dirty="0" smtClean="0"/>
                        <a:t>Entire</a:t>
                      </a:r>
                      <a:r>
                        <a:rPr lang="en-US" sz="1600" baseline="0" dirty="0" smtClean="0"/>
                        <a:t> </a:t>
                      </a:r>
                      <a:r>
                        <a:rPr lang="en-US" sz="1600" dirty="0" smtClean="0"/>
                        <a:t>TU</a:t>
                      </a:r>
                      <a:endParaRPr lang="en-US" sz="1600" dirty="0"/>
                    </a:p>
                  </a:txBody>
                  <a:tcPr/>
                </a:tc>
                <a:tc>
                  <a:txBody>
                    <a:bodyPr/>
                    <a:lstStyle/>
                    <a:p>
                      <a:r>
                        <a:rPr lang="en-US" sz="1600" b="1" dirty="0" smtClean="0"/>
                        <a:t>4×4 block</a:t>
                      </a:r>
                      <a:endParaRPr lang="en-US" sz="1600" b="1" dirty="0"/>
                    </a:p>
                  </a:txBody>
                  <a:tcPr/>
                </a:tc>
              </a:tr>
              <a:tr h="327607">
                <a:tc>
                  <a:txBody>
                    <a:bodyPr/>
                    <a:lstStyle/>
                    <a:p>
                      <a:r>
                        <a:rPr lang="en-US" sz="1600" dirty="0" smtClean="0"/>
                        <a:t>2</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abs_level_greater1_flag</a:t>
                      </a:r>
                      <a:endParaRPr lang="en-US" sz="1600" dirty="0"/>
                    </a:p>
                  </a:txBody>
                  <a:tcPr/>
                </a:tc>
                <a:tc>
                  <a:txBody>
                    <a:bodyPr/>
                    <a:lstStyle/>
                    <a:p>
                      <a:r>
                        <a:rPr lang="en-US" sz="1600" dirty="0" smtClean="0"/>
                        <a:t>Regular</a:t>
                      </a:r>
                      <a:endParaRPr lang="en-US" sz="1600" dirty="0"/>
                    </a:p>
                  </a:txBody>
                  <a:tcPr/>
                </a:tc>
                <a:tc>
                  <a:txBody>
                    <a:bodyPr/>
                    <a:lstStyle/>
                    <a:p>
                      <a:r>
                        <a:rPr lang="en-US" sz="1600" dirty="0" smtClean="0"/>
                        <a:t>16</a:t>
                      </a:r>
                      <a:r>
                        <a:rPr lang="en-US" sz="1600" baseline="0" dirty="0" smtClean="0"/>
                        <a:t> </a:t>
                      </a:r>
                      <a:r>
                        <a:rPr lang="en-US" sz="1600" baseline="0" dirty="0" err="1" smtClean="0"/>
                        <a:t>coeff</a:t>
                      </a:r>
                      <a:r>
                        <a:rPr lang="en-US" sz="1600" baseline="0" dirty="0" smtClean="0"/>
                        <a:t> sets</a:t>
                      </a:r>
                      <a:endParaRPr lang="en-US" sz="1600" dirty="0"/>
                    </a:p>
                  </a:txBody>
                  <a:tcPr/>
                </a:tc>
                <a:tc>
                  <a:txBody>
                    <a:bodyPr/>
                    <a:lstStyle/>
                    <a:p>
                      <a:r>
                        <a:rPr lang="en-US" sz="1600" b="1" dirty="0" smtClean="0"/>
                        <a:t>4×4 block</a:t>
                      </a:r>
                      <a:endParaRPr lang="en-US" sz="1600" b="1" dirty="0"/>
                    </a:p>
                  </a:txBody>
                  <a:tcPr/>
                </a:tc>
              </a:tr>
              <a:tr h="327607">
                <a:tc>
                  <a:txBody>
                    <a:bodyPr/>
                    <a:lstStyle/>
                    <a:p>
                      <a:r>
                        <a:rPr lang="en-US" sz="1600" dirty="0" smtClean="0"/>
                        <a:t>3</a:t>
                      </a:r>
                      <a:endParaRPr lang="en-US" sz="16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600" dirty="0" smtClean="0"/>
                        <a:t>abs_level_greater2_flag</a:t>
                      </a:r>
                      <a:endParaRPr lang="en-US" sz="1600" dirty="0" smtClean="0"/>
                    </a:p>
                  </a:txBody>
                  <a:tcPr/>
                </a:tc>
                <a:tc>
                  <a:txBody>
                    <a:bodyPr/>
                    <a:lstStyle/>
                    <a:p>
                      <a:r>
                        <a:rPr lang="en-US" sz="1600" dirty="0" smtClean="0"/>
                        <a:t>Regular</a:t>
                      </a:r>
                      <a:endParaRPr lang="en-US" sz="1600" dirty="0"/>
                    </a:p>
                  </a:txBody>
                  <a:tcPr/>
                </a:tc>
                <a:tc>
                  <a:txBody>
                    <a:bodyPr/>
                    <a:lstStyle/>
                    <a:p>
                      <a:r>
                        <a:rPr lang="en-US" sz="1600" dirty="0" smtClean="0"/>
                        <a:t>16</a:t>
                      </a:r>
                      <a:r>
                        <a:rPr lang="en-US" sz="1600" baseline="0" dirty="0" smtClean="0"/>
                        <a:t> </a:t>
                      </a:r>
                      <a:r>
                        <a:rPr lang="en-US" sz="1600" baseline="0" dirty="0" err="1" smtClean="0"/>
                        <a:t>coeff</a:t>
                      </a:r>
                      <a:r>
                        <a:rPr lang="en-US" sz="1600" baseline="0" dirty="0" smtClean="0"/>
                        <a:t> sets</a:t>
                      </a:r>
                      <a:endParaRPr lang="en-US" sz="1600" dirty="0" smtClean="0"/>
                    </a:p>
                  </a:txBody>
                  <a:tcPr/>
                </a:tc>
                <a:tc>
                  <a:txBody>
                    <a:bodyPr/>
                    <a:lstStyle/>
                    <a:p>
                      <a:r>
                        <a:rPr lang="en-US" sz="1600" b="1" dirty="0" smtClean="0"/>
                        <a:t>4×4 block</a:t>
                      </a:r>
                      <a:endParaRPr lang="en-US" sz="1600" b="1" dirty="0"/>
                    </a:p>
                  </a:txBody>
                  <a:tcPr/>
                </a:tc>
              </a:tr>
              <a:tr h="327607">
                <a:tc>
                  <a:txBody>
                    <a:bodyPr/>
                    <a:lstStyle/>
                    <a:p>
                      <a:r>
                        <a:rPr lang="en-US" sz="1600" dirty="0" smtClean="0"/>
                        <a:t>4</a:t>
                      </a:r>
                      <a:endParaRPr lang="en-US" sz="16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err="1" smtClean="0"/>
                        <a:t>coeff_sign_flag</a:t>
                      </a:r>
                      <a:endParaRPr lang="en-US" sz="1600" dirty="0"/>
                    </a:p>
                  </a:txBody>
                  <a:tcPr/>
                </a:tc>
                <a:tc>
                  <a:txBody>
                    <a:bodyPr/>
                    <a:lstStyle/>
                    <a:p>
                      <a:r>
                        <a:rPr lang="en-US" sz="1600" dirty="0" smtClean="0"/>
                        <a:t>Bypass</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16</a:t>
                      </a:r>
                      <a:r>
                        <a:rPr lang="en-US" sz="1600" baseline="0" dirty="0" smtClean="0"/>
                        <a:t> </a:t>
                      </a:r>
                      <a:r>
                        <a:rPr lang="en-US" sz="1600" baseline="0" dirty="0" err="1" smtClean="0"/>
                        <a:t>coeff</a:t>
                      </a:r>
                      <a:r>
                        <a:rPr lang="en-US" sz="1600" baseline="0" dirty="0" smtClean="0"/>
                        <a:t> sets</a:t>
                      </a:r>
                      <a:endParaRPr lang="en-US" sz="1600" dirty="0" smtClean="0"/>
                    </a:p>
                  </a:txBody>
                  <a:tcPr/>
                </a:tc>
                <a:tc>
                  <a:txBody>
                    <a:bodyPr/>
                    <a:lstStyle/>
                    <a:p>
                      <a:r>
                        <a:rPr lang="en-US" sz="1600" b="1" dirty="0" smtClean="0"/>
                        <a:t>4×4 block</a:t>
                      </a:r>
                      <a:endParaRPr lang="en-US" sz="1600" b="1" dirty="0"/>
                    </a:p>
                  </a:txBody>
                  <a:tcPr/>
                </a:tc>
              </a:tr>
              <a:tr h="327607">
                <a:tc>
                  <a:txBody>
                    <a:bodyPr/>
                    <a:lstStyle/>
                    <a:p>
                      <a:r>
                        <a:rPr lang="en-US" sz="1600" dirty="0" smtClean="0"/>
                        <a:t>5</a:t>
                      </a:r>
                      <a:endParaRPr lang="en-US" sz="16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dirty="0" smtClean="0"/>
                        <a:t>coeff_abs_level_minus3</a:t>
                      </a:r>
                    </a:p>
                  </a:txBody>
                  <a:tcPr/>
                </a:tc>
                <a:tc>
                  <a:txBody>
                    <a:bodyPr/>
                    <a:lstStyle/>
                    <a:p>
                      <a:r>
                        <a:rPr lang="en-US" sz="1600" dirty="0" smtClean="0"/>
                        <a:t>Bypass</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16</a:t>
                      </a:r>
                      <a:r>
                        <a:rPr lang="en-US" sz="1600" baseline="0" dirty="0" smtClean="0"/>
                        <a:t> </a:t>
                      </a:r>
                      <a:r>
                        <a:rPr lang="en-US" sz="1600" baseline="0" dirty="0" err="1" smtClean="0"/>
                        <a:t>coeff</a:t>
                      </a:r>
                      <a:r>
                        <a:rPr lang="en-US" sz="1600" baseline="0" dirty="0" smtClean="0"/>
                        <a:t> sets</a:t>
                      </a:r>
                      <a:endParaRPr lang="en-US" sz="1600" dirty="0" smtClean="0"/>
                    </a:p>
                  </a:txBody>
                  <a:tcPr/>
                </a:tc>
                <a:tc>
                  <a:txBody>
                    <a:bodyPr/>
                    <a:lstStyle/>
                    <a:p>
                      <a:r>
                        <a:rPr lang="en-US" sz="1600" b="1" dirty="0" smtClean="0"/>
                        <a:t>4×4 block</a:t>
                      </a:r>
                      <a:endParaRPr lang="en-US" sz="1600" b="1" dirty="0"/>
                    </a:p>
                  </a:txBody>
                  <a:tcPr/>
                </a:tc>
              </a:tr>
            </a:tbl>
          </a:graphicData>
        </a:graphic>
      </p:graphicFrame>
      <p:grpSp>
        <p:nvGrpSpPr>
          <p:cNvPr id="2" name="Group 41"/>
          <p:cNvGrpSpPr/>
          <p:nvPr/>
        </p:nvGrpSpPr>
        <p:grpSpPr>
          <a:xfrm>
            <a:off x="457544" y="3710763"/>
            <a:ext cx="2306922" cy="2373218"/>
            <a:chOff x="767505" y="364836"/>
            <a:chExt cx="5905970" cy="5906949"/>
          </a:xfrm>
        </p:grpSpPr>
        <p:pic>
          <p:nvPicPr>
            <p:cNvPr id="43" name="Picture 2"/>
            <p:cNvPicPr>
              <a:picLocks noChangeAspect="1" noChangeArrowheads="1"/>
            </p:cNvPicPr>
            <p:nvPr/>
          </p:nvPicPr>
          <p:blipFill>
            <a:blip r:embed="rId3" cstate="print"/>
            <a:srcRect/>
            <a:stretch>
              <a:fillRect/>
            </a:stretch>
          </p:blipFill>
          <p:spPr bwMode="auto">
            <a:xfrm>
              <a:off x="768720" y="366055"/>
              <a:ext cx="3016471" cy="3017520"/>
            </a:xfrm>
            <a:prstGeom prst="rect">
              <a:avLst/>
            </a:prstGeom>
            <a:noFill/>
            <a:ln w="9525">
              <a:noFill/>
              <a:miter lim="800000"/>
              <a:headEnd/>
              <a:tailEnd/>
            </a:ln>
          </p:spPr>
        </p:pic>
        <p:pic>
          <p:nvPicPr>
            <p:cNvPr id="44" name="Picture 2"/>
            <p:cNvPicPr>
              <a:picLocks noChangeAspect="1" noChangeArrowheads="1"/>
            </p:cNvPicPr>
            <p:nvPr/>
          </p:nvPicPr>
          <p:blipFill>
            <a:blip r:embed="rId3" cstate="print"/>
            <a:srcRect/>
            <a:stretch>
              <a:fillRect/>
            </a:stretch>
          </p:blipFill>
          <p:spPr bwMode="auto">
            <a:xfrm>
              <a:off x="767505" y="3254265"/>
              <a:ext cx="3016471" cy="3017520"/>
            </a:xfrm>
            <a:prstGeom prst="rect">
              <a:avLst/>
            </a:prstGeom>
            <a:noFill/>
            <a:ln w="9525">
              <a:noFill/>
              <a:miter lim="800000"/>
              <a:headEnd/>
              <a:tailEnd/>
            </a:ln>
          </p:spPr>
        </p:pic>
        <p:cxnSp>
          <p:nvCxnSpPr>
            <p:cNvPr id="45" name="Straight Arrow Connector 44"/>
            <p:cNvCxnSpPr/>
            <p:nvPr/>
          </p:nvCxnSpPr>
          <p:spPr bwMode="auto">
            <a:xfrm flipV="1">
              <a:off x="955949" y="562043"/>
              <a:ext cx="364057" cy="372091"/>
            </a:xfrm>
            <a:prstGeom prst="straightConnector1">
              <a:avLst/>
            </a:prstGeom>
            <a:solidFill>
              <a:schemeClr val="accent1"/>
            </a:solidFill>
            <a:ln w="25400" cap="flat" cmpd="sng" algn="ctr">
              <a:solidFill>
                <a:srgbClr val="FF0000"/>
              </a:solidFill>
              <a:prstDash val="solid"/>
              <a:round/>
              <a:headEnd type="none" w="med" len="med"/>
              <a:tailEnd type="none"/>
            </a:ln>
            <a:effectLst/>
          </p:spPr>
        </p:cxnSp>
        <p:cxnSp>
          <p:nvCxnSpPr>
            <p:cNvPr id="46" name="Straight Arrow Connector 45"/>
            <p:cNvCxnSpPr/>
            <p:nvPr/>
          </p:nvCxnSpPr>
          <p:spPr bwMode="auto">
            <a:xfrm flipV="1">
              <a:off x="949014" y="551560"/>
              <a:ext cx="735049" cy="726718"/>
            </a:xfrm>
            <a:prstGeom prst="straightConnector1">
              <a:avLst/>
            </a:prstGeom>
            <a:solidFill>
              <a:schemeClr val="accent1"/>
            </a:solidFill>
            <a:ln w="25400" cap="flat" cmpd="sng" algn="ctr">
              <a:solidFill>
                <a:srgbClr val="FF0000"/>
              </a:solidFill>
              <a:prstDash val="solid"/>
              <a:round/>
              <a:headEnd type="none" w="med" len="med"/>
              <a:tailEnd type="none"/>
            </a:ln>
            <a:effectLst/>
          </p:spPr>
        </p:cxnSp>
        <p:cxnSp>
          <p:nvCxnSpPr>
            <p:cNvPr id="47" name="Straight Arrow Connector 46"/>
            <p:cNvCxnSpPr/>
            <p:nvPr/>
          </p:nvCxnSpPr>
          <p:spPr bwMode="auto">
            <a:xfrm flipV="1">
              <a:off x="945548" y="535838"/>
              <a:ext cx="1112973" cy="1111037"/>
            </a:xfrm>
            <a:prstGeom prst="straightConnector1">
              <a:avLst/>
            </a:prstGeom>
            <a:solidFill>
              <a:schemeClr val="accent1"/>
            </a:solidFill>
            <a:ln w="25400" cap="flat" cmpd="sng" algn="ctr">
              <a:solidFill>
                <a:srgbClr val="FF0000"/>
              </a:solidFill>
              <a:prstDash val="solid"/>
              <a:round/>
              <a:headEnd type="none" w="med" len="med"/>
              <a:tailEnd type="none"/>
            </a:ln>
            <a:effectLst/>
          </p:spPr>
        </p:cxnSp>
        <p:cxnSp>
          <p:nvCxnSpPr>
            <p:cNvPr id="48" name="Straight Arrow Connector 47"/>
            <p:cNvCxnSpPr/>
            <p:nvPr/>
          </p:nvCxnSpPr>
          <p:spPr bwMode="auto">
            <a:xfrm flipV="1">
              <a:off x="959417" y="551560"/>
              <a:ext cx="1437157" cy="1465660"/>
            </a:xfrm>
            <a:prstGeom prst="straightConnector1">
              <a:avLst/>
            </a:prstGeom>
            <a:solidFill>
              <a:schemeClr val="accent1"/>
            </a:solidFill>
            <a:ln w="25400" cap="flat" cmpd="sng" algn="ctr">
              <a:solidFill>
                <a:srgbClr val="FF0000"/>
              </a:solidFill>
              <a:prstDash val="solid"/>
              <a:round/>
              <a:headEnd type="none" w="med" len="med"/>
              <a:tailEnd type="none"/>
            </a:ln>
            <a:effectLst/>
          </p:spPr>
        </p:cxnSp>
        <p:cxnSp>
          <p:nvCxnSpPr>
            <p:cNvPr id="49" name="Straight Arrow Connector 48"/>
            <p:cNvCxnSpPr/>
            <p:nvPr/>
          </p:nvCxnSpPr>
          <p:spPr bwMode="auto">
            <a:xfrm flipV="1">
              <a:off x="1288111" y="541080"/>
              <a:ext cx="1488123" cy="1502405"/>
            </a:xfrm>
            <a:prstGeom prst="straightConnector1">
              <a:avLst/>
            </a:prstGeom>
            <a:solidFill>
              <a:schemeClr val="accent1"/>
            </a:solidFill>
            <a:ln w="25400" cap="flat" cmpd="sng" algn="ctr">
              <a:solidFill>
                <a:schemeClr val="tx1"/>
              </a:solidFill>
              <a:prstDash val="solid"/>
              <a:round/>
              <a:headEnd type="none" w="med" len="med"/>
              <a:tailEnd type="none"/>
            </a:ln>
            <a:effectLst/>
          </p:spPr>
        </p:cxnSp>
        <p:cxnSp>
          <p:nvCxnSpPr>
            <p:cNvPr id="50" name="Straight Arrow Connector 49"/>
            <p:cNvCxnSpPr/>
            <p:nvPr/>
          </p:nvCxnSpPr>
          <p:spPr bwMode="auto">
            <a:xfrm flipV="1">
              <a:off x="950748" y="546320"/>
              <a:ext cx="2184341" cy="2190627"/>
            </a:xfrm>
            <a:prstGeom prst="straightConnector1">
              <a:avLst/>
            </a:prstGeom>
            <a:solidFill>
              <a:schemeClr val="accent1"/>
            </a:solidFill>
            <a:ln w="25400" cap="flat" cmpd="sng" algn="ctr">
              <a:solidFill>
                <a:schemeClr val="tx1"/>
              </a:solidFill>
              <a:prstDash val="solid"/>
              <a:round/>
              <a:headEnd type="none" w="med" len="med"/>
              <a:tailEnd type="none"/>
            </a:ln>
            <a:effectLst/>
          </p:spPr>
        </p:cxnSp>
        <p:cxnSp>
          <p:nvCxnSpPr>
            <p:cNvPr id="51" name="Straight Arrow Connector 50"/>
            <p:cNvCxnSpPr/>
            <p:nvPr/>
          </p:nvCxnSpPr>
          <p:spPr bwMode="auto">
            <a:xfrm flipV="1">
              <a:off x="964616" y="1987826"/>
              <a:ext cx="1118626" cy="1098504"/>
            </a:xfrm>
            <a:prstGeom prst="straightConnector1">
              <a:avLst/>
            </a:prstGeom>
            <a:solidFill>
              <a:schemeClr val="accent1"/>
            </a:solidFill>
            <a:ln w="25400" cap="flat" cmpd="sng" algn="ctr">
              <a:solidFill>
                <a:schemeClr val="tx1"/>
              </a:solidFill>
              <a:prstDash val="solid"/>
              <a:round/>
              <a:headEnd type="none" w="med" len="med"/>
              <a:tailEnd type="none"/>
            </a:ln>
            <a:effectLst/>
          </p:spPr>
        </p:cxnSp>
        <p:cxnSp>
          <p:nvCxnSpPr>
            <p:cNvPr id="52" name="Straight Arrow Connector 51"/>
            <p:cNvCxnSpPr/>
            <p:nvPr/>
          </p:nvCxnSpPr>
          <p:spPr bwMode="auto">
            <a:xfrm flipV="1">
              <a:off x="946205" y="4460682"/>
              <a:ext cx="429371" cy="421420"/>
            </a:xfrm>
            <a:prstGeom prst="straightConnector1">
              <a:avLst/>
            </a:prstGeom>
            <a:solidFill>
              <a:schemeClr val="accent1"/>
            </a:solidFill>
            <a:ln w="25400" cap="flat" cmpd="sng" algn="ctr">
              <a:solidFill>
                <a:schemeClr val="accent3">
                  <a:lumMod val="50000"/>
                </a:schemeClr>
              </a:solidFill>
              <a:prstDash val="solid"/>
              <a:round/>
              <a:headEnd type="none" w="med" len="med"/>
              <a:tailEnd type="none"/>
            </a:ln>
            <a:effectLst/>
          </p:spPr>
        </p:cxnSp>
        <p:pic>
          <p:nvPicPr>
            <p:cNvPr id="53" name="Picture 2"/>
            <p:cNvPicPr>
              <a:picLocks noChangeAspect="1" noChangeArrowheads="1"/>
            </p:cNvPicPr>
            <p:nvPr/>
          </p:nvPicPr>
          <p:blipFill>
            <a:blip r:embed="rId3" cstate="print"/>
            <a:srcRect/>
            <a:stretch>
              <a:fillRect/>
            </a:stretch>
          </p:blipFill>
          <p:spPr bwMode="auto">
            <a:xfrm>
              <a:off x="3657004" y="364836"/>
              <a:ext cx="3016471" cy="3017520"/>
            </a:xfrm>
            <a:prstGeom prst="rect">
              <a:avLst/>
            </a:prstGeom>
            <a:noFill/>
            <a:ln w="9525">
              <a:noFill/>
              <a:miter lim="800000"/>
              <a:headEnd/>
              <a:tailEnd/>
            </a:ln>
          </p:spPr>
        </p:pic>
        <p:cxnSp>
          <p:nvCxnSpPr>
            <p:cNvPr id="54" name="Straight Connector 53"/>
            <p:cNvCxnSpPr/>
            <p:nvPr/>
          </p:nvCxnSpPr>
          <p:spPr bwMode="auto">
            <a:xfrm flipH="1">
              <a:off x="957697" y="552138"/>
              <a:ext cx="6964" cy="385992"/>
            </a:xfrm>
            <a:prstGeom prst="line">
              <a:avLst/>
            </a:prstGeom>
            <a:solidFill>
              <a:schemeClr val="accent1"/>
            </a:solidFill>
            <a:ln w="25400" cap="flat" cmpd="sng" algn="ctr">
              <a:solidFill>
                <a:srgbClr val="FF0000"/>
              </a:solidFill>
              <a:prstDash val="solid"/>
              <a:round/>
              <a:headEnd type="arrow" w="med" len="sm"/>
              <a:tailEnd type="none" w="med" len="med"/>
            </a:ln>
            <a:effectLst/>
          </p:spPr>
        </p:cxnSp>
        <p:pic>
          <p:nvPicPr>
            <p:cNvPr id="55" name="Picture 2"/>
            <p:cNvPicPr>
              <a:picLocks noChangeAspect="1" noChangeArrowheads="1"/>
            </p:cNvPicPr>
            <p:nvPr/>
          </p:nvPicPr>
          <p:blipFill>
            <a:blip r:embed="rId3" cstate="print"/>
            <a:srcRect/>
            <a:stretch>
              <a:fillRect/>
            </a:stretch>
          </p:blipFill>
          <p:spPr bwMode="auto">
            <a:xfrm>
              <a:off x="3655789" y="3253046"/>
              <a:ext cx="3016471" cy="3017520"/>
            </a:xfrm>
            <a:prstGeom prst="rect">
              <a:avLst/>
            </a:prstGeom>
            <a:noFill/>
            <a:ln w="9525">
              <a:noFill/>
              <a:miter lim="800000"/>
              <a:headEnd/>
              <a:tailEnd/>
            </a:ln>
          </p:spPr>
        </p:pic>
        <p:cxnSp>
          <p:nvCxnSpPr>
            <p:cNvPr id="56" name="Straight Arrow Connector 55"/>
            <p:cNvCxnSpPr/>
            <p:nvPr/>
          </p:nvCxnSpPr>
          <p:spPr bwMode="auto">
            <a:xfrm flipV="1">
              <a:off x="962108" y="524786"/>
              <a:ext cx="2894275" cy="2894276"/>
            </a:xfrm>
            <a:prstGeom prst="straightConnector1">
              <a:avLst/>
            </a:prstGeom>
            <a:solidFill>
              <a:schemeClr val="accent1"/>
            </a:solidFill>
            <a:ln w="25400" cap="flat" cmpd="sng" algn="ctr">
              <a:solidFill>
                <a:srgbClr val="00B050"/>
              </a:solidFill>
              <a:prstDash val="solid"/>
              <a:round/>
              <a:headEnd type="none" w="med" len="med"/>
              <a:tailEnd type="none"/>
            </a:ln>
            <a:effectLst/>
          </p:spPr>
        </p:cxnSp>
        <p:cxnSp>
          <p:nvCxnSpPr>
            <p:cNvPr id="57" name="Straight Arrow Connector 56"/>
            <p:cNvCxnSpPr/>
            <p:nvPr/>
          </p:nvCxnSpPr>
          <p:spPr bwMode="auto">
            <a:xfrm flipV="1">
              <a:off x="962108" y="3037398"/>
              <a:ext cx="731520" cy="731522"/>
            </a:xfrm>
            <a:prstGeom prst="straightConnector1">
              <a:avLst/>
            </a:prstGeom>
            <a:solidFill>
              <a:schemeClr val="accent1"/>
            </a:solidFill>
            <a:ln w="25400" cap="flat" cmpd="sng" algn="ctr">
              <a:solidFill>
                <a:srgbClr val="00B050"/>
              </a:solidFill>
              <a:prstDash val="solid"/>
              <a:round/>
              <a:headEnd type="none" w="med" len="med"/>
              <a:tailEnd type="none"/>
            </a:ln>
            <a:effectLst/>
          </p:spPr>
        </p:cxnSp>
        <p:cxnSp>
          <p:nvCxnSpPr>
            <p:cNvPr id="58" name="Straight Arrow Connector 57"/>
            <p:cNvCxnSpPr/>
            <p:nvPr/>
          </p:nvCxnSpPr>
          <p:spPr bwMode="auto">
            <a:xfrm flipV="1">
              <a:off x="954157" y="1224501"/>
              <a:ext cx="2941982" cy="2926080"/>
            </a:xfrm>
            <a:prstGeom prst="straightConnector1">
              <a:avLst/>
            </a:prstGeom>
            <a:solidFill>
              <a:schemeClr val="accent1"/>
            </a:solidFill>
            <a:ln w="25400" cap="flat" cmpd="sng" algn="ctr">
              <a:solidFill>
                <a:srgbClr val="0070C0"/>
              </a:solidFill>
              <a:prstDash val="solid"/>
              <a:round/>
              <a:headEnd type="none" w="med" len="med"/>
              <a:tailEnd type="none"/>
            </a:ln>
            <a:effectLst/>
          </p:spPr>
        </p:cxnSp>
        <p:cxnSp>
          <p:nvCxnSpPr>
            <p:cNvPr id="59" name="Straight Arrow Connector 58"/>
            <p:cNvCxnSpPr/>
            <p:nvPr/>
          </p:nvCxnSpPr>
          <p:spPr bwMode="auto">
            <a:xfrm flipV="1">
              <a:off x="954157" y="548640"/>
              <a:ext cx="4007457" cy="3951798"/>
            </a:xfrm>
            <a:prstGeom prst="straightConnector1">
              <a:avLst/>
            </a:prstGeom>
            <a:solidFill>
              <a:schemeClr val="accent1"/>
            </a:solidFill>
            <a:ln w="25400" cap="flat" cmpd="sng" algn="ctr">
              <a:solidFill>
                <a:schemeClr val="accent3">
                  <a:lumMod val="50000"/>
                </a:schemeClr>
              </a:solidFill>
              <a:prstDash val="solid"/>
              <a:round/>
              <a:headEnd type="none" w="med" len="med"/>
              <a:tailEnd type="none"/>
            </a:ln>
            <a:effectLst/>
          </p:spPr>
        </p:cxnSp>
        <p:cxnSp>
          <p:nvCxnSpPr>
            <p:cNvPr id="60" name="Straight Connector 59"/>
            <p:cNvCxnSpPr/>
            <p:nvPr/>
          </p:nvCxnSpPr>
          <p:spPr bwMode="auto">
            <a:xfrm flipH="1">
              <a:off x="985962" y="2162755"/>
              <a:ext cx="190831" cy="182880"/>
            </a:xfrm>
            <a:prstGeom prst="line">
              <a:avLst/>
            </a:prstGeom>
            <a:solidFill>
              <a:schemeClr val="accent1"/>
            </a:solidFill>
            <a:ln w="25400" cap="flat" cmpd="sng" algn="ctr">
              <a:solidFill>
                <a:srgbClr val="FF0000"/>
              </a:solidFill>
              <a:prstDash val="solid"/>
              <a:round/>
              <a:headEnd type="none" w="med" len="med"/>
              <a:tailEnd type="none" w="med" len="med"/>
            </a:ln>
            <a:effectLst/>
          </p:spPr>
        </p:cxnSp>
        <p:cxnSp>
          <p:nvCxnSpPr>
            <p:cNvPr id="61" name="Straight Arrow Connector 60"/>
            <p:cNvCxnSpPr/>
            <p:nvPr/>
          </p:nvCxnSpPr>
          <p:spPr bwMode="auto">
            <a:xfrm flipV="1">
              <a:off x="2341517" y="573819"/>
              <a:ext cx="1118626" cy="1098504"/>
            </a:xfrm>
            <a:prstGeom prst="straightConnector1">
              <a:avLst/>
            </a:prstGeom>
            <a:solidFill>
              <a:schemeClr val="accent1"/>
            </a:solidFill>
            <a:ln w="25400" cap="flat" cmpd="sng" algn="ctr">
              <a:solidFill>
                <a:srgbClr val="00B050"/>
              </a:solidFill>
              <a:prstDash val="solid"/>
              <a:round/>
              <a:headEnd type="none" w="med" len="med"/>
              <a:tailEnd type="none"/>
            </a:ln>
            <a:effectLst/>
          </p:spPr>
        </p:cxnSp>
        <p:cxnSp>
          <p:nvCxnSpPr>
            <p:cNvPr id="62" name="Straight Arrow Connector 61"/>
            <p:cNvCxnSpPr/>
            <p:nvPr/>
          </p:nvCxnSpPr>
          <p:spPr bwMode="auto">
            <a:xfrm flipV="1">
              <a:off x="1965297" y="556591"/>
              <a:ext cx="2264797" cy="2219741"/>
            </a:xfrm>
            <a:prstGeom prst="straightConnector1">
              <a:avLst/>
            </a:prstGeom>
            <a:solidFill>
              <a:schemeClr val="accent1"/>
            </a:solidFill>
            <a:ln w="25400" cap="flat" cmpd="sng" algn="ctr">
              <a:solidFill>
                <a:srgbClr val="0070C0"/>
              </a:solidFill>
              <a:prstDash val="solid"/>
              <a:round/>
              <a:headEnd type="none" w="med" len="med"/>
              <a:tailEnd type="none"/>
            </a:ln>
            <a:effectLst/>
          </p:spPr>
        </p:cxnSp>
        <p:cxnSp>
          <p:nvCxnSpPr>
            <p:cNvPr id="63" name="Straight Arrow Connector 62"/>
            <p:cNvCxnSpPr/>
            <p:nvPr/>
          </p:nvCxnSpPr>
          <p:spPr bwMode="auto">
            <a:xfrm flipV="1">
              <a:off x="4151906" y="532737"/>
              <a:ext cx="420094" cy="422746"/>
            </a:xfrm>
            <a:prstGeom prst="straightConnector1">
              <a:avLst/>
            </a:prstGeom>
            <a:solidFill>
              <a:schemeClr val="accent1"/>
            </a:solidFill>
            <a:ln w="25400" cap="flat" cmpd="sng" algn="ctr">
              <a:solidFill>
                <a:schemeClr val="accent3">
                  <a:lumMod val="50000"/>
                </a:schemeClr>
              </a:solidFill>
              <a:prstDash val="solid"/>
              <a:round/>
              <a:headEnd type="none" w="med" len="med"/>
              <a:tailEnd type="none"/>
            </a:ln>
            <a:effectLst/>
          </p:spPr>
        </p:cxnSp>
        <p:cxnSp>
          <p:nvCxnSpPr>
            <p:cNvPr id="64" name="Straight Arrow Connector 63"/>
            <p:cNvCxnSpPr/>
            <p:nvPr/>
          </p:nvCxnSpPr>
          <p:spPr bwMode="auto">
            <a:xfrm flipV="1">
              <a:off x="1609996" y="2345635"/>
              <a:ext cx="1872675" cy="1871106"/>
            </a:xfrm>
            <a:prstGeom prst="straightConnector1">
              <a:avLst/>
            </a:prstGeom>
            <a:solidFill>
              <a:schemeClr val="accent1"/>
            </a:solidFill>
            <a:ln w="25400" cap="flat" cmpd="sng" algn="ctr">
              <a:solidFill>
                <a:srgbClr val="7030A0"/>
              </a:solidFill>
              <a:prstDash val="solid"/>
              <a:round/>
              <a:headEnd type="arrow" w="med" len="med"/>
              <a:tailEnd type="oval"/>
            </a:ln>
            <a:effectLst/>
          </p:spPr>
        </p:cxnSp>
      </p:grpSp>
      <p:sp>
        <p:nvSpPr>
          <p:cNvPr id="84" name="TextBox 83"/>
          <p:cNvSpPr txBox="1"/>
          <p:nvPr/>
        </p:nvSpPr>
        <p:spPr>
          <a:xfrm>
            <a:off x="474457" y="6047863"/>
            <a:ext cx="2065467" cy="307777"/>
          </a:xfrm>
          <a:prstGeom prst="rect">
            <a:avLst/>
          </a:prstGeom>
          <a:noFill/>
        </p:spPr>
        <p:txBody>
          <a:bodyPr wrap="square" rtlCol="0">
            <a:spAutoFit/>
          </a:bodyPr>
          <a:lstStyle/>
          <a:p>
            <a:pPr algn="r"/>
            <a:r>
              <a:rPr lang="en-US" sz="1400" dirty="0" smtClean="0"/>
              <a:t>16 coefficient set scan</a:t>
            </a:r>
            <a:endParaRPr lang="en-US" sz="1400" dirty="0"/>
          </a:p>
        </p:txBody>
      </p:sp>
      <p:graphicFrame>
        <p:nvGraphicFramePr>
          <p:cNvPr id="65" name="Table 64"/>
          <p:cNvGraphicFramePr>
            <a:graphicFrameLocks noGrp="1"/>
          </p:cNvGraphicFramePr>
          <p:nvPr/>
        </p:nvGraphicFramePr>
        <p:xfrm>
          <a:off x="2954291" y="3657601"/>
          <a:ext cx="6006828" cy="2258234"/>
        </p:xfrm>
        <a:graphic>
          <a:graphicData uri="http://schemas.openxmlformats.org/drawingml/2006/table">
            <a:tbl>
              <a:tblPr/>
              <a:tblGrid>
                <a:gridCol w="827490"/>
                <a:gridCol w="575482"/>
                <a:gridCol w="575482"/>
                <a:gridCol w="575482"/>
                <a:gridCol w="575482"/>
                <a:gridCol w="575482"/>
                <a:gridCol w="575482"/>
                <a:gridCol w="575482"/>
                <a:gridCol w="575482"/>
                <a:gridCol w="575482"/>
              </a:tblGrid>
              <a:tr h="215158">
                <a:tc>
                  <a:txBody>
                    <a:bodyPr/>
                    <a:lstStyle/>
                    <a:p>
                      <a:pPr algn="ctr" fontAlgn="b"/>
                      <a:endParaRPr lang="en-US" sz="1200" b="0" i="0" u="none" strike="noStrike" dirty="0">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dirty="0">
                          <a:solidFill>
                            <a:srgbClr val="000000"/>
                          </a:solidFill>
                          <a:latin typeface="Arial"/>
                        </a:rPr>
                        <a:t>All Intra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07366">
                <a:tc>
                  <a:txBody>
                    <a:bodyPr/>
                    <a:lstStyle/>
                    <a:p>
                      <a:pPr algn="ctr" fontAlgn="b"/>
                      <a:endParaRPr lang="en-US" sz="1200" b="0" i="0" u="none" strike="noStrike">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89285">
                <a:tc>
                  <a:txBody>
                    <a:bodyPr/>
                    <a:lstStyle/>
                    <a:p>
                      <a:pPr algn="ctr" fontAlgn="b"/>
                      <a:r>
                        <a:rPr lang="en-US" sz="1200" b="0" i="0" u="none" strike="noStrike">
                          <a:solidFill>
                            <a:srgbClr val="000000"/>
                          </a:solidFill>
                          <a:latin typeface="Arial"/>
                        </a:rPr>
                        <a:t>Class 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-0.23%</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0.13%</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0.19%</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0.64%</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89285">
                <a:tc>
                  <a:txBody>
                    <a:bodyPr/>
                    <a:lstStyle/>
                    <a:p>
                      <a:pPr algn="ctr" fontAlgn="b"/>
                      <a:r>
                        <a:rPr lang="en-US" sz="1200" b="0" i="0" u="none" strike="noStrike">
                          <a:solidFill>
                            <a:srgbClr val="000000"/>
                          </a:solidFill>
                          <a:latin typeface="Arial"/>
                        </a:rPr>
                        <a:t>Class 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a:noFill/>
                    </a:lnR>
                    <a:lnT>
                      <a:noFill/>
                    </a:lnT>
                    <a:lnB>
                      <a:noFill/>
                    </a:lnB>
                  </a:tcPr>
                </a:tc>
                <a:tc>
                  <a:txBody>
                    <a:bodyPr/>
                    <a:lstStyle/>
                    <a:p>
                      <a:pPr algn="ctr" fontAlgn="b"/>
                      <a:r>
                        <a:rPr lang="en-US" sz="1200" b="0" i="0" u="none" strike="noStrike" dirty="0">
                          <a:solidFill>
                            <a:srgbClr val="000000"/>
                          </a:solidFill>
                          <a:latin typeface="Arial"/>
                        </a:rPr>
                        <a:t>0.11%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289285">
                <a:tc>
                  <a:txBody>
                    <a:bodyPr/>
                    <a:lstStyle/>
                    <a:p>
                      <a:pPr algn="ctr" fontAlgn="b"/>
                      <a:r>
                        <a:rPr lang="en-US" sz="1200" b="0" i="0" u="none" strike="noStrike">
                          <a:solidFill>
                            <a:srgbClr val="000000"/>
                          </a:solidFill>
                          <a:latin typeface="Arial"/>
                        </a:rPr>
                        <a:t>Class 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a:solidFill>
                            <a:srgbClr val="000000"/>
                          </a:solidFill>
                          <a:latin typeface="Arial"/>
                        </a:rPr>
                        <a:t>0.01%</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a:solidFill>
                            <a:srgbClr val="000000"/>
                          </a:solidFill>
                          <a:latin typeface="Arial"/>
                        </a:rPr>
                        <a:t>-0.13%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289285">
                <a:tc>
                  <a:txBody>
                    <a:bodyPr/>
                    <a:lstStyle/>
                    <a:p>
                      <a:pPr algn="ctr" fontAlgn="b"/>
                      <a:r>
                        <a:rPr lang="en-US" sz="1200" b="0" i="0" u="none" strike="noStrike">
                          <a:solidFill>
                            <a:srgbClr val="000000"/>
                          </a:solidFill>
                          <a:latin typeface="Arial"/>
                        </a:rPr>
                        <a:t>Class 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0.16%</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0.58%</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0.50%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289285">
                <a:tc>
                  <a:txBody>
                    <a:bodyPr/>
                    <a:lstStyle/>
                    <a:p>
                      <a:pPr algn="ctr" fontAlgn="b"/>
                      <a:r>
                        <a:rPr lang="en-US" sz="1200" b="0" i="0" u="none" strike="noStrike">
                          <a:solidFill>
                            <a:srgbClr val="000000"/>
                          </a:solidFill>
                          <a:latin typeface="Arial"/>
                        </a:rPr>
                        <a:t>Class 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-0.08%</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-1.32%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0.51%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289285">
                <a:tc>
                  <a:txBody>
                    <a:bodyPr/>
                    <a:lstStyle/>
                    <a:p>
                      <a:pPr algn="ctr" fontAlgn="b"/>
                      <a:r>
                        <a:rPr lang="en-US" sz="1200" b="1" i="0" u="none" strike="noStrike" dirty="0">
                          <a:solidFill>
                            <a:srgbClr val="000000"/>
                          </a:solidFill>
                          <a:latin typeface="Arial"/>
                        </a:rPr>
                        <a:t>Overall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no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-0.03%</a:t>
                      </a:r>
                    </a:p>
                  </a:txBody>
                  <a:tcPr marL="0" marR="0" marT="0" marB="0" anchor="ctr">
                    <a:lnL>
                      <a:noFill/>
                    </a:lnL>
                    <a:lnR>
                      <a:noFill/>
                    </a:lnR>
                    <a:lnT w="12700" cap="flat" cmpd="sng" algn="ctr">
                      <a:no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0.02%</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0.08%</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no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0.09%</a:t>
                      </a:r>
                    </a:p>
                  </a:txBody>
                  <a:tcPr marL="0" marR="0" marT="0" marB="0" anchor="ctr">
                    <a:lnL>
                      <a:noFill/>
                    </a:lnL>
                    <a:lnR>
                      <a:noFill/>
                    </a:lnR>
                    <a:lnT w="12700" cap="flat" cmpd="sng" algn="ctr">
                      <a:no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0.11%</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0.08%</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no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-0.11%</a:t>
                      </a:r>
                    </a:p>
                  </a:txBody>
                  <a:tcPr marL="0" marR="0" marT="0" marB="0" anchor="ctr">
                    <a:lnL>
                      <a:noFill/>
                    </a:lnL>
                    <a:lnR>
                      <a:noFill/>
                    </a:lnR>
                    <a:lnT w="12700" cap="flat" cmpd="sng" algn="ctr">
                      <a:no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0.16%</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a:noFill/>
                    </a:lnB>
                  </a:tcPr>
                </a:tc>
              </a:tr>
            </a:tbl>
          </a:graphicData>
        </a:graphic>
      </p:graphicFrame>
      <p:sp>
        <p:nvSpPr>
          <p:cNvPr id="30" name="TextBox 29"/>
          <p:cNvSpPr txBox="1"/>
          <p:nvPr/>
        </p:nvSpPr>
        <p:spPr>
          <a:xfrm>
            <a:off x="4399877" y="6013525"/>
            <a:ext cx="3130476" cy="307777"/>
          </a:xfrm>
          <a:prstGeom prst="rect">
            <a:avLst/>
          </a:prstGeom>
          <a:noFill/>
        </p:spPr>
        <p:txBody>
          <a:bodyPr wrap="square" rtlCol="0">
            <a:spAutoFit/>
          </a:bodyPr>
          <a:lstStyle/>
          <a:p>
            <a:r>
              <a:rPr lang="en-US" sz="1400" dirty="0" smtClean="0">
                <a:latin typeface="+mn-lt"/>
              </a:rPr>
              <a:t>Cross-check: LGE (JCTVC-G1021)</a:t>
            </a:r>
            <a:endParaRPr lang="en-US" sz="1400" dirty="0">
              <a:latin typeface="+mn-lt"/>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Conclusions</a:t>
            </a:r>
            <a:endParaRPr lang="en-US" dirty="0"/>
          </a:p>
        </p:txBody>
      </p:sp>
      <p:sp>
        <p:nvSpPr>
          <p:cNvPr id="243714" name="Rectangle 2"/>
          <p:cNvSpPr>
            <a:spLocks noGrp="1" noChangeArrowheads="1"/>
          </p:cNvSpPr>
          <p:nvPr>
            <p:ph idx="1"/>
          </p:nvPr>
        </p:nvSpPr>
        <p:spPr/>
        <p:txBody>
          <a:bodyPr/>
          <a:lstStyle/>
          <a:p>
            <a:pPr lvl="0" hangingPunct="0">
              <a:buNone/>
            </a:pPr>
            <a:endParaRPr lang="en-US" dirty="0" smtClean="0"/>
          </a:p>
          <a:p>
            <a:pPr lvl="0" hangingPunct="0"/>
            <a:r>
              <a:rPr lang="en-US" dirty="0" smtClean="0"/>
              <a:t>Proposed sub-block based scan for large blocks</a:t>
            </a:r>
          </a:p>
          <a:p>
            <a:pPr lvl="1" hangingPunct="0"/>
            <a:r>
              <a:rPr lang="en-US" dirty="0" smtClean="0"/>
              <a:t>Hardware and SIMD friendly</a:t>
            </a:r>
          </a:p>
          <a:p>
            <a:pPr lvl="1" hangingPunct="0"/>
            <a:r>
              <a:rPr lang="en-US" dirty="0" smtClean="0"/>
              <a:t>Same encoding/decoding times</a:t>
            </a:r>
          </a:p>
          <a:p>
            <a:pPr lvl="1" hangingPunct="0"/>
            <a:r>
              <a:rPr lang="en-US" dirty="0" smtClean="0"/>
              <a:t>Parallel contexts for significance map</a:t>
            </a:r>
          </a:p>
          <a:p>
            <a:pPr lvl="1" hangingPunct="0"/>
            <a:endParaRPr lang="en-US" dirty="0" smtClean="0"/>
          </a:p>
          <a:p>
            <a:pPr lvl="1" hangingPunct="0"/>
            <a:endParaRPr lang="en-US" dirty="0" smtClean="0"/>
          </a:p>
          <a:p>
            <a:pPr hangingPunct="0"/>
            <a:r>
              <a:rPr lang="en-US" dirty="0" smtClean="0"/>
              <a:t>Recommend to adopt one of the sub-block based scans for HE residual coding</a:t>
            </a:r>
          </a:p>
          <a:p>
            <a:pPr hangingPunct="0">
              <a:buNone/>
            </a:pPr>
            <a:endParaRPr lang="en-US" dirty="0" smtClean="0"/>
          </a:p>
          <a:p>
            <a:pPr lvl="1" hangingPunct="0"/>
            <a:endParaRPr lang="en-US" dirty="0" smtClean="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(with class F and low delay P)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
        <p:nvSpPr>
          <p:cNvPr id="8" name="Rectangle 2"/>
          <p:cNvSpPr txBox="1">
            <a:spLocks noChangeArrowheads="1"/>
          </p:cNvSpPr>
          <p:nvPr/>
        </p:nvSpPr>
        <p:spPr bwMode="auto">
          <a:xfrm>
            <a:off x="163513" y="111676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4×4 sub-block</a:t>
            </a:r>
            <a:endParaRPr kumimoji="0" lang="en-US" sz="1600" b="0" i="0" u="none" strike="noStrike" kern="0" cap="none" spc="0" normalizeH="0" baseline="0" noProof="0" dirty="0" smtClean="0">
              <a:ln>
                <a:noFill/>
              </a:ln>
              <a:solidFill>
                <a:srgbClr val="333333"/>
              </a:solidFill>
              <a:effectLst/>
              <a:uLnTx/>
              <a:uFillTx/>
              <a:latin typeface="+mn-lt"/>
              <a:cs typeface="+mn-cs"/>
            </a:endParaRPr>
          </a:p>
        </p:txBody>
      </p:sp>
      <p:graphicFrame>
        <p:nvGraphicFramePr>
          <p:cNvPr id="10" name="Table 9"/>
          <p:cNvGraphicFramePr>
            <a:graphicFrameLocks noGrp="1"/>
          </p:cNvGraphicFramePr>
          <p:nvPr/>
        </p:nvGraphicFramePr>
        <p:xfrm>
          <a:off x="507643" y="1817593"/>
          <a:ext cx="8350114" cy="3923248"/>
        </p:xfrm>
        <a:graphic>
          <a:graphicData uri="http://schemas.openxmlformats.org/drawingml/2006/table">
            <a:tbl>
              <a:tblPr/>
              <a:tblGrid>
                <a:gridCol w="893494"/>
                <a:gridCol w="621385"/>
                <a:gridCol w="621385"/>
                <a:gridCol w="621385"/>
                <a:gridCol w="621385"/>
                <a:gridCol w="621385"/>
                <a:gridCol w="621385"/>
                <a:gridCol w="621385"/>
                <a:gridCol w="621385"/>
                <a:gridCol w="621385"/>
                <a:gridCol w="621385"/>
                <a:gridCol w="621385"/>
                <a:gridCol w="621385"/>
              </a:tblGrid>
              <a:tr h="320265">
                <a:tc>
                  <a:txBody>
                    <a:bodyPr/>
                    <a:lstStyle/>
                    <a:p>
                      <a:pPr algn="ctr" fontAlgn="b"/>
                      <a:endParaRPr lang="en-US" sz="1200" b="0" i="0" u="none" strike="noStrike" dirty="0">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dirty="0">
                          <a:solidFill>
                            <a:srgbClr val="000000"/>
                          </a:solidFill>
                          <a:latin typeface="Arial"/>
                        </a:rPr>
                        <a:t>All Intra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endParaRPr lang="en-US" sz="1200" b="0" i="0" u="none" strike="noStrike">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a:solidFill>
                            <a:srgbClr val="000000"/>
                          </a:solidFill>
                          <a:latin typeface="Arial"/>
                        </a:rPr>
                        <a:t>Class 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Arial"/>
                        </a:rPr>
                        <a:t>-0.07%</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-0.31%</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0.09%</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0.29%</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0.47%</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0265">
                <a:tc>
                  <a:txBody>
                    <a:bodyPr/>
                    <a:lstStyle/>
                    <a:p>
                      <a:pPr algn="ctr" fontAlgn="b"/>
                      <a:r>
                        <a:rPr lang="en-US" sz="1200" b="0" i="0" u="none" strike="noStrike">
                          <a:solidFill>
                            <a:srgbClr val="000000"/>
                          </a:solidFill>
                          <a:latin typeface="Arial"/>
                        </a:rPr>
                        <a:t>Class 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0.21%</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-0.32%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-0.32%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-0.42%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-0.61%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-0.06%</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-0.15%</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0.40%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-0.19%</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-0.19%</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40282">
                <a:tc>
                  <a:txBody>
                    <a:bodyPr/>
                    <a:lstStyle/>
                    <a:p>
                      <a:pPr algn="ctr" fontAlgn="b"/>
                      <a:r>
                        <a:rPr lang="en-US" sz="1200" b="0" i="0" u="none" strike="noStrike">
                          <a:solidFill>
                            <a:srgbClr val="000000"/>
                          </a:solidFill>
                          <a:latin typeface="Arial"/>
                        </a:rPr>
                        <a:t>Class F</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0.07%</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-0.16%</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-0.16%</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-0.47%</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0.12%</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0.02%</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-0.30%</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1" i="0" u="none" strike="noStrike" dirty="0">
                          <a:solidFill>
                            <a:srgbClr val="000000"/>
                          </a:solidFill>
                          <a:latin typeface="Arial"/>
                        </a:rPr>
                        <a:t>Overall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-0.08%</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-0.05%</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0.04%</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0.03%</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-0.10%</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0.00%</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-0.06%</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-0.25%</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40282">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-0.09%</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-0.08%</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0.02%</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-0.10%</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0.03%</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0.01%</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-0.26%</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dirty="0">
                          <a:solidFill>
                            <a:srgbClr val="000000"/>
                          </a:solidFill>
                          <a:latin typeface="Arial"/>
                        </a:rPr>
                        <a:t>Enc </a:t>
                      </a:r>
                      <a:r>
                        <a:rPr lang="en-US" sz="1200" b="0" i="0" u="none" strike="noStrike" dirty="0" smtClean="0">
                          <a:solidFill>
                            <a:srgbClr val="000000"/>
                          </a:solidFill>
                          <a:latin typeface="Arial"/>
                        </a:rPr>
                        <a:t>T [%]</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latin typeface="Arial"/>
                        </a:rPr>
                        <a:t>101%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r>
                        <a:rPr lang="en-US" sz="1200" b="0" i="0" u="none" strike="noStrike" dirty="0">
                          <a:solidFill>
                            <a:srgbClr val="000000"/>
                          </a:solidFill>
                          <a:latin typeface="Arial"/>
                        </a:rPr>
                        <a:t>Dec </a:t>
                      </a:r>
                      <a:r>
                        <a:rPr lang="en-US" sz="1200" b="0" i="0" u="none" strike="noStrike" dirty="0" smtClean="0">
                          <a:solidFill>
                            <a:srgbClr val="000000"/>
                          </a:solidFill>
                          <a:latin typeface="Arial"/>
                        </a:rPr>
                        <a:t>T[%]</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latin typeface="Arial"/>
                        </a:rPr>
                        <a:t>99%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latin typeface="Arial"/>
                        </a:rPr>
                        <a:t>98%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2778</TotalTime>
  <Words>2175</Words>
  <Application>Microsoft Office PowerPoint</Application>
  <PresentationFormat>On-screen Show (4:3)</PresentationFormat>
  <Paragraphs>1048</Paragraphs>
  <Slides>14</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6" baseType="lpstr">
      <vt:lpstr>JCTVC-D257</vt:lpstr>
      <vt:lpstr>Visio</vt:lpstr>
      <vt:lpstr>JCTVC-G323 Non-CE11: Diagonal sub-block scan for HE residual coding</vt:lpstr>
      <vt:lpstr>Large Diagonal Scans</vt:lpstr>
      <vt:lpstr>Diagonal Sub-block Scan</vt:lpstr>
      <vt:lpstr>Parallel Context</vt:lpstr>
      <vt:lpstr>Performance</vt:lpstr>
      <vt:lpstr>Integration with Unified Scan Passes</vt:lpstr>
      <vt:lpstr>Conclusions</vt:lpstr>
      <vt:lpstr>Slide 8</vt:lpstr>
      <vt:lpstr>BD-rate (with class F and low delay P) </vt:lpstr>
      <vt:lpstr>BD-rate (with class F and low delay P) </vt:lpstr>
      <vt:lpstr>BD-rate (with class F and low delay P) </vt:lpstr>
      <vt:lpstr>BD-rate (with class F and low delay P) </vt:lpstr>
      <vt:lpstr>BD-rate (with class F and low delay P) </vt:lpstr>
      <vt:lpstr>BD-rate (with class F and low delay P)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JCTVC-G323 Non-CE11: Diagonal sub-block scan for HE residual coding</dc:title>
  <dc:creator>Qualcomm User</dc:creator>
  <cp:lastModifiedBy>Qualcomm User</cp:lastModifiedBy>
  <cp:revision>44</cp:revision>
  <cp:lastPrinted>2005-08-27T17:58:21Z</cp:lastPrinted>
  <dcterms:created xsi:type="dcterms:W3CDTF">2011-01-18T01:05:45Z</dcterms:created>
  <dcterms:modified xsi:type="dcterms:W3CDTF">2011-11-26T10:32:30Z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-2088861234</vt:i4>
  </property>
  <property fmtid="{D5CDD505-2E9C-101B-9397-08002B2CF9AE}" pid="3" name="_NewReviewCycle">
    <vt:lpwstr/>
  </property>
  <property fmtid="{D5CDD505-2E9C-101B-9397-08002B2CF9AE}" pid="4" name="_EmailSubject">
    <vt:lpwstr>QCT_Powerpoint CoverREV2_022009 :: Final Release </vt:lpwstr>
  </property>
  <property fmtid="{D5CDD505-2E9C-101B-9397-08002B2CF9AE}" pid="5" name="_AuthorEmail">
    <vt:lpwstr>wbekmani@qualcomm.com</vt:lpwstr>
  </property>
  <property fmtid="{D5CDD505-2E9C-101B-9397-08002B2CF9AE}" pid="6" name="_AuthorEmailDisplayName">
    <vt:lpwstr>Bekmanis, Winnie</vt:lpwstr>
  </property>
  <property fmtid="{D5CDD505-2E9C-101B-9397-08002B2CF9AE}" pid="7" name="_PreviousAdHocReviewCycleID">
    <vt:i4>-2051821436</vt:i4>
  </property>
</Properties>
</file>