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350" r:id="rId2"/>
    <p:sldId id="365" r:id="rId3"/>
    <p:sldId id="366" r:id="rId4"/>
    <p:sldId id="367" r:id="rId5"/>
    <p:sldId id="363" r:id="rId6"/>
    <p:sldId id="369" r:id="rId7"/>
    <p:sldId id="368" r:id="rId8"/>
    <p:sldId id="290" r:id="rId9"/>
    <p:sldId id="359" r:id="rId10"/>
    <p:sldId id="364" r:id="rId11"/>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8" autoAdjust="0"/>
    <p:restoredTop sz="97860" autoAdjust="0"/>
  </p:normalViewPr>
  <p:slideViewPr>
    <p:cSldViewPr snapToGrid="0">
      <p:cViewPr varScale="1">
        <p:scale>
          <a:sx n="89" d="100"/>
          <a:sy n="89" d="100"/>
        </p:scale>
        <p:origin x="-1020" y="-108"/>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8</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850315" y="3537273"/>
            <a:ext cx="7170240" cy="1540334"/>
          </a:xfrm>
        </p:spPr>
        <p:txBody>
          <a:bodyPr/>
          <a:lstStyle/>
          <a:p>
            <a:r>
              <a:rPr lang="en-US" b="1" dirty="0" smtClean="0"/>
              <a:t>JCTVC-G322</a:t>
            </a:r>
            <a:r>
              <a:rPr lang="en-US" dirty="0" smtClean="0"/>
              <a:t/>
            </a:r>
            <a:br>
              <a:rPr lang="en-US" dirty="0" smtClean="0"/>
            </a:br>
            <a:r>
              <a:rPr lang="en-US" dirty="0" smtClean="0"/>
              <a:t>CE6.c: Harmonization of HE residual coding with non-square block transforms</a:t>
            </a:r>
            <a:endParaRPr lang="en-US" dirty="0"/>
          </a:p>
        </p:txBody>
      </p:sp>
      <p:sp>
        <p:nvSpPr>
          <p:cNvPr id="4" name="Subtitle 19"/>
          <p:cNvSpPr txBox="1">
            <a:spLocks/>
          </p:cNvSpPr>
          <p:nvPr/>
        </p:nvSpPr>
        <p:spPr bwMode="auto">
          <a:xfrm>
            <a:off x="1904096" y="5335792"/>
            <a:ext cx="6702022"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ts val="0"/>
              </a:spcBef>
              <a:buClr>
                <a:schemeClr val="accent2"/>
              </a:buClr>
              <a:defRPr/>
            </a:pPr>
            <a:r>
              <a:rPr lang="en-US" sz="2000" u="sng" dirty="0" smtClean="0"/>
              <a:t>Joel Sole</a:t>
            </a:r>
            <a:r>
              <a:rPr lang="en-US" sz="2000" dirty="0" smtClean="0"/>
              <a:t>, Rajan Joshi, Xianglin Wang, Marta Karczewicz</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52755" y="1116772"/>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lvl="0" indent="-173038" eaLnBrk="1" hangingPunct="1">
              <a:lnSpc>
                <a:spcPct val="95000"/>
              </a:lnSpc>
              <a:spcBef>
                <a:spcPct val="35000"/>
              </a:spcBef>
              <a:buClr>
                <a:schemeClr val="accent2"/>
              </a:buClr>
              <a:buFont typeface="Wingdings" pitchFamily="2" charset="2"/>
              <a:buChar char="§"/>
              <a:defRPr/>
            </a:pPr>
            <a:r>
              <a:rPr lang="en-US" sz="2000" kern="0" dirty="0" smtClean="0">
                <a:solidFill>
                  <a:srgbClr val="333333"/>
                </a:solidFill>
              </a:rPr>
              <a:t>Proposal </a:t>
            </a:r>
            <a:r>
              <a:rPr lang="en-US" sz="2000" kern="0" dirty="0" err="1" smtClean="0">
                <a:solidFill>
                  <a:srgbClr val="333333"/>
                </a:solidFill>
              </a:rPr>
              <a:t>vs</a:t>
            </a:r>
            <a:r>
              <a:rPr lang="en-US" sz="2000" kern="0" dirty="0" smtClean="0">
                <a:solidFill>
                  <a:srgbClr val="333333"/>
                </a:solidFill>
              </a:rPr>
              <a:t> HM4.0 (no SDIP)</a:t>
            </a:r>
          </a:p>
        </p:txBody>
      </p:sp>
      <p:graphicFrame>
        <p:nvGraphicFramePr>
          <p:cNvPr id="10" name="Table 9"/>
          <p:cNvGraphicFramePr>
            <a:graphicFrameLocks noGrp="1"/>
          </p:cNvGraphicFramePr>
          <p:nvPr/>
        </p:nvGraphicFramePr>
        <p:xfrm>
          <a:off x="507643" y="1860625"/>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-0.22%</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0.38%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0.52%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-0.19%</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-0.29%</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-0.53%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-0.19%</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-0.09%</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-0.09%</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-0.07%</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0.08%</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-0.09%</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0.06%</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97%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Non-Square Blocks Transforms</a:t>
            </a:r>
            <a:endParaRPr lang="en-US" dirty="0"/>
          </a:p>
        </p:txBody>
      </p:sp>
      <p:sp>
        <p:nvSpPr>
          <p:cNvPr id="243714" name="Rectangle 2"/>
          <p:cNvSpPr>
            <a:spLocks noGrp="1" noChangeArrowheads="1"/>
          </p:cNvSpPr>
          <p:nvPr>
            <p:ph idx="1"/>
          </p:nvPr>
        </p:nvSpPr>
        <p:spPr>
          <a:xfrm>
            <a:off x="163512" y="904108"/>
            <a:ext cx="8614728" cy="3550934"/>
          </a:xfrm>
        </p:spPr>
        <p:txBody>
          <a:bodyPr/>
          <a:lstStyle/>
          <a:p>
            <a:r>
              <a:rPr lang="en-US" b="1" dirty="0" smtClean="0"/>
              <a:t>NSQT &amp; SDIP</a:t>
            </a:r>
            <a:r>
              <a:rPr lang="en-US" dirty="0" smtClean="0"/>
              <a:t> use non-square transforms</a:t>
            </a:r>
          </a:p>
          <a:p>
            <a:pPr lvl="1"/>
            <a:r>
              <a:rPr lang="en-US" dirty="0" smtClean="0"/>
              <a:t>Inter NSQT block sizes: 32×8, 8×32, 16×4, 4×16</a:t>
            </a:r>
          </a:p>
          <a:p>
            <a:pPr lvl="1"/>
            <a:r>
              <a:rPr lang="en-US" dirty="0" smtClean="0"/>
              <a:t>Intra SDIP block sizes: 32×8, 8×32, 32×2, 2×32, 16×4, 4×16, 8×2, 2×8</a:t>
            </a:r>
          </a:p>
          <a:p>
            <a:pPr lvl="1"/>
            <a:endParaRPr lang="en-US" dirty="0" smtClean="0"/>
          </a:p>
          <a:p>
            <a:r>
              <a:rPr lang="en-US" b="1" dirty="0" smtClean="0"/>
              <a:t>Issue: </a:t>
            </a:r>
            <a:r>
              <a:rPr lang="en-US" dirty="0" smtClean="0"/>
              <a:t>entropy coder only handles square blocks</a:t>
            </a:r>
          </a:p>
          <a:p>
            <a:pPr lvl="1"/>
            <a:r>
              <a:rPr lang="en-US" dirty="0" smtClean="0"/>
              <a:t>NSQT/SDIP introduce mappings between non-square transforms and ‘square-based’ entropy coder</a:t>
            </a:r>
          </a:p>
          <a:p>
            <a:pPr lvl="2"/>
            <a:r>
              <a:rPr lang="en-US" dirty="0" smtClean="0"/>
              <a:t>Extra computational complexity</a:t>
            </a:r>
          </a:p>
          <a:p>
            <a:pPr lvl="2"/>
            <a:r>
              <a:rPr lang="en-US" dirty="0" smtClean="0"/>
              <a:t>Neighborhood relation between coefficients is ‘broken’</a:t>
            </a:r>
          </a:p>
          <a:p>
            <a:pPr lvl="1"/>
            <a:endParaRPr lang="en-US" dirty="0" smtClean="0"/>
          </a:p>
          <a:p>
            <a:r>
              <a:rPr lang="en-US" b="1" dirty="0" smtClean="0"/>
              <a:t>Harmonization:</a:t>
            </a:r>
            <a:r>
              <a:rPr lang="en-US" dirty="0" smtClean="0"/>
              <a:t> modify entropy coding in HE to handle in the same way square and non-square blocks and without intermediate mapping</a:t>
            </a:r>
          </a:p>
          <a:p>
            <a:pPr lvl="1"/>
            <a:r>
              <a:rPr lang="en-US" dirty="0" smtClean="0"/>
              <a:t>Contexts for significance map</a:t>
            </a:r>
          </a:p>
          <a:p>
            <a:pPr lvl="1"/>
            <a:r>
              <a:rPr lang="en-US" dirty="0" smtClean="0"/>
              <a:t>Scans for NSQT blocks</a:t>
            </a:r>
          </a:p>
          <a:p>
            <a:pPr lvl="1"/>
            <a:r>
              <a:rPr lang="en-US" dirty="0" smtClean="0"/>
              <a:t>Last coefficient coding</a:t>
            </a:r>
          </a:p>
          <a:p>
            <a:endParaRPr lang="en-US" dirty="0" smtClean="0"/>
          </a:p>
          <a:p>
            <a:pPr lvl="2">
              <a:buNone/>
            </a:pPr>
            <a:endParaRPr lang="en-US" dirty="0" smtClean="0"/>
          </a:p>
          <a:p>
            <a:pPr lvl="2"/>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NSQT &amp; SDIP Harmonization with CABAC</a:t>
            </a:r>
            <a:endParaRPr lang="en-US" dirty="0"/>
          </a:p>
        </p:txBody>
      </p:sp>
      <p:sp>
        <p:nvSpPr>
          <p:cNvPr id="243714" name="Rectangle 2"/>
          <p:cNvSpPr>
            <a:spLocks noGrp="1" noChangeArrowheads="1"/>
          </p:cNvSpPr>
          <p:nvPr>
            <p:ph idx="1"/>
          </p:nvPr>
        </p:nvSpPr>
        <p:spPr/>
        <p:txBody>
          <a:bodyPr/>
          <a:lstStyle/>
          <a:p>
            <a:pPr lvl="0" hangingPunct="0"/>
            <a:r>
              <a:rPr lang="en-US" dirty="0" smtClean="0"/>
              <a:t>Significance map coding</a:t>
            </a:r>
          </a:p>
          <a:p>
            <a:pPr lvl="1" hangingPunct="0"/>
            <a:r>
              <a:rPr lang="en-US" dirty="0" smtClean="0"/>
              <a:t>Context derivation for the non-square blocks similar to square blocks</a:t>
            </a:r>
          </a:p>
          <a:p>
            <a:pPr lvl="2" hangingPunct="0"/>
            <a:r>
              <a:rPr lang="en-US" dirty="0" smtClean="0"/>
              <a:t>Blocks with same sizes share (transposed) contexts</a:t>
            </a:r>
          </a:p>
          <a:p>
            <a:pPr lvl="1" hangingPunct="0"/>
            <a:r>
              <a:rPr lang="en-US" dirty="0" smtClean="0"/>
              <a:t>Small blocks (&lt;= 64 coefficients) use contexts based on position</a:t>
            </a:r>
          </a:p>
          <a:p>
            <a:pPr lvl="1" hangingPunct="0"/>
            <a:r>
              <a:rPr lang="en-US" dirty="0" smtClean="0"/>
              <a:t>Blocks 32×8 and 8×32 use the method for square blocks of 16×16 and 32×32</a:t>
            </a:r>
          </a:p>
          <a:p>
            <a:pPr hangingPunct="0">
              <a:buNone/>
            </a:pPr>
            <a:endParaRPr lang="en-US" dirty="0" smtClean="0"/>
          </a:p>
          <a:p>
            <a:pPr lvl="1" hangingPunct="0"/>
            <a:endParaRPr lang="en-US" dirty="0" smtClean="0"/>
          </a:p>
        </p:txBody>
      </p:sp>
      <p:graphicFrame>
        <p:nvGraphicFramePr>
          <p:cNvPr id="4" name="표 3"/>
          <p:cNvGraphicFramePr>
            <a:graphicFrameLocks noGrp="1"/>
          </p:cNvGraphicFramePr>
          <p:nvPr/>
        </p:nvGraphicFramePr>
        <p:xfrm>
          <a:off x="770405" y="2833545"/>
          <a:ext cx="4267200" cy="876300"/>
        </p:xfrm>
        <a:graphic>
          <a:graphicData uri="http://schemas.openxmlformats.org/drawingml/2006/table">
            <a:tbl>
              <a:tblPr/>
              <a:tblGrid>
                <a:gridCol w="266700"/>
                <a:gridCol w="266700"/>
                <a:gridCol w="266700"/>
                <a:gridCol w="266700"/>
                <a:gridCol w="266700"/>
                <a:gridCol w="266700"/>
                <a:gridCol w="266700"/>
                <a:gridCol w="266700"/>
                <a:gridCol w="266700"/>
                <a:gridCol w="266700"/>
                <a:gridCol w="266700"/>
                <a:gridCol w="266700"/>
                <a:gridCol w="266700"/>
                <a:gridCol w="266700"/>
                <a:gridCol w="266700"/>
                <a:gridCol w="266700"/>
              </a:tblGrid>
              <a:tr h="219075">
                <a:tc>
                  <a:txBody>
                    <a:bodyPr/>
                    <a:lstStyle/>
                    <a:p>
                      <a:pPr algn="r" fontAlgn="ctr"/>
                      <a:r>
                        <a:rPr lang="en-US" sz="1100" b="0" i="0" u="none" strike="noStrike" dirty="0">
                          <a:solidFill>
                            <a:srgbClr val="000000"/>
                          </a:solidFill>
                          <a:latin typeface="맑은 고딕"/>
                        </a:rPr>
                        <a:t>15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23</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23</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15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23</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23</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19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22</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22</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19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22</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22</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표 4"/>
          <p:cNvGraphicFramePr>
            <a:graphicFrameLocks noGrp="1"/>
          </p:cNvGraphicFramePr>
          <p:nvPr/>
        </p:nvGraphicFramePr>
        <p:xfrm>
          <a:off x="6376564" y="2773671"/>
          <a:ext cx="1066800" cy="3505200"/>
        </p:xfrm>
        <a:graphic>
          <a:graphicData uri="http://schemas.openxmlformats.org/drawingml/2006/table">
            <a:tbl>
              <a:tblPr/>
              <a:tblGrid>
                <a:gridCol w="266700"/>
                <a:gridCol w="266700"/>
                <a:gridCol w="266700"/>
                <a:gridCol w="266700"/>
              </a:tblGrid>
              <a:tr h="219075">
                <a:tc>
                  <a:txBody>
                    <a:bodyPr/>
                    <a:lstStyle/>
                    <a:p>
                      <a:pPr algn="r" fontAlgn="ctr"/>
                      <a:r>
                        <a:rPr lang="en-US" sz="1100" b="0" i="0" u="none" strike="noStrike" dirty="0">
                          <a:solidFill>
                            <a:srgbClr val="000000"/>
                          </a:solidFill>
                          <a:latin typeface="맑은 고딕"/>
                        </a:rPr>
                        <a:t>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smtClean="0">
                          <a:solidFill>
                            <a:srgbClr val="000000"/>
                          </a:solidFill>
                          <a:latin typeface="맑은 고딕"/>
                        </a:rPr>
                        <a:t>19</a:t>
                      </a:r>
                      <a:endParaRPr lang="en-US"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smtClean="0">
                          <a:solidFill>
                            <a:srgbClr val="000000"/>
                          </a:solidFill>
                          <a:latin typeface="맑은 고딕"/>
                        </a:rPr>
                        <a:t>19</a:t>
                      </a:r>
                      <a:endParaRPr lang="en-US"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smtClean="0">
                          <a:solidFill>
                            <a:srgbClr val="000000"/>
                          </a:solidFill>
                          <a:latin typeface="맑은 고딕"/>
                        </a:rPr>
                        <a:t>19</a:t>
                      </a:r>
                      <a:endParaRPr lang="en-US"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smtClean="0">
                          <a:solidFill>
                            <a:srgbClr val="000000"/>
                          </a:solidFill>
                          <a:latin typeface="맑은 고딕"/>
                        </a:rPr>
                        <a:t>19</a:t>
                      </a:r>
                      <a:endParaRPr lang="en-US"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16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16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17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17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18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18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24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24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25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25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26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26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974278" y="3812875"/>
            <a:ext cx="1527586" cy="338554"/>
          </a:xfrm>
          <a:prstGeom prst="rect">
            <a:avLst/>
          </a:prstGeom>
          <a:noFill/>
        </p:spPr>
        <p:txBody>
          <a:bodyPr wrap="square" rtlCol="0">
            <a:spAutoFit/>
          </a:bodyPr>
          <a:lstStyle/>
          <a:p>
            <a:r>
              <a:rPr lang="en-US" sz="1600" i="1" dirty="0" smtClean="0"/>
              <a:t>16×4 block</a:t>
            </a:r>
            <a:endParaRPr lang="en-US" sz="1600" i="1" dirty="0"/>
          </a:p>
        </p:txBody>
      </p:sp>
      <p:sp>
        <p:nvSpPr>
          <p:cNvPr id="7" name="TextBox 6"/>
          <p:cNvSpPr txBox="1"/>
          <p:nvPr/>
        </p:nvSpPr>
        <p:spPr>
          <a:xfrm>
            <a:off x="5221691" y="5836511"/>
            <a:ext cx="1527586" cy="338554"/>
          </a:xfrm>
          <a:prstGeom prst="rect">
            <a:avLst/>
          </a:prstGeom>
          <a:noFill/>
        </p:spPr>
        <p:txBody>
          <a:bodyPr wrap="square" rtlCol="0">
            <a:spAutoFit/>
          </a:bodyPr>
          <a:lstStyle/>
          <a:p>
            <a:r>
              <a:rPr lang="en-US" sz="1600" i="1" dirty="0" smtClean="0"/>
              <a:t>4×16 block</a:t>
            </a:r>
            <a:endParaRPr lang="en-US" sz="1600" i="1"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NSQT &amp; SDIP Harmonization with CABAC</a:t>
            </a:r>
            <a:endParaRPr lang="en-US" dirty="0"/>
          </a:p>
        </p:txBody>
      </p:sp>
      <p:sp>
        <p:nvSpPr>
          <p:cNvPr id="243714" name="Rectangle 2"/>
          <p:cNvSpPr>
            <a:spLocks noGrp="1" noChangeArrowheads="1"/>
          </p:cNvSpPr>
          <p:nvPr>
            <p:ph idx="1"/>
          </p:nvPr>
        </p:nvSpPr>
        <p:spPr/>
        <p:txBody>
          <a:bodyPr/>
          <a:lstStyle/>
          <a:p>
            <a:pPr lvl="0" hangingPunct="0"/>
            <a:r>
              <a:rPr lang="en-US" dirty="0" smtClean="0"/>
              <a:t>Scans</a:t>
            </a:r>
          </a:p>
          <a:p>
            <a:pPr lvl="1" hangingPunct="0"/>
            <a:r>
              <a:rPr lang="en-US" dirty="0" smtClean="0"/>
              <a:t>Removal of the mapping between non-square and  square</a:t>
            </a:r>
          </a:p>
          <a:p>
            <a:pPr lvl="1" hangingPunct="0"/>
            <a:r>
              <a:rPr lang="en-US" dirty="0" smtClean="0"/>
              <a:t>Horizontal, vertical, and fixed diagonal scan starting at the long side</a:t>
            </a:r>
          </a:p>
          <a:p>
            <a:pPr lvl="1" hangingPunct="0"/>
            <a:endParaRPr lang="en-US" dirty="0" smtClean="0"/>
          </a:p>
          <a:p>
            <a:pPr lvl="1" hangingPunct="0"/>
            <a:endParaRPr lang="en-US" dirty="0" smtClean="0"/>
          </a:p>
          <a:p>
            <a:pPr lvl="1" hangingPunct="0"/>
            <a:endParaRPr lang="en-US" dirty="0" smtClean="0"/>
          </a:p>
          <a:p>
            <a:pPr lvl="1" hangingPunct="0"/>
            <a:endParaRPr lang="en-US" dirty="0" smtClean="0"/>
          </a:p>
          <a:p>
            <a:pPr lvl="1" hangingPunct="0"/>
            <a:endParaRPr lang="en-US" dirty="0" smtClean="0"/>
          </a:p>
          <a:p>
            <a:pPr lvl="1" hangingPunct="0"/>
            <a:endParaRPr lang="en-US" dirty="0" smtClean="0"/>
          </a:p>
          <a:p>
            <a:pPr lvl="0" hangingPunct="0"/>
            <a:r>
              <a:rPr lang="en-US" dirty="0" smtClean="0"/>
              <a:t>Last significant position coding</a:t>
            </a:r>
          </a:p>
          <a:p>
            <a:pPr lvl="1" hangingPunct="0"/>
            <a:r>
              <a:rPr lang="en-US" dirty="0" smtClean="0"/>
              <a:t>Context depends on the length of the side of the block</a:t>
            </a:r>
          </a:p>
          <a:p>
            <a:pPr lvl="1" hangingPunct="0"/>
            <a:r>
              <a:rPr lang="en-US" dirty="0" smtClean="0"/>
              <a:t>One context for the sides of length 2</a:t>
            </a:r>
          </a:p>
          <a:p>
            <a:pPr lvl="1" hangingPunct="0"/>
            <a:endParaRPr lang="en-US" dirty="0" smtClean="0"/>
          </a:p>
        </p:txBody>
      </p:sp>
      <p:graphicFrame>
        <p:nvGraphicFramePr>
          <p:cNvPr id="14" name="표 3"/>
          <p:cNvGraphicFramePr>
            <a:graphicFrameLocks noGrp="1"/>
          </p:cNvGraphicFramePr>
          <p:nvPr/>
        </p:nvGraphicFramePr>
        <p:xfrm>
          <a:off x="740652" y="2239825"/>
          <a:ext cx="4267200" cy="876300"/>
        </p:xfrm>
        <a:graphic>
          <a:graphicData uri="http://schemas.openxmlformats.org/drawingml/2006/table">
            <a:tbl>
              <a:tblPr/>
              <a:tblGrid>
                <a:gridCol w="266700"/>
                <a:gridCol w="266700"/>
                <a:gridCol w="266700"/>
                <a:gridCol w="266700"/>
                <a:gridCol w="266700"/>
                <a:gridCol w="266700"/>
                <a:gridCol w="266700"/>
                <a:gridCol w="266700"/>
                <a:gridCol w="266700"/>
                <a:gridCol w="266700"/>
                <a:gridCol w="266700"/>
                <a:gridCol w="266700"/>
                <a:gridCol w="266700"/>
                <a:gridCol w="266700"/>
                <a:gridCol w="266700"/>
                <a:gridCol w="266700"/>
              </a:tblGrid>
              <a:tr h="219075">
                <a:tc>
                  <a:txBody>
                    <a:bodyPr/>
                    <a:lstStyle/>
                    <a:p>
                      <a:pPr algn="r" fontAlgn="ctr"/>
                      <a:r>
                        <a:rPr lang="en-US" sz="1100" b="0" i="0" u="none" strike="noStrike" dirty="0">
                          <a:solidFill>
                            <a:srgbClr val="000000"/>
                          </a:solidFill>
                          <a:latin typeface="맑은 고딕"/>
                        </a:rPr>
                        <a:t>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13</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33</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41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45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49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53</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57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12</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32</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40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44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48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52</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56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60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3</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23</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43</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47</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51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55</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59</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62</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r" fontAlgn="ctr"/>
                      <a:r>
                        <a:rPr lang="en-US" sz="1100" b="0" i="0" u="none" strike="noStrike" dirty="0">
                          <a:solidFill>
                            <a:srgbClr val="000000"/>
                          </a:solidFill>
                          <a:latin typeface="맑은 고딕"/>
                        </a:rPr>
                        <a:t>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18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22</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26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38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42</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46</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50</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54</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58</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61</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latin typeface="맑은 고딕"/>
                        </a:rPr>
                        <a:t>63</a:t>
                      </a:r>
                      <a:endParaRPr lang="ko-KR" sz="1100" b="0" i="0" u="none" strike="noStrike" dirty="0">
                        <a:solidFill>
                          <a:srgbClr val="000000"/>
                        </a:solidFill>
                        <a:latin typeface="맑은 고딕"/>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15" name="직선 화살표 연결선 8"/>
          <p:cNvCxnSpPr/>
          <p:nvPr/>
        </p:nvCxnSpPr>
        <p:spPr>
          <a:xfrm rot="-2700000">
            <a:off x="831948" y="2500635"/>
            <a:ext cx="360000" cy="0"/>
          </a:xfrm>
          <a:prstGeom prst="straightConnector1">
            <a:avLst/>
          </a:prstGeom>
          <a:ln w="19050">
            <a:solidFill>
              <a:schemeClr val="tx2"/>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6" name="직선 화살표 연결선 9"/>
          <p:cNvCxnSpPr/>
          <p:nvPr/>
        </p:nvCxnSpPr>
        <p:spPr>
          <a:xfrm rot="-2700000">
            <a:off x="779227" y="2619224"/>
            <a:ext cx="720000" cy="0"/>
          </a:xfrm>
          <a:prstGeom prst="straightConnector1">
            <a:avLst/>
          </a:prstGeom>
          <a:ln w="19050">
            <a:solidFill>
              <a:schemeClr val="tx2"/>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7" name="직선 화살표 연결선 10"/>
          <p:cNvCxnSpPr/>
          <p:nvPr/>
        </p:nvCxnSpPr>
        <p:spPr>
          <a:xfrm flipV="1">
            <a:off x="942822" y="2369727"/>
            <a:ext cx="733934" cy="720080"/>
          </a:xfrm>
          <a:prstGeom prst="straightConnector1">
            <a:avLst/>
          </a:prstGeom>
          <a:ln w="19050">
            <a:solidFill>
              <a:schemeClr val="tx2"/>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8" name="직선 화살표 연결선 15"/>
          <p:cNvCxnSpPr/>
          <p:nvPr/>
        </p:nvCxnSpPr>
        <p:spPr>
          <a:xfrm flipV="1">
            <a:off x="1172700" y="2369727"/>
            <a:ext cx="720080" cy="691668"/>
          </a:xfrm>
          <a:prstGeom prst="straightConnector1">
            <a:avLst/>
          </a:prstGeom>
          <a:ln w="19050">
            <a:solidFill>
              <a:schemeClr val="tx2"/>
            </a:solidFill>
            <a:headEnd type="arrow"/>
            <a:tailEnd type="none"/>
          </a:ln>
        </p:spPr>
        <p:style>
          <a:lnRef idx="1">
            <a:schemeClr val="accent1"/>
          </a:lnRef>
          <a:fillRef idx="0">
            <a:schemeClr val="accent1"/>
          </a:fillRef>
          <a:effectRef idx="0">
            <a:schemeClr val="accent1"/>
          </a:effectRef>
          <a:fontRef idx="minor">
            <a:schemeClr val="tx1"/>
          </a:fontRef>
        </p:style>
      </p:cxnSp>
      <p:graphicFrame>
        <p:nvGraphicFramePr>
          <p:cNvPr id="19" name="표 4"/>
          <p:cNvGraphicFramePr>
            <a:graphicFrameLocks noGrp="1"/>
          </p:cNvGraphicFramePr>
          <p:nvPr/>
        </p:nvGraphicFramePr>
        <p:xfrm>
          <a:off x="6868273" y="2238705"/>
          <a:ext cx="1066800" cy="3352800"/>
        </p:xfrm>
        <a:graphic>
          <a:graphicData uri="http://schemas.openxmlformats.org/drawingml/2006/table">
            <a:tbl>
              <a:tblPr/>
              <a:tblGrid>
                <a:gridCol w="266700"/>
                <a:gridCol w="266700"/>
                <a:gridCol w="266700"/>
                <a:gridCol w="266700"/>
              </a:tblGrid>
              <a:tr h="209550">
                <a:tc>
                  <a:txBody>
                    <a:bodyPr/>
                    <a:lstStyle/>
                    <a:p>
                      <a:pPr algn="r" fontAlgn="ctr"/>
                      <a:r>
                        <a:rPr lang="en-US" altLang="ko-KR" sz="1100" b="0" i="0" u="none" strike="noStrike" dirty="0">
                          <a:solidFill>
                            <a:srgbClr val="000000"/>
                          </a:solidFill>
                          <a:latin typeface="맑은 고딕"/>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34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altLang="ko-KR" sz="1100" b="0" i="0" u="none" strike="noStrike" dirty="0">
                          <a:solidFill>
                            <a:srgbClr val="000000"/>
                          </a:solidFill>
                          <a:latin typeface="맑은 고딕"/>
                        </a:rPr>
                        <a:t>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ko-KR" sz="1100" b="0" i="0" u="none" strike="noStrike" dirty="0">
                          <a:solidFill>
                            <a:srgbClr val="000000"/>
                          </a:solidFill>
                          <a:latin typeface="맑은 고딕"/>
                        </a:rPr>
                        <a:t>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cxnSp>
        <p:nvCxnSpPr>
          <p:cNvPr id="20" name="직선 화살표 연결선 16"/>
          <p:cNvCxnSpPr/>
          <p:nvPr/>
        </p:nvCxnSpPr>
        <p:spPr>
          <a:xfrm rot="-2700000">
            <a:off x="6992174" y="2441621"/>
            <a:ext cx="360000" cy="0"/>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1" name="직선 화살표 연결선 17"/>
          <p:cNvCxnSpPr/>
          <p:nvPr/>
        </p:nvCxnSpPr>
        <p:spPr>
          <a:xfrm rot="-2700000">
            <a:off x="6939453" y="2560210"/>
            <a:ext cx="720000" cy="0"/>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2" name="직선 화살표 연결선 19"/>
          <p:cNvCxnSpPr/>
          <p:nvPr/>
        </p:nvCxnSpPr>
        <p:spPr>
          <a:xfrm flipV="1">
            <a:off x="7044894" y="2526736"/>
            <a:ext cx="792088" cy="703099"/>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3" name="직선 화살표 연결선 22"/>
          <p:cNvCxnSpPr/>
          <p:nvPr/>
        </p:nvCxnSpPr>
        <p:spPr>
          <a:xfrm flipV="1">
            <a:off x="6995746" y="2342552"/>
            <a:ext cx="792088" cy="703099"/>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119257" y="3184279"/>
            <a:ext cx="1527586" cy="338554"/>
          </a:xfrm>
          <a:prstGeom prst="rect">
            <a:avLst/>
          </a:prstGeom>
          <a:noFill/>
        </p:spPr>
        <p:txBody>
          <a:bodyPr wrap="square" rtlCol="0">
            <a:spAutoFit/>
          </a:bodyPr>
          <a:lstStyle/>
          <a:p>
            <a:r>
              <a:rPr lang="en-US" sz="1600" i="1" dirty="0" smtClean="0"/>
              <a:t>16×4 block</a:t>
            </a:r>
            <a:endParaRPr lang="en-US" sz="1600" i="1" dirty="0"/>
          </a:p>
        </p:txBody>
      </p:sp>
      <p:sp>
        <p:nvSpPr>
          <p:cNvPr id="25" name="TextBox 24"/>
          <p:cNvSpPr txBox="1"/>
          <p:nvPr/>
        </p:nvSpPr>
        <p:spPr>
          <a:xfrm>
            <a:off x="6768355" y="5660331"/>
            <a:ext cx="1527586" cy="338554"/>
          </a:xfrm>
          <a:prstGeom prst="rect">
            <a:avLst/>
          </a:prstGeom>
          <a:noFill/>
        </p:spPr>
        <p:txBody>
          <a:bodyPr wrap="square" rtlCol="0">
            <a:spAutoFit/>
          </a:bodyPr>
          <a:lstStyle/>
          <a:p>
            <a:r>
              <a:rPr lang="en-US" sz="1600" i="1" dirty="0" smtClean="0"/>
              <a:t>4×16 block</a:t>
            </a:r>
            <a:endParaRPr lang="en-US" sz="1600" i="1"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Performance on SDIP/NSQT (I)</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Common conditions, HE configuration</a:t>
            </a:r>
          </a:p>
          <a:p>
            <a:r>
              <a:rPr lang="en-US" dirty="0" smtClean="0"/>
              <a:t>Compared to HM4.0 + SDIP</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buNone/>
            </a:pPr>
            <a:endParaRPr lang="en-US" dirty="0" smtClean="0"/>
          </a:p>
          <a:p>
            <a:pPr lvl="1">
              <a:buNone/>
            </a:pPr>
            <a:endParaRPr lang="en-US" sz="1200" dirty="0" smtClean="0"/>
          </a:p>
          <a:p>
            <a:pPr lvl="1"/>
            <a:r>
              <a:rPr lang="en-US" dirty="0" smtClean="0"/>
              <a:t>Cross-check: </a:t>
            </a:r>
            <a:r>
              <a:rPr lang="en-US" dirty="0" err="1" smtClean="0"/>
              <a:t>Huawei</a:t>
            </a:r>
            <a:r>
              <a:rPr lang="en-US" dirty="0" smtClean="0"/>
              <a:t> (JCTVC-G797)</a:t>
            </a:r>
            <a:endParaRPr lang="en-GB" dirty="0" smtClean="0"/>
          </a:p>
          <a:p>
            <a:pPr lvl="1"/>
            <a:endParaRPr lang="en-GB" sz="1050" dirty="0" smtClean="0"/>
          </a:p>
          <a:p>
            <a:pPr lvl="1"/>
            <a:endParaRPr lang="en-GB" dirty="0" smtClean="0"/>
          </a:p>
          <a:p>
            <a:pPr lvl="1"/>
            <a:endParaRPr lang="en-US" dirty="0" smtClean="0"/>
          </a:p>
          <a:p>
            <a:pPr marL="511176" lvl="2">
              <a:buClr>
                <a:schemeClr val="accent2"/>
              </a:buClr>
            </a:pPr>
            <a:endParaRPr lang="en-GB" dirty="0" smtClean="0"/>
          </a:p>
          <a:p>
            <a:pPr marL="511176" lvl="2">
              <a:buClr>
                <a:schemeClr val="accent2"/>
              </a:buClr>
            </a:pPr>
            <a:endParaRPr lang="en-US" dirty="0" smtClean="0"/>
          </a:p>
          <a:p>
            <a:pPr lvl="1"/>
            <a:endParaRPr lang="en-US" dirty="0" smtClean="0"/>
          </a:p>
          <a:p>
            <a:endParaRPr lang="en-US" dirty="0" smtClean="0"/>
          </a:p>
          <a:p>
            <a:pPr>
              <a:buNone/>
            </a:pPr>
            <a:endParaRPr lang="en-US" dirty="0" smtClean="0"/>
          </a:p>
          <a:p>
            <a:pPr lvl="1"/>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Table 6"/>
          <p:cNvGraphicFramePr>
            <a:graphicFrameLocks noGrp="1"/>
          </p:cNvGraphicFramePr>
          <p:nvPr/>
        </p:nvGraphicFramePr>
        <p:xfrm>
          <a:off x="580813" y="1964041"/>
          <a:ext cx="7616420" cy="3409656"/>
        </p:xfrm>
        <a:graphic>
          <a:graphicData uri="http://schemas.openxmlformats.org/drawingml/2006/table">
            <a:tbl>
              <a:tblPr/>
              <a:tblGrid>
                <a:gridCol w="915434"/>
                <a:gridCol w="744554"/>
                <a:gridCol w="744554"/>
                <a:gridCol w="744554"/>
                <a:gridCol w="744554"/>
                <a:gridCol w="744554"/>
                <a:gridCol w="744554"/>
                <a:gridCol w="744554"/>
                <a:gridCol w="744554"/>
                <a:gridCol w="744554"/>
              </a:tblGrid>
              <a:tr h="350699">
                <a:tc rowSpan="2">
                  <a:txBody>
                    <a:bodyPr/>
                    <a:lstStyle/>
                    <a:p>
                      <a:pPr algn="ctr" fontAlgn="ctr"/>
                      <a:r>
                        <a:rPr lang="en-US" sz="16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600" b="1" i="0" u="none" strike="noStrike" dirty="0">
                          <a:latin typeface="Arial"/>
                        </a:rPr>
                        <a:t>All Intra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Low delay B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0699">
                <a:tc vMerge="1">
                  <a:txBody>
                    <a:bodyPr/>
                    <a:lstStyle/>
                    <a:p>
                      <a:endParaRPr lang="en-US"/>
                    </a:p>
                  </a:txBody>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400" b="0" i="0" u="none" strike="noStrike" dirty="0">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-0.15%</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-0.29%</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-0.51%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-0.31%</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-0.42%</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b"/>
                      <a:r>
                        <a:rPr lang="en-US" sz="14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b"/>
                      <a:r>
                        <a:rPr lang="en-US" sz="14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50699">
                <a:tc>
                  <a:txBody>
                    <a:bodyPr/>
                    <a:lstStyle/>
                    <a:p>
                      <a:pPr algn="ctr" fontAlgn="ctr"/>
                      <a:r>
                        <a:rPr lang="en-US" sz="1400" b="0" i="0" u="none" strike="noStrike" dirty="0">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-0.15%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-0.15%</a:t>
                      </a:r>
                    </a:p>
                  </a:txBody>
                  <a:tcPr marL="0" marR="0" marT="0" marB="0" anchor="ctr">
                    <a:lnL>
                      <a:noFill/>
                    </a:lnL>
                    <a:lnR>
                      <a:noFill/>
                    </a:lnR>
                    <a:lnT>
                      <a:noFill/>
                    </a:lnT>
                    <a:lnB>
                      <a:noFill/>
                    </a:lnB>
                  </a:tcPr>
                </a:tc>
                <a:tc>
                  <a:txBody>
                    <a:bodyPr/>
                    <a:lstStyle/>
                    <a:p>
                      <a:pPr algn="ctr" fontAlgn="b"/>
                      <a:r>
                        <a:rPr lang="en-US" sz="1400" b="0" i="0" u="none" strike="noStrike" dirty="0">
                          <a:solidFill>
                            <a:srgbClr val="000000"/>
                          </a:solidFill>
                          <a:latin typeface="Arial"/>
                        </a:rPr>
                        <a:t>-0.26%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-0.10%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-0.21%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-0.19%</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-0.06%</a:t>
                      </a:r>
                    </a:p>
                  </a:txBody>
                  <a:tcPr marL="0" marR="0" marT="0" marB="0" anchor="ctr">
                    <a:lnL>
                      <a:noFill/>
                    </a:lnL>
                    <a:lnR>
                      <a:noFill/>
                    </a:lnR>
                    <a:lnT>
                      <a:noFill/>
                    </a:lnT>
                    <a:lnB>
                      <a:noFill/>
                    </a:lnB>
                  </a:tcPr>
                </a:tc>
                <a:tc>
                  <a:txBody>
                    <a:bodyPr/>
                    <a:lstStyle/>
                    <a:p>
                      <a:pPr algn="ctr" fontAlgn="b"/>
                      <a:r>
                        <a:rPr lang="en-US" sz="1400" b="0" i="0" u="none" strike="noStrike" dirty="0">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-0.11%</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-0.25%</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-0.34%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-0.15%</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-0.56%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dirty="0">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-0.14%</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-0.54%</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-0.36%</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endParaRPr lang="en-US" sz="1400" b="0" i="0" u="none" strike="noStrike" dirty="0">
                        <a:solidFill>
                          <a:srgbClr val="000000"/>
                        </a:solidFill>
                        <a:latin typeface="Arial"/>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1400" b="0" i="0" u="none" strike="noStrike" dirty="0">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1400" b="0" i="0" u="none" strike="noStrike">
                          <a:solidFill>
                            <a:srgbClr val="000000"/>
                          </a:solidFill>
                          <a:latin typeface="Arial"/>
                        </a:rPr>
                        <a:t>-0.14%</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-0.92%</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-0.96%</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50699">
                <a:tc>
                  <a:txBody>
                    <a:bodyPr/>
                    <a:lstStyle/>
                    <a:p>
                      <a:pPr algn="ctr" fontAlgn="ctr"/>
                      <a:r>
                        <a:rPr lang="en-US" sz="1600" b="1" i="0" u="none" strike="noStrike" dirty="0">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Arial"/>
                        </a:rPr>
                        <a:t>-0.19%</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Arial"/>
                        </a:rPr>
                        <a:t>-0.25%</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Arial"/>
                        </a:rPr>
                        <a:t>-0.17%</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-0.27%</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latin typeface="Arial"/>
                        </a:rPr>
                        <a:t>-0.27%</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-0.35%</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fontAlgn="ctr"/>
                      <a:r>
                        <a:rPr lang="en-US" sz="1600" b="0" i="0" u="none" strike="noStrike">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50699">
                <a:tc>
                  <a:txBody>
                    <a:bodyPr/>
                    <a:lstStyle/>
                    <a:p>
                      <a:pPr algn="ctr" fontAlgn="ctr"/>
                      <a:r>
                        <a:rPr lang="en-US" sz="1600" b="0" i="0" u="none" strike="noStrike" dirty="0">
                          <a:latin typeface="Arial"/>
                        </a:rPr>
                        <a:t>Dec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Performance on NSQT (II)</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Common conditions, HE configuration</a:t>
            </a:r>
          </a:p>
          <a:p>
            <a:r>
              <a:rPr lang="en-US" dirty="0" smtClean="0"/>
              <a:t>Compared to HM4.0 (no SDIP)</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buNone/>
            </a:pPr>
            <a:endParaRPr lang="en-US" dirty="0" smtClean="0"/>
          </a:p>
          <a:p>
            <a:pPr lvl="1">
              <a:buNone/>
            </a:pPr>
            <a:endParaRPr lang="en-US" sz="1200" dirty="0" smtClean="0"/>
          </a:p>
          <a:p>
            <a:pPr lvl="1"/>
            <a:r>
              <a:rPr lang="en-US" dirty="0" smtClean="0"/>
              <a:t>Cross-check: BBC (JCTVC-G890)</a:t>
            </a:r>
            <a:endParaRPr lang="en-GB" dirty="0" smtClean="0"/>
          </a:p>
          <a:p>
            <a:pPr lvl="1"/>
            <a:endParaRPr lang="en-GB" sz="1050" dirty="0" smtClean="0"/>
          </a:p>
          <a:p>
            <a:pPr lvl="1"/>
            <a:endParaRPr lang="en-GB" dirty="0" smtClean="0"/>
          </a:p>
          <a:p>
            <a:pPr lvl="1"/>
            <a:endParaRPr lang="en-US" dirty="0" smtClean="0"/>
          </a:p>
          <a:p>
            <a:pPr marL="511176" lvl="2">
              <a:buClr>
                <a:schemeClr val="accent2"/>
              </a:buClr>
            </a:pPr>
            <a:endParaRPr lang="en-GB" dirty="0" smtClean="0"/>
          </a:p>
          <a:p>
            <a:pPr marL="511176" lvl="2">
              <a:buClr>
                <a:schemeClr val="accent2"/>
              </a:buClr>
            </a:pPr>
            <a:endParaRPr lang="en-US" dirty="0" smtClean="0"/>
          </a:p>
          <a:p>
            <a:pPr lvl="1"/>
            <a:endParaRPr lang="en-US" dirty="0" smtClean="0"/>
          </a:p>
          <a:p>
            <a:endParaRPr lang="en-US" dirty="0" smtClean="0"/>
          </a:p>
          <a:p>
            <a:pPr>
              <a:buNone/>
            </a:pPr>
            <a:endParaRPr lang="en-US" dirty="0" smtClean="0"/>
          </a:p>
          <a:p>
            <a:pPr lvl="1"/>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Table 6"/>
          <p:cNvGraphicFramePr>
            <a:graphicFrameLocks noGrp="1"/>
          </p:cNvGraphicFramePr>
          <p:nvPr/>
        </p:nvGraphicFramePr>
        <p:xfrm>
          <a:off x="580813" y="1964041"/>
          <a:ext cx="7616420" cy="3409656"/>
        </p:xfrm>
        <a:graphic>
          <a:graphicData uri="http://schemas.openxmlformats.org/drawingml/2006/table">
            <a:tbl>
              <a:tblPr/>
              <a:tblGrid>
                <a:gridCol w="915434"/>
                <a:gridCol w="744554"/>
                <a:gridCol w="744554"/>
                <a:gridCol w="744554"/>
                <a:gridCol w="744554"/>
                <a:gridCol w="744554"/>
                <a:gridCol w="744554"/>
                <a:gridCol w="744554"/>
                <a:gridCol w="744554"/>
                <a:gridCol w="744554"/>
              </a:tblGrid>
              <a:tr h="350699">
                <a:tc rowSpan="2">
                  <a:txBody>
                    <a:bodyPr/>
                    <a:lstStyle/>
                    <a:p>
                      <a:pPr algn="ctr" fontAlgn="ctr"/>
                      <a:r>
                        <a:rPr lang="en-US" sz="16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600" b="1" i="0" u="none" strike="noStrike" dirty="0">
                          <a:latin typeface="Arial"/>
                        </a:rPr>
                        <a:t>All Intra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Low delay B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0699">
                <a:tc vMerge="1">
                  <a:txBody>
                    <a:bodyPr/>
                    <a:lstStyle/>
                    <a:p>
                      <a:endParaRPr lang="en-US"/>
                    </a:p>
                  </a:txBody>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400" b="0" i="0" u="none" strike="noStrike" dirty="0">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0.00%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-0.22%</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b"/>
                      <a:r>
                        <a:rPr lang="en-US" sz="14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fontAlgn="b"/>
                      <a:r>
                        <a:rPr lang="en-US" sz="14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50699">
                <a:tc>
                  <a:txBody>
                    <a:bodyPr/>
                    <a:lstStyle/>
                    <a:p>
                      <a:pPr algn="ctr" fontAlgn="ctr"/>
                      <a:r>
                        <a:rPr lang="en-US" sz="1400" b="0" i="0" u="none" strike="noStrike" dirty="0">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400" b="0" i="0" u="none" strike="noStrike" dirty="0">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-0.11%</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-0.17%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400" b="0" i="0" u="none" strike="noStrike" dirty="0">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-0.07%</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-0.09%</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400" b="0" i="0" u="none" strike="noStrike" dirty="0">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0.13%</a:t>
                      </a:r>
                    </a:p>
                  </a:txBody>
                  <a:tcPr marL="0" marR="0" marT="0" marB="0" anchor="ctr">
                    <a:lnL>
                      <a:noFill/>
                    </a:lnL>
                    <a:lnR>
                      <a:noFill/>
                    </a:lnR>
                    <a:lnT>
                      <a:noFill/>
                    </a:lnT>
                    <a:lnB>
                      <a:noFill/>
                    </a:lnB>
                  </a:tcPr>
                </a:tc>
                <a:tc>
                  <a:txBody>
                    <a:bodyPr/>
                    <a:lstStyle/>
                    <a:p>
                      <a:pPr algn="ctr" fontAlgn="b"/>
                      <a:r>
                        <a:rPr lang="en-US" sz="1400" b="0" i="0" u="none" strike="noStrike">
                          <a:solidFill>
                            <a:srgbClr val="000000"/>
                          </a:solidFill>
                          <a:latin typeface="Arial"/>
                        </a:rPr>
                        <a:t>-0.20%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dirty="0">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0.00%</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endParaRPr lang="en-US" sz="1400" b="0" i="0" u="none" strike="noStrike">
                        <a:solidFill>
                          <a:srgbClr val="000000"/>
                        </a:solidFill>
                        <a:latin typeface="Arial"/>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1400" b="0" i="0" u="none" strike="noStrike" dirty="0">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ctr" fontAlgn="b"/>
                      <a:r>
                        <a:rPr lang="en-US" sz="1400" b="0" i="0" u="none" strike="noStrike" dirty="0">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0.38%</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0.52%</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50699">
                <a:tc>
                  <a:txBody>
                    <a:bodyPr/>
                    <a:lstStyle/>
                    <a:p>
                      <a:pPr algn="ctr" fontAlgn="ctr"/>
                      <a:r>
                        <a:rPr lang="en-US" sz="1600" b="1" i="0" u="none" strike="noStrike" dirty="0">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0.00%</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-0.08%</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0.05%</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fontAlgn="ctr"/>
                      <a:r>
                        <a:rPr lang="en-US" sz="1600" b="0" i="0" u="none" strike="noStrike">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106%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50699">
                <a:tc>
                  <a:txBody>
                    <a:bodyPr/>
                    <a:lstStyle/>
                    <a:p>
                      <a:pPr algn="ctr" fontAlgn="ctr"/>
                      <a:r>
                        <a:rPr lang="en-US" sz="1600" b="0" i="0" u="none" strike="noStrike" dirty="0">
                          <a:latin typeface="Arial"/>
                        </a:rPr>
                        <a:t>Dec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97%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Conclusions</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Extension of CABAC to NSQT/SDIP</a:t>
            </a:r>
          </a:p>
          <a:p>
            <a:r>
              <a:rPr lang="en-US" dirty="0" smtClean="0"/>
              <a:t>Simplification of the current design</a:t>
            </a:r>
          </a:p>
          <a:p>
            <a:pPr lvl="1"/>
            <a:r>
              <a:rPr lang="en-US" dirty="0" smtClean="0"/>
              <a:t>Removal of the additional mapping</a:t>
            </a:r>
          </a:p>
          <a:p>
            <a:r>
              <a:rPr lang="en-US" dirty="0" smtClean="0"/>
              <a:t>Slight improvement in performance</a:t>
            </a:r>
          </a:p>
          <a:p>
            <a:pPr lvl="1"/>
            <a:endParaRPr lang="en-GB" dirty="0" smtClean="0"/>
          </a:p>
          <a:p>
            <a:pPr lvl="1"/>
            <a:endParaRPr lang="en-GB" sz="1050" dirty="0" smtClean="0"/>
          </a:p>
          <a:p>
            <a:pPr lvl="1"/>
            <a:endParaRPr lang="en-GB" dirty="0" smtClean="0"/>
          </a:p>
          <a:p>
            <a:pPr lvl="1"/>
            <a:endParaRPr lang="en-US" dirty="0" smtClean="0"/>
          </a:p>
          <a:p>
            <a:pPr marL="511176" lvl="2">
              <a:buClr>
                <a:schemeClr val="accent2"/>
              </a:buClr>
            </a:pPr>
            <a:endParaRPr lang="en-GB" dirty="0" smtClean="0"/>
          </a:p>
          <a:p>
            <a:pPr marL="511176" lvl="2">
              <a:buClr>
                <a:schemeClr val="accent2"/>
              </a:buClr>
            </a:pPr>
            <a:endParaRPr lang="en-US" dirty="0" smtClean="0"/>
          </a:p>
          <a:p>
            <a:pPr lvl="1"/>
            <a:endParaRPr lang="en-US" dirty="0" smtClean="0"/>
          </a:p>
          <a:p>
            <a:endParaRPr lang="en-US" dirty="0" smtClean="0"/>
          </a:p>
          <a:p>
            <a:pPr>
              <a:buNone/>
            </a:pPr>
            <a:endParaRPr lang="en-US" dirty="0" smtClean="0"/>
          </a:p>
          <a:p>
            <a:pPr lvl="1"/>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lang="en-US" sz="2000" kern="0" dirty="0" smtClean="0">
                <a:solidFill>
                  <a:srgbClr val="333333"/>
                </a:solidFill>
                <a:latin typeface="+mn-lt"/>
                <a:cs typeface="+mn-cs"/>
              </a:rPr>
              <a:t>Proposal </a:t>
            </a:r>
            <a:r>
              <a:rPr lang="en-US" sz="2000" kern="0" dirty="0" err="1" smtClean="0">
                <a:solidFill>
                  <a:srgbClr val="333333"/>
                </a:solidFill>
                <a:latin typeface="+mn-lt"/>
                <a:cs typeface="+mn-cs"/>
              </a:rPr>
              <a:t>vs</a:t>
            </a:r>
            <a:r>
              <a:rPr lang="en-US" sz="2000" kern="0" dirty="0" smtClean="0">
                <a:solidFill>
                  <a:srgbClr val="333333"/>
                </a:solidFill>
                <a:latin typeface="+mn-lt"/>
                <a:cs typeface="+mn-cs"/>
              </a:rPr>
              <a:t> HM4.0 + SDIP</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10" name="Table 9"/>
          <p:cNvGraphicFramePr>
            <a:graphicFrameLocks noGrp="1"/>
          </p:cNvGraphicFramePr>
          <p:nvPr/>
        </p:nvGraphicFramePr>
        <p:xfrm>
          <a:off x="507643" y="1860625"/>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-0.15%</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-0.29%</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-0.51%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-0.31%</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-0.42%</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-0.06%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-0.56%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-0.92%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-0.96%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-0.67%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-0.83%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0.27%</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0.52%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0.19%</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0.36%</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0.75%</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-0.10%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-0.12%</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-0.10%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-0.18%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-0.15%</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-0.12%</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-0.14%</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4158</TotalTime>
  <Words>1526</Words>
  <Application>Microsoft Office PowerPoint</Application>
  <PresentationFormat>On-screen Show (4:3)</PresentationFormat>
  <Paragraphs>801</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JCTVC-D257</vt:lpstr>
      <vt:lpstr>JCTVC-G322 CE6.c: Harmonization of HE residual coding with non-square block transforms</vt:lpstr>
      <vt:lpstr>Non-Square Blocks Transforms</vt:lpstr>
      <vt:lpstr>NSQT &amp; SDIP Harmonization with CABAC</vt:lpstr>
      <vt:lpstr>NSQT &amp; SDIP Harmonization with CABAC</vt:lpstr>
      <vt:lpstr>Performance on SDIP/NSQT (I)</vt:lpstr>
      <vt:lpstr>Performance on NSQT (II)</vt:lpstr>
      <vt:lpstr>Conclusions</vt:lpstr>
      <vt:lpstr>Slide 8</vt:lpstr>
      <vt:lpstr>BD-rate (with class F and low delay P) </vt:lpstr>
      <vt:lpstr>BD-rate (with class F and low delay P)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Qualcomm User</cp:lastModifiedBy>
  <cp:revision>96</cp:revision>
  <cp:lastPrinted>2005-08-27T17:58:21Z</cp:lastPrinted>
  <dcterms:created xsi:type="dcterms:W3CDTF">2011-01-18T01:05:45Z</dcterms:created>
  <dcterms:modified xsi:type="dcterms:W3CDTF">2011-11-21T13:53:09Z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