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350" r:id="rId2"/>
    <p:sldId id="340" r:id="rId3"/>
    <p:sldId id="356" r:id="rId4"/>
    <p:sldId id="355" r:id="rId5"/>
    <p:sldId id="357" r:id="rId6"/>
    <p:sldId id="358" r:id="rId7"/>
    <p:sldId id="354" r:id="rId8"/>
    <p:sldId id="290" r:id="rId9"/>
    <p:sldId id="359" r:id="rId10"/>
    <p:sldId id="361" r:id="rId11"/>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7869" autoAdjust="0"/>
  </p:normalViewPr>
  <p:slideViewPr>
    <p:cSldViewPr snapToGrid="0">
      <p:cViewPr>
        <p:scale>
          <a:sx n="120" d="100"/>
          <a:sy n="120" d="100"/>
        </p:scale>
        <p:origin x="-720" y="174"/>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8</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JCTVC-G321</a:t>
            </a:r>
            <a:r>
              <a:rPr lang="en-US" dirty="0" smtClean="0"/>
              <a:t/>
            </a:r>
            <a:br>
              <a:rPr lang="en-US" dirty="0" smtClean="0"/>
            </a:br>
            <a:r>
              <a:rPr lang="en-US" dirty="0" smtClean="0"/>
              <a:t>CE11: Removal of the parsing dependency of residual coding on intra mode</a:t>
            </a:r>
            <a:endParaRPr lang="en-US" dirty="0"/>
          </a:p>
        </p:txBody>
      </p:sp>
      <p:sp>
        <p:nvSpPr>
          <p:cNvPr id="4" name="Subtitle 19"/>
          <p:cNvSpPr txBox="1">
            <a:spLocks/>
          </p:cNvSpPr>
          <p:nvPr/>
        </p:nvSpPr>
        <p:spPr bwMode="auto">
          <a:xfrm>
            <a:off x="1904096" y="5335792"/>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lang="en-US" sz="2000" u="sng" dirty="0" smtClean="0"/>
              <a:t>Joel Sole</a:t>
            </a:r>
            <a:r>
              <a:rPr lang="en-US" sz="2000" dirty="0" smtClean="0"/>
              <a:t>, Y. Zheng, W.-J. Chien, R. Joshi, X. Wang,  M.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Last coefficient + significance map coding  (A + B)</a:t>
            </a:r>
            <a:endParaRPr lang="en-US" sz="1600" kern="0" dirty="0" smtClean="0">
              <a:solidFill>
                <a:srgbClr val="333333"/>
              </a:solidFill>
            </a:endParaRPr>
          </a:p>
        </p:txBody>
      </p:sp>
      <p:graphicFrame>
        <p:nvGraphicFramePr>
          <p:cNvPr id="7" name="Table 6"/>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0.30%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-0.40%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a:noFill/>
                    </a:lnL>
                    <a:lnR>
                      <a:noFill/>
                    </a:lnR>
                    <a:lnT>
                      <a:noFill/>
                    </a:lnT>
                    <a:lnB>
                      <a:noFill/>
                    </a:lnB>
                  </a:tcPr>
                </a:tc>
                <a:tc>
                  <a:txBody>
                    <a:bodyPr/>
                    <a:lstStyle/>
                    <a:p>
                      <a:pPr algn="ctr" fontAlgn="b"/>
                      <a:r>
                        <a:rPr lang="en-US" sz="1200" b="0" i="0" u="none" strike="noStrike" dirty="0">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0.17%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-0.41%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-1.22%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-0.63%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-0.26%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dirty="0">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dirty="0" smtClean="0">
                          <a:solidFill>
                            <a:srgbClr val="000000"/>
                          </a:solidFill>
                          <a:latin typeface="Arial"/>
                        </a:rPr>
                        <a:t>101%</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smtClean="0">
                          <a:solidFill>
                            <a:srgbClr val="000000"/>
                          </a:solidFill>
                          <a:latin typeface="Arial"/>
                        </a:rPr>
                        <a:t>102%</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smtClean="0">
                          <a:solidFill>
                            <a:srgbClr val="000000"/>
                          </a:solidFill>
                          <a:latin typeface="Arial"/>
                        </a:rPr>
                        <a:t>104%</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smtClean="0">
                          <a:solidFill>
                            <a:srgbClr val="000000"/>
                          </a:solidFill>
                          <a:latin typeface="Arial"/>
                        </a:rPr>
                        <a:t>101%</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Summary</a:t>
            </a:r>
            <a:endParaRPr lang="en-US" dirty="0"/>
          </a:p>
        </p:txBody>
      </p:sp>
      <p:sp>
        <p:nvSpPr>
          <p:cNvPr id="243714" name="Rectangle 2"/>
          <p:cNvSpPr>
            <a:spLocks noGrp="1" noChangeArrowheads="1"/>
          </p:cNvSpPr>
          <p:nvPr>
            <p:ph idx="1"/>
          </p:nvPr>
        </p:nvSpPr>
        <p:spPr>
          <a:xfrm>
            <a:off x="163512" y="904108"/>
            <a:ext cx="8980487" cy="5314950"/>
          </a:xfrm>
        </p:spPr>
        <p:txBody>
          <a:bodyPr/>
          <a:lstStyle/>
          <a:p>
            <a:r>
              <a:rPr lang="en-US" dirty="0" smtClean="0"/>
              <a:t>Parsing issue</a:t>
            </a:r>
          </a:p>
          <a:p>
            <a:pPr lvl="1"/>
            <a:r>
              <a:rPr lang="en-US" dirty="0" smtClean="0"/>
              <a:t>Currently, intra mode has to be reconstructed in order to parse residual data</a:t>
            </a:r>
          </a:p>
          <a:p>
            <a:pPr lvl="1"/>
            <a:r>
              <a:rPr lang="en-US" dirty="0" smtClean="0"/>
              <a:t>Mappings from 1-D data to 2-D block are necessary to parse</a:t>
            </a:r>
          </a:p>
          <a:p>
            <a:pPr lvl="1"/>
            <a:endParaRPr lang="en-US" dirty="0" smtClean="0"/>
          </a:p>
          <a:p>
            <a:r>
              <a:rPr lang="en-US" dirty="0" smtClean="0"/>
              <a:t>Goal: Separate parsing from decoding process in </a:t>
            </a:r>
            <a:r>
              <a:rPr lang="en-US" dirty="0" smtClean="0"/>
              <a:t>HE residual </a:t>
            </a:r>
            <a:r>
              <a:rPr lang="en-US" dirty="0" smtClean="0"/>
              <a:t>coding</a:t>
            </a:r>
          </a:p>
          <a:p>
            <a:endParaRPr lang="en-US" dirty="0" smtClean="0"/>
          </a:p>
          <a:p>
            <a:r>
              <a:rPr lang="en-US" dirty="0" smtClean="0"/>
              <a:t>Two parts </a:t>
            </a:r>
            <a:r>
              <a:rPr lang="en-US" dirty="0" smtClean="0"/>
              <a:t>are modified </a:t>
            </a:r>
            <a:r>
              <a:rPr lang="en-US" dirty="0" smtClean="0"/>
              <a:t>to solve the parsing issue</a:t>
            </a:r>
          </a:p>
          <a:p>
            <a:pPr marL="630237" lvl="1" indent="-342900">
              <a:buFont typeface="+mj-lt"/>
              <a:buAutoNum type="alphaUcPeriod"/>
            </a:pPr>
            <a:r>
              <a:rPr lang="en-US" dirty="0" smtClean="0"/>
              <a:t>Last coefficient coding</a:t>
            </a:r>
          </a:p>
          <a:p>
            <a:pPr marL="630237" lvl="1" indent="-342900">
              <a:buFont typeface="+mj-lt"/>
              <a:buAutoNum type="alphaUcPeriod"/>
            </a:pPr>
            <a:r>
              <a:rPr lang="en-US" dirty="0" smtClean="0"/>
              <a:t>Significance map </a:t>
            </a:r>
            <a:r>
              <a:rPr lang="en-US" dirty="0" smtClean="0"/>
              <a:t>contexts for 4×4 and 8×8</a:t>
            </a:r>
            <a:endParaRPr lang="en-US" dirty="0" smtClean="0"/>
          </a:p>
        </p:txBody>
      </p:sp>
      <p:graphicFrame>
        <p:nvGraphicFramePr>
          <p:cNvPr id="4" name="Table 3"/>
          <p:cNvGraphicFramePr>
            <a:graphicFrameLocks noGrp="1"/>
          </p:cNvGraphicFramePr>
          <p:nvPr/>
        </p:nvGraphicFramePr>
        <p:xfrm>
          <a:off x="856630" y="4563091"/>
          <a:ext cx="6096000" cy="11125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dirty="0" smtClean="0"/>
                        <a:t>BD-rate</a:t>
                      </a:r>
                      <a:endParaRPr lang="en-US" dirty="0"/>
                    </a:p>
                  </a:txBody>
                  <a:tcPr/>
                </a:tc>
                <a:tc>
                  <a:txBody>
                    <a:bodyPr/>
                    <a:lstStyle/>
                    <a:p>
                      <a:pPr algn="ctr"/>
                      <a:r>
                        <a:rPr lang="en-US" dirty="0" smtClean="0"/>
                        <a:t>AI – HE </a:t>
                      </a:r>
                      <a:endParaRPr lang="en-US" dirty="0"/>
                    </a:p>
                  </a:txBody>
                  <a:tcPr/>
                </a:tc>
                <a:tc>
                  <a:txBody>
                    <a:bodyPr/>
                    <a:lstStyle/>
                    <a:p>
                      <a:pPr algn="ctr"/>
                      <a:r>
                        <a:rPr lang="en-US" dirty="0" smtClean="0"/>
                        <a:t>RA –</a:t>
                      </a:r>
                      <a:r>
                        <a:rPr lang="en-US" baseline="0" dirty="0" smtClean="0"/>
                        <a:t> HE</a:t>
                      </a:r>
                      <a:endParaRPr lang="en-US" dirty="0"/>
                    </a:p>
                  </a:txBody>
                  <a:tcPr/>
                </a:tc>
                <a:tc>
                  <a:txBody>
                    <a:bodyPr/>
                    <a:lstStyle/>
                    <a:p>
                      <a:pPr algn="ctr"/>
                      <a:r>
                        <a:rPr lang="en-US" dirty="0" smtClean="0"/>
                        <a:t>LB – HE </a:t>
                      </a:r>
                      <a:endParaRPr lang="en-US" dirty="0"/>
                    </a:p>
                  </a:txBody>
                  <a:tcPr/>
                </a:tc>
              </a:tr>
              <a:tr h="370840">
                <a:tc>
                  <a:txBody>
                    <a:bodyPr/>
                    <a:lstStyle/>
                    <a:p>
                      <a:pPr algn="ctr"/>
                      <a:r>
                        <a:rPr lang="en-US" dirty="0" smtClean="0"/>
                        <a:t>A</a:t>
                      </a:r>
                      <a:endParaRPr lang="en-US" dirty="0"/>
                    </a:p>
                  </a:txBody>
                  <a:tcPr/>
                </a:tc>
                <a:tc>
                  <a:txBody>
                    <a:bodyPr/>
                    <a:lstStyle/>
                    <a:p>
                      <a:pPr algn="ctr"/>
                      <a:r>
                        <a:rPr lang="en-US" dirty="0" smtClean="0"/>
                        <a:t>0.06%</a:t>
                      </a:r>
                      <a:endParaRPr lang="en-US" dirty="0"/>
                    </a:p>
                  </a:txBody>
                  <a:tcPr/>
                </a:tc>
                <a:tc>
                  <a:txBody>
                    <a:bodyPr/>
                    <a:lstStyle/>
                    <a:p>
                      <a:pPr algn="ctr"/>
                      <a:r>
                        <a:rPr lang="en-US" dirty="0" smtClean="0"/>
                        <a:t>0.05%</a:t>
                      </a:r>
                      <a:endParaRPr lang="en-US" dirty="0"/>
                    </a:p>
                  </a:txBody>
                  <a:tcPr/>
                </a:tc>
                <a:tc>
                  <a:txBody>
                    <a:bodyPr/>
                    <a:lstStyle/>
                    <a:p>
                      <a:pPr algn="ctr"/>
                      <a:r>
                        <a:rPr lang="en-US" dirty="0" smtClean="0"/>
                        <a:t>0.01%</a:t>
                      </a:r>
                      <a:endParaRPr lang="en-US" dirty="0"/>
                    </a:p>
                  </a:txBody>
                  <a:tcPr/>
                </a:tc>
              </a:tr>
              <a:tr h="370840">
                <a:tc>
                  <a:txBody>
                    <a:bodyPr/>
                    <a:lstStyle/>
                    <a:p>
                      <a:pPr algn="ctr"/>
                      <a:r>
                        <a:rPr lang="en-US" dirty="0" smtClean="0"/>
                        <a:t>A + B</a:t>
                      </a:r>
                      <a:endParaRPr lang="en-US" dirty="0"/>
                    </a:p>
                  </a:txBody>
                  <a:tcPr/>
                </a:tc>
                <a:tc>
                  <a:txBody>
                    <a:bodyPr/>
                    <a:lstStyle/>
                    <a:p>
                      <a:pPr algn="ctr"/>
                      <a:r>
                        <a:rPr lang="en-US" dirty="0" smtClean="0"/>
                        <a:t>0.23%</a:t>
                      </a:r>
                      <a:endParaRPr lang="en-US" dirty="0"/>
                    </a:p>
                  </a:txBody>
                  <a:tcPr/>
                </a:tc>
                <a:tc>
                  <a:txBody>
                    <a:bodyPr/>
                    <a:lstStyle/>
                    <a:p>
                      <a:pPr algn="ctr"/>
                      <a:r>
                        <a:rPr lang="en-US" dirty="0" smtClean="0"/>
                        <a:t>0.15%</a:t>
                      </a:r>
                      <a:endParaRPr lang="en-US" dirty="0"/>
                    </a:p>
                  </a:txBody>
                  <a:tcPr/>
                </a:tc>
                <a:tc>
                  <a:txBody>
                    <a:bodyPr/>
                    <a:lstStyle/>
                    <a:p>
                      <a:pPr algn="ctr"/>
                      <a:r>
                        <a:rPr lang="en-US" dirty="0" smtClean="0"/>
                        <a:t>0.14%</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Problem Statement</a:t>
            </a:r>
            <a:endParaRPr lang="en-US" dirty="0"/>
          </a:p>
        </p:txBody>
      </p:sp>
      <p:sp>
        <p:nvSpPr>
          <p:cNvPr id="243714" name="Rectangle 2"/>
          <p:cNvSpPr>
            <a:spLocks noGrp="1" noChangeArrowheads="1"/>
          </p:cNvSpPr>
          <p:nvPr>
            <p:ph idx="1"/>
          </p:nvPr>
        </p:nvSpPr>
        <p:spPr>
          <a:xfrm>
            <a:off x="163512" y="904108"/>
            <a:ext cx="8757204" cy="5314950"/>
          </a:xfrm>
        </p:spPr>
        <p:txBody>
          <a:bodyPr/>
          <a:lstStyle/>
          <a:p>
            <a:r>
              <a:rPr lang="en-GB" dirty="0" smtClean="0"/>
              <a:t> HEVC uses 3 scans for significance map coding</a:t>
            </a:r>
          </a:p>
          <a:p>
            <a:pPr lvl="1"/>
            <a:r>
              <a:rPr lang="en-GB" dirty="0" smtClean="0"/>
              <a:t>D</a:t>
            </a:r>
            <a:r>
              <a:rPr lang="en-GB" dirty="0" smtClean="0"/>
              <a:t>iagonal</a:t>
            </a:r>
            <a:r>
              <a:rPr lang="en-GB" dirty="0" smtClean="0"/>
              <a:t>, vertical and horizontal</a:t>
            </a:r>
          </a:p>
          <a:p>
            <a:pPr lvl="1"/>
            <a:r>
              <a:rPr lang="en-GB" dirty="0" smtClean="0"/>
              <a:t>The selected scan </a:t>
            </a:r>
            <a:r>
              <a:rPr lang="en-GB" dirty="0" smtClean="0"/>
              <a:t>depends on </a:t>
            </a:r>
            <a:r>
              <a:rPr lang="en-GB" dirty="0" smtClean="0"/>
              <a:t>the intra prediction </a:t>
            </a:r>
            <a:r>
              <a:rPr lang="en-GB" dirty="0" smtClean="0"/>
              <a:t>mode</a:t>
            </a:r>
          </a:p>
          <a:p>
            <a:pPr marL="342900" indent="-342900">
              <a:buNone/>
            </a:pPr>
            <a:endParaRPr lang="en-US" sz="1800" dirty="0" smtClean="0"/>
          </a:p>
          <a:p>
            <a:pPr marL="342900" indent="-342900"/>
            <a:r>
              <a:rPr lang="en-US" dirty="0" smtClean="0"/>
              <a:t>Dependency</a:t>
            </a:r>
          </a:p>
          <a:p>
            <a:pPr marL="630237" lvl="1" indent="-342900"/>
            <a:r>
              <a:rPr lang="en-US" dirty="0" smtClean="0"/>
              <a:t>Significance map contexts depend on block position</a:t>
            </a:r>
            <a:endParaRPr lang="en-US" sz="800" dirty="0" smtClean="0"/>
          </a:p>
          <a:p>
            <a:pPr marL="630237" lvl="1" indent="-342900"/>
            <a:r>
              <a:rPr lang="en-US" dirty="0" smtClean="0"/>
              <a:t>Last significant coding depends on the block position</a:t>
            </a:r>
          </a:p>
          <a:p>
            <a:pPr marL="342900" indent="-342900"/>
            <a:endParaRPr lang="en-US" sz="1600" dirty="0" smtClean="0"/>
          </a:p>
          <a:p>
            <a:pPr marL="342900" indent="-342900"/>
            <a:r>
              <a:rPr lang="en-US" dirty="0" smtClean="0"/>
              <a:t>Solution</a:t>
            </a:r>
          </a:p>
          <a:p>
            <a:pPr marL="630237" lvl="1" indent="-342900"/>
            <a:r>
              <a:rPr lang="en-US" dirty="0" smtClean="0"/>
              <a:t>Make residual entropy coding independent of the intra mode</a:t>
            </a:r>
          </a:p>
          <a:p>
            <a:pPr marL="342900" indent="-342900"/>
            <a:endParaRPr lang="en-US" dirty="0" smtClean="0"/>
          </a:p>
          <a:p>
            <a:pPr marL="342900" indent="-342900">
              <a:buNone/>
            </a:pPr>
            <a:endParaRPr lang="en-US"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Residual Coding Independent of the Intra Mode</a:t>
            </a:r>
            <a:endParaRPr lang="en-US" dirty="0"/>
          </a:p>
        </p:txBody>
      </p:sp>
      <p:sp>
        <p:nvSpPr>
          <p:cNvPr id="243714" name="Rectangle 2"/>
          <p:cNvSpPr>
            <a:spLocks noGrp="1" noChangeArrowheads="1"/>
          </p:cNvSpPr>
          <p:nvPr>
            <p:ph idx="1"/>
          </p:nvPr>
        </p:nvSpPr>
        <p:spPr>
          <a:xfrm>
            <a:off x="163513" y="904108"/>
            <a:ext cx="8672144" cy="2923613"/>
          </a:xfrm>
        </p:spPr>
        <p:txBody>
          <a:bodyPr/>
          <a:lstStyle/>
          <a:p>
            <a:pPr marL="457200" indent="-457200">
              <a:buFont typeface="+mj-lt"/>
              <a:buAutoNum type="alphaUcPeriod"/>
            </a:pPr>
            <a:endParaRPr lang="en-US" dirty="0" smtClean="0"/>
          </a:p>
          <a:p>
            <a:pPr marL="457200" indent="-457200">
              <a:buFont typeface="+mj-lt"/>
              <a:buAutoNum type="alphaUcPeriod"/>
            </a:pPr>
            <a:r>
              <a:rPr lang="en-US" dirty="0" smtClean="0"/>
              <a:t>Last </a:t>
            </a:r>
            <a:r>
              <a:rPr lang="en-US" dirty="0" smtClean="0"/>
              <a:t>coefficient position is coded assuming that the scan is </a:t>
            </a:r>
            <a:r>
              <a:rPr lang="en-US" dirty="0" smtClean="0"/>
              <a:t>always diagonal</a:t>
            </a:r>
            <a:endParaRPr lang="en-US" dirty="0" smtClean="0"/>
          </a:p>
          <a:p>
            <a:pPr marL="457200" indent="-457200">
              <a:buFont typeface="+mj-lt"/>
              <a:buAutoNum type="alphaUcPeriod"/>
            </a:pPr>
            <a:endParaRPr lang="en-US" dirty="0" smtClean="0"/>
          </a:p>
          <a:p>
            <a:pPr marL="457200" indent="-457200">
              <a:buFont typeface="+mj-lt"/>
              <a:buAutoNum type="alphaUcPeriod"/>
            </a:pPr>
            <a:r>
              <a:rPr lang="en-US" dirty="0" smtClean="0"/>
              <a:t>Significance </a:t>
            </a:r>
            <a:r>
              <a:rPr lang="en-US" dirty="0" smtClean="0"/>
              <a:t>map </a:t>
            </a:r>
            <a:r>
              <a:rPr lang="en-US" dirty="0" smtClean="0"/>
              <a:t>coding </a:t>
            </a:r>
            <a:r>
              <a:rPr lang="en-US" dirty="0" smtClean="0"/>
              <a:t>for </a:t>
            </a:r>
            <a:r>
              <a:rPr lang="en-US" dirty="0" smtClean="0"/>
              <a:t>4×4 </a:t>
            </a:r>
            <a:r>
              <a:rPr lang="en-US" dirty="0" smtClean="0"/>
              <a:t>and </a:t>
            </a:r>
            <a:r>
              <a:rPr lang="en-US" dirty="0" smtClean="0"/>
              <a:t>8</a:t>
            </a:r>
            <a:r>
              <a:rPr lang="en-US" dirty="0" smtClean="0"/>
              <a:t>×</a:t>
            </a:r>
            <a:r>
              <a:rPr lang="en-US" dirty="0" smtClean="0"/>
              <a:t>8</a:t>
            </a:r>
            <a:endParaRPr lang="en-US" dirty="0" smtClean="0"/>
          </a:p>
          <a:p>
            <a:pPr marL="744537" lvl="1" indent="-457200"/>
            <a:r>
              <a:rPr lang="en-US" dirty="0" smtClean="0"/>
              <a:t>For small </a:t>
            </a:r>
            <a:r>
              <a:rPr lang="en-US" dirty="0" smtClean="0"/>
              <a:t>blocks, </a:t>
            </a:r>
            <a:r>
              <a:rPr lang="en-US" dirty="0" smtClean="0"/>
              <a:t>c</a:t>
            </a:r>
            <a:r>
              <a:rPr lang="en-US" dirty="0" smtClean="0"/>
              <a:t>ontexts currently depend on </a:t>
            </a:r>
            <a:r>
              <a:rPr lang="en-US" dirty="0" smtClean="0"/>
              <a:t>the 2-D position of the coefficient within the block</a:t>
            </a:r>
          </a:p>
          <a:p>
            <a:pPr marL="744537" lvl="1" indent="-457200"/>
            <a:r>
              <a:rPr lang="en-US" dirty="0" smtClean="0"/>
              <a:t>Context is made dependant on the position of the coefficient within the scan </a:t>
            </a:r>
            <a:r>
              <a:rPr lang="en-US" dirty="0" smtClean="0"/>
              <a:t>order</a:t>
            </a:r>
          </a:p>
          <a:p>
            <a:pPr marL="1082675" lvl="2" indent="-457200"/>
            <a:r>
              <a:rPr lang="en-US" dirty="0" smtClean="0"/>
              <a:t>For 4×4, </a:t>
            </a:r>
            <a:r>
              <a:rPr lang="en-US" dirty="0" err="1" smtClean="0"/>
              <a:t>SigCtx</a:t>
            </a:r>
            <a:r>
              <a:rPr lang="en-US" dirty="0" smtClean="0"/>
              <a:t> =  </a:t>
            </a:r>
            <a:r>
              <a:rPr lang="en-US" dirty="0" err="1" smtClean="0"/>
              <a:t>ScanPos</a:t>
            </a:r>
            <a:endParaRPr lang="en-US" dirty="0" smtClean="0"/>
          </a:p>
          <a:p>
            <a:pPr marL="1082675" lvl="2" indent="-457200"/>
            <a:r>
              <a:rPr lang="en-US" dirty="0" smtClean="0"/>
              <a:t>For </a:t>
            </a:r>
            <a:r>
              <a:rPr lang="en-US" dirty="0" smtClean="0"/>
              <a:t>8×8, a table is used:  </a:t>
            </a:r>
            <a:r>
              <a:rPr lang="en-US" dirty="0" err="1" smtClean="0"/>
              <a:t>sigCtx</a:t>
            </a:r>
            <a:r>
              <a:rPr lang="en-US" dirty="0" smtClean="0"/>
              <a:t>  </a:t>
            </a:r>
            <a:r>
              <a:rPr lang="en-US" dirty="0" smtClean="0"/>
              <a:t>=  </a:t>
            </a:r>
            <a:r>
              <a:rPr lang="en-US" dirty="0" err="1" smtClean="0"/>
              <a:t>auiScanPosToCtx</a:t>
            </a:r>
            <a:r>
              <a:rPr lang="en-US" dirty="0" smtClean="0"/>
              <a:t> [</a:t>
            </a:r>
            <a:r>
              <a:rPr lang="en-US" dirty="0" err="1" smtClean="0"/>
              <a:t>ScanPos</a:t>
            </a:r>
            <a:r>
              <a:rPr lang="en-US" dirty="0" smtClean="0"/>
              <a:t>]</a:t>
            </a:r>
            <a:endParaRPr lang="en-US" dirty="0" smtClean="0"/>
          </a:p>
          <a:p>
            <a:pPr marL="1082675" lvl="2" indent="-457200"/>
            <a:endParaRPr lang="en-US" dirty="0" smtClean="0"/>
          </a:p>
          <a:p>
            <a:endParaRPr lang="en-US" dirty="0" smtClean="0"/>
          </a:p>
          <a:p>
            <a:endParaRPr lang="en-US" dirty="0" smtClean="0"/>
          </a:p>
          <a:p>
            <a:pPr marL="579437" lvl="1" indent="-342900">
              <a:buNone/>
            </a:pPr>
            <a:endParaRPr lang="en-US" dirty="0" smtClean="0"/>
          </a:p>
          <a:p>
            <a:pPr lvl="2"/>
            <a:endParaRPr lang="en-US" dirty="0" smtClean="0"/>
          </a:p>
          <a:p>
            <a:pPr lvl="2"/>
            <a:endParaRPr lang="en-US" dirty="0" smtClean="0"/>
          </a:p>
          <a:p>
            <a:pPr lvl="2"/>
            <a:endParaRPr lang="en-US" dirty="0" smtClean="0"/>
          </a:p>
          <a:p>
            <a:pPr lvl="2"/>
            <a:endParaRPr lang="en-US" dirty="0" smtClean="0"/>
          </a:p>
          <a:p>
            <a:endParaRPr lang="en-US" dirty="0" smtClean="0"/>
          </a:p>
          <a:p>
            <a:pPr lvl="2">
              <a:buNone/>
            </a:pPr>
            <a:endParaRPr lang="en-US" dirty="0" smtClean="0"/>
          </a:p>
          <a:p>
            <a:pPr lvl="2"/>
            <a:endParaRPr lang="en-US" dirty="0" smtClean="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5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964041"/>
          <a:ext cx="7616420" cy="340965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dirty="0">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0.08%</a:t>
                      </a:r>
                      <a:endParaRPr lang="en-US"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-0.10%</a:t>
                      </a:r>
                      <a:endParaRPr lang="en-US" sz="1400">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-0.09%</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0.07%</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-0.17%</a:t>
                      </a:r>
                      <a:endParaRPr lang="en-US" sz="1400">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0.04%</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endParaRPr lang="en-US" sz="1400">
                        <a:latin typeface="Calibri"/>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endParaRPr lang="en-US" sz="1400">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dirty="0">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0.05%</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-0.06%</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-0.05%</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0.02%</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-0.04%</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-0.08%</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0.02%</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-0.12%</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-0.43%</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0.03%</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0.02%</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-0.02%</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0.06%</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0.03%</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0.11%</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0.07%</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0.07%</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-0.09%</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0.05%</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-0.06%</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-0.04%</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0.03%</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0.57%</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-0.06%</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-0.01%</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0.67%</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0.20%</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0.08%</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0.03%</a:t>
                      </a:r>
                      <a:endParaRPr lang="en-US" sz="1400">
                        <a:latin typeface="Times New Roman"/>
                        <a:ea typeface="Times New Roman"/>
                        <a:cs typeface="Times New Roman"/>
                      </a:endParaRPr>
                    </a:p>
                  </a:txBody>
                  <a:tcPr marL="68580" marR="6858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-0.15%</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endParaRPr lang="en-US" sz="1400">
                        <a:latin typeface="Calibri"/>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endParaRPr lang="en-US" sz="1400">
                        <a:latin typeface="Calibri"/>
                        <a:ea typeface="Times New Roman"/>
                        <a:cs typeface="Times New Roman"/>
                      </a:endParaRPr>
                    </a:p>
                  </a:txBody>
                  <a:tcPr marL="68580" marR="68580" marT="0"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endParaRPr lang="en-US" sz="1400">
                        <a:latin typeface="Calibri"/>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-0.07%</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-0.56%</a:t>
                      </a:r>
                      <a:endParaRPr lang="en-US" sz="1400">
                        <a:latin typeface="Times New Roman"/>
                        <a:ea typeface="Times New Roman"/>
                        <a:cs typeface="Times New Roman"/>
                      </a:endParaRPr>
                    </a:p>
                  </a:txBody>
                  <a:tcPr marL="68580" marR="6858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0.18%</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1" i="0" u="none" strike="noStrike" dirty="0">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0.06%</a:t>
                      </a:r>
                      <a:endParaRPr lang="en-US" sz="1400" b="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-0.04%</a:t>
                      </a:r>
                      <a:endParaRPr lang="en-US" sz="1400" b="1" dirty="0">
                        <a:latin typeface="Times New Roman"/>
                        <a:ea typeface="Times New Roman"/>
                        <a:cs typeface="Times New Roman"/>
                      </a:endParaRPr>
                    </a:p>
                  </a:txBody>
                  <a:tcPr marL="68580" marR="6858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-0.06%</a:t>
                      </a:r>
                      <a:endParaRPr lang="en-US" sz="1400" b="1" dirty="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0.05%</a:t>
                      </a:r>
                      <a:endParaRPr lang="en-US" sz="1400" b="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0.09%</a:t>
                      </a:r>
                      <a:endParaRPr lang="en-US" sz="1400" b="1" dirty="0">
                        <a:latin typeface="Times New Roman"/>
                        <a:ea typeface="Times New Roman"/>
                        <a:cs typeface="Times New Roman"/>
                      </a:endParaRPr>
                    </a:p>
                  </a:txBody>
                  <a:tcPr marL="68580" marR="6858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0.00%</a:t>
                      </a:r>
                      <a:endParaRPr lang="en-US" sz="1400" b="1" dirty="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0.01%</a:t>
                      </a:r>
                      <a:endParaRPr lang="en-US" sz="1400" b="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0.04%</a:t>
                      </a:r>
                      <a:endParaRPr lang="en-US" sz="1400" b="1" dirty="0">
                        <a:latin typeface="Times New Roman"/>
                        <a:ea typeface="Times New Roman"/>
                        <a:cs typeface="Times New Roman"/>
                      </a:endParaRPr>
                    </a:p>
                  </a:txBody>
                  <a:tcPr marL="68580" marR="6858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-0.07%</a:t>
                      </a:r>
                      <a:endParaRPr lang="en-US" sz="1400" b="1" dirty="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99%</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104%</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103%</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96%</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101%</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99%</a:t>
                      </a:r>
                      <a:endParaRPr lang="en-US"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Last coefficient coding  (A)</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623943" y="1964041"/>
          <a:ext cx="7616420" cy="3409656"/>
        </p:xfrm>
        <a:graphic>
          <a:graphicData uri="http://schemas.openxmlformats.org/drawingml/2006/table">
            <a:tbl>
              <a:tblPr/>
              <a:tblGrid>
                <a:gridCol w="915434"/>
                <a:gridCol w="744554"/>
                <a:gridCol w="744554"/>
                <a:gridCol w="744554"/>
                <a:gridCol w="744554"/>
                <a:gridCol w="744554"/>
                <a:gridCol w="744554"/>
                <a:gridCol w="744554"/>
                <a:gridCol w="744554"/>
                <a:gridCol w="744554"/>
              </a:tblGrid>
              <a:tr h="350699">
                <a:tc rowSpan="2">
                  <a:txBody>
                    <a:bodyPr/>
                    <a:lstStyle/>
                    <a:p>
                      <a:pPr algn="ctr" fontAlgn="ctr"/>
                      <a:r>
                        <a:rPr lang="en-US" sz="1600" b="0" i="0" u="none" strike="noStrike" dirty="0">
                          <a:latin typeface="Arial"/>
                        </a:rPr>
                        <a:t>BD-rate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600" b="1" i="0" u="none" strike="noStrike" dirty="0">
                          <a:latin typeface="Arial"/>
                        </a:rPr>
                        <a:t>All Intra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Random access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1600" b="1" i="0" u="none" strike="noStrike" dirty="0">
                          <a:latin typeface="Arial"/>
                        </a:rPr>
                        <a:t>Low delay B HE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0699">
                <a:tc vMerge="1">
                  <a:txBody>
                    <a:bodyPr/>
                    <a:lstStyle/>
                    <a:p>
                      <a:endParaRPr lang="en-US"/>
                    </a:p>
                  </a:txBody>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Y</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U</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Arial"/>
                        </a:rPr>
                        <a:t>V</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99">
                <a:tc>
                  <a:txBody>
                    <a:bodyPr/>
                    <a:lstStyle/>
                    <a:p>
                      <a:pPr algn="ctr" fontAlgn="ctr"/>
                      <a:r>
                        <a:rPr lang="en-US" sz="1400" b="0" i="0" u="none" strike="noStrike">
                          <a:latin typeface="Arial"/>
                        </a:rPr>
                        <a:t>Class 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0.30%</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0.04%</a:t>
                      </a:r>
                      <a:endParaRPr lang="en-US" sz="1400">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0.20%</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0.12%</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0.09%</a:t>
                      </a:r>
                      <a:endParaRPr lang="en-US" sz="1400">
                        <a:latin typeface="Times New Roman"/>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0.62%</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400">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400">
                        <a:highlight>
                          <a:srgbClr val="FFFF00"/>
                        </a:highlight>
                        <a:latin typeface="Arial"/>
                        <a:ea typeface="Times New Roman"/>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endParaRPr lang="en-US" sz="1400">
                        <a:highlight>
                          <a:srgbClr val="FFFF00"/>
                        </a:highlight>
                        <a:latin typeface="Arial"/>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350699">
                <a:tc>
                  <a:txBody>
                    <a:bodyPr/>
                    <a:lstStyle/>
                    <a:p>
                      <a:pPr algn="ctr" fontAlgn="ctr"/>
                      <a:r>
                        <a:rPr lang="en-US" sz="1400" b="0" i="0" u="none" strike="noStrike">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0.21%</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0.07%</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0.11%</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0.14%</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0.07%</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0.06%</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0.07%</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0.23%</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-0.06%</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0.22%</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0.21%</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0.21%</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0.16%</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0.30%</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0.39%</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0.19%</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0.52%</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0.23%</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a:latin typeface="Arial"/>
                        </a:rPr>
                        <a:t>Class 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0.23%</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0.18%</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0.29%</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0.16%</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0.23%</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-0.10%</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0.16%</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0.47%</a:t>
                      </a:r>
                      <a:endParaRPr lang="en-US" sz="1400">
                        <a:latin typeface="Times New Roman"/>
                        <a:ea typeface="Times New Roman"/>
                        <a:cs typeface="Times New Roman"/>
                      </a:endParaRPr>
                    </a:p>
                  </a:txBody>
                  <a:tcPr marL="68580" marR="68580" marT="0" marB="0" anchor="ctr">
                    <a:lnL>
                      <a:noFill/>
                    </a:lnL>
                    <a:lnR>
                      <a:noFill/>
                    </a:lnR>
                    <a:lnT>
                      <a:noFill/>
                    </a:lnT>
                    <a:lnB>
                      <a:noFill/>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0.41%</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r>
              <a:tr h="350699">
                <a:tc>
                  <a:txBody>
                    <a:bodyPr/>
                    <a:lstStyle/>
                    <a:p>
                      <a:pPr algn="ctr" fontAlgn="ctr"/>
                      <a:r>
                        <a:rPr lang="en-US" sz="1400" b="0" i="0" u="none" strike="noStrike" dirty="0">
                          <a:latin typeface="Arial"/>
                        </a:rPr>
                        <a:t>Class 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0.23%</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-0.04%</a:t>
                      </a:r>
                      <a:endParaRPr lang="en-US" sz="1400">
                        <a:latin typeface="Times New Roman"/>
                        <a:ea typeface="Times New Roman"/>
                        <a:cs typeface="Times New Roman"/>
                      </a:endParaRPr>
                    </a:p>
                  </a:txBody>
                  <a:tcPr marL="68580" marR="6858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-0.20%</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endParaRPr lang="en-US" sz="1400">
                        <a:solidFill>
                          <a:srgbClr val="000000"/>
                        </a:solidFill>
                        <a:latin typeface="Arial"/>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marL="0" marR="0" algn="ctr" hangingPunct="0">
                        <a:spcBef>
                          <a:spcPts val="680"/>
                        </a:spcBef>
                        <a:spcAft>
                          <a:spcPts val="0"/>
                        </a:spcAft>
                        <a:tabLst>
                          <a:tab pos="228600" algn="l"/>
                          <a:tab pos="457200" algn="l"/>
                          <a:tab pos="685800" algn="l"/>
                          <a:tab pos="914400" algn="l"/>
                        </a:tabLst>
                      </a:pPr>
                      <a:endParaRPr lang="en-US" sz="1400">
                        <a:solidFill>
                          <a:srgbClr val="000000"/>
                        </a:solidFill>
                        <a:latin typeface="Arial"/>
                        <a:ea typeface="Times New Roman"/>
                        <a:cs typeface="Times New Roman"/>
                      </a:endParaRPr>
                    </a:p>
                  </a:txBody>
                  <a:tcPr marL="68580" marR="68580" marT="0" marB="0" anchor="ctr">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marL="0" marR="0" algn="ctr" hangingPunct="0">
                        <a:spcBef>
                          <a:spcPts val="680"/>
                        </a:spcBef>
                        <a:spcAft>
                          <a:spcPts val="0"/>
                        </a:spcAft>
                        <a:tabLst>
                          <a:tab pos="228600" algn="l"/>
                          <a:tab pos="457200" algn="l"/>
                          <a:tab pos="685800" algn="l"/>
                          <a:tab pos="914400" algn="l"/>
                        </a:tabLst>
                      </a:pPr>
                      <a:endParaRPr lang="en-US" sz="1400">
                        <a:solidFill>
                          <a:srgbClr val="000000"/>
                        </a:solidFill>
                        <a:latin typeface="Arial"/>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0.14%</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-0.25%</a:t>
                      </a:r>
                      <a:endParaRPr lang="en-US" sz="1400">
                        <a:latin typeface="Times New Roman"/>
                        <a:ea typeface="Times New Roman"/>
                        <a:cs typeface="Times New Roman"/>
                      </a:endParaRPr>
                    </a:p>
                  </a:txBody>
                  <a:tcPr marL="68580" marR="6858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0.68%</a:t>
                      </a:r>
                      <a:endParaRPr lang="en-US" sz="140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50699">
                <a:tc>
                  <a:txBody>
                    <a:bodyPr/>
                    <a:lstStyle/>
                    <a:p>
                      <a:pPr algn="ctr" fontAlgn="ctr"/>
                      <a:r>
                        <a:rPr lang="en-US" sz="1600" b="1" i="0" u="none" strike="noStrike" dirty="0">
                          <a:latin typeface="Arial"/>
                        </a:rPr>
                        <a:t>All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0.23%</a:t>
                      </a:r>
                      <a:endParaRPr lang="en-US" sz="1400" b="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0.10%</a:t>
                      </a:r>
                      <a:endParaRPr lang="en-US" sz="1400" b="1" dirty="0">
                        <a:latin typeface="Times New Roman"/>
                        <a:ea typeface="Times New Roman"/>
                        <a:cs typeface="Times New Roman"/>
                      </a:endParaRPr>
                    </a:p>
                  </a:txBody>
                  <a:tcPr marL="68580" marR="6858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0.14%</a:t>
                      </a:r>
                      <a:endParaRPr lang="en-US" sz="1400" b="1" dirty="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0.15%</a:t>
                      </a:r>
                      <a:endParaRPr lang="en-US" sz="1400" b="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0.16%</a:t>
                      </a:r>
                      <a:endParaRPr lang="en-US" sz="1400" b="1" dirty="0">
                        <a:latin typeface="Times New Roman"/>
                        <a:ea typeface="Times New Roman"/>
                        <a:cs typeface="Times New Roman"/>
                      </a:endParaRPr>
                    </a:p>
                  </a:txBody>
                  <a:tcPr marL="68580" marR="6858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0.23%</a:t>
                      </a:r>
                      <a:endParaRPr lang="en-US" sz="1400" b="1" dirty="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0.14%</a:t>
                      </a:r>
                      <a:endParaRPr lang="en-US" sz="1400" b="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0.27%</a:t>
                      </a:r>
                      <a:endParaRPr lang="en-US" sz="1400" b="1" dirty="0">
                        <a:latin typeface="Times New Roman"/>
                        <a:ea typeface="Times New Roman"/>
                        <a:cs typeface="Times New Roman"/>
                      </a:endParaRPr>
                    </a:p>
                  </a:txBody>
                  <a:tcPr marL="68580" marR="68580" marT="0"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400" b="1" dirty="0">
                          <a:solidFill>
                            <a:srgbClr val="000000"/>
                          </a:solidFill>
                          <a:latin typeface="Arial"/>
                          <a:ea typeface="Times New Roman"/>
                          <a:cs typeface="Times New Roman"/>
                        </a:rPr>
                        <a:t>0.27%</a:t>
                      </a:r>
                      <a:endParaRPr lang="en-US" sz="1400" b="1" dirty="0">
                        <a:latin typeface="Times New Roman"/>
                        <a:ea typeface="Times New Roman"/>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fontAlgn="ctr"/>
                      <a:r>
                        <a:rPr lang="en-US" sz="1600" b="0" i="0" u="none" strike="noStrike">
                          <a:latin typeface="Arial"/>
                        </a:rPr>
                        <a:t>Enc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102%</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101%</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101%</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50699">
                <a:tc>
                  <a:txBody>
                    <a:bodyPr/>
                    <a:lstStyle/>
                    <a:p>
                      <a:pPr algn="ctr" fontAlgn="ctr"/>
                      <a:r>
                        <a:rPr lang="en-US" sz="1600" b="0" i="0" u="none" strike="noStrike" dirty="0">
                          <a:latin typeface="Arial"/>
                        </a:rPr>
                        <a:t>Dec T[%]</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101%</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latin typeface="Arial"/>
                          <a:ea typeface="Times New Roman"/>
                          <a:cs typeface="Times New Roman"/>
                        </a:rPr>
                        <a:t>102%</a:t>
                      </a:r>
                      <a:endParaRPr lang="en-US"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latin typeface="Arial"/>
                          <a:ea typeface="Times New Roman"/>
                          <a:cs typeface="Times New Roman"/>
                        </a:rPr>
                        <a:t>104%</a:t>
                      </a:r>
                      <a:endParaRPr lang="en-US"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latin typeface="+mn-lt"/>
                <a:cs typeface="+mn-cs"/>
              </a:rPr>
              <a:t>Last </a:t>
            </a:r>
            <a:r>
              <a:rPr kumimoji="0" lang="en-US" sz="2000" b="0" i="0" u="none" strike="noStrike" kern="0" cap="none" spc="0" normalizeH="0" baseline="0" noProof="0" dirty="0" smtClean="0">
                <a:ln>
                  <a:noFill/>
                </a:ln>
                <a:solidFill>
                  <a:srgbClr val="333333"/>
                </a:solidFill>
                <a:effectLst/>
                <a:uLnTx/>
                <a:uFillTx/>
                <a:latin typeface="+mn-lt"/>
                <a:ea typeface="+mn-ea"/>
                <a:cs typeface="+mn-cs"/>
              </a:rPr>
              <a:t>coefficient + significance </a:t>
            </a:r>
            <a:r>
              <a:rPr lang="en-US" sz="2000" kern="0" dirty="0" smtClean="0">
                <a:solidFill>
                  <a:srgbClr val="333333"/>
                </a:solidFill>
                <a:latin typeface="+mn-lt"/>
                <a:cs typeface="+mn-cs"/>
              </a:rPr>
              <a:t>map coding  </a:t>
            </a:r>
            <a:r>
              <a:rPr kumimoji="0" lang="en-US" sz="2000" b="0" i="0" u="none" strike="noStrike" kern="0" cap="none" spc="0" normalizeH="0" baseline="0" noProof="0" dirty="0" smtClean="0">
                <a:ln>
                  <a:noFill/>
                </a:ln>
                <a:solidFill>
                  <a:srgbClr val="333333"/>
                </a:solidFill>
                <a:effectLst/>
                <a:uLnTx/>
                <a:uFillTx/>
                <a:latin typeface="+mn-lt"/>
                <a:ea typeface="+mn-ea"/>
                <a:cs typeface="+mn-cs"/>
              </a:rPr>
              <a:t>(A + B)</a:t>
            </a:r>
          </a:p>
          <a:p>
            <a:pPr marL="173038" lvl="0" indent="-173038" eaLnBrk="1" hangingPunct="1">
              <a:lnSpc>
                <a:spcPct val="95000"/>
              </a:lnSpc>
              <a:spcBef>
                <a:spcPct val="35000"/>
              </a:spcBef>
              <a:buClr>
                <a:schemeClr val="accent2"/>
              </a:buClr>
              <a:buFont typeface="Wingdings" pitchFamily="2" charset="2"/>
              <a:buChar char="§"/>
              <a:defRPr/>
            </a:pPr>
            <a:endParaRPr lang="en-US" sz="2000" kern="0" dirty="0" smtClean="0">
              <a:solidFill>
                <a:srgbClr val="333333"/>
              </a:solidFill>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lang="en-US" sz="2000" kern="0" dirty="0" smtClean="0">
              <a:solidFill>
                <a:srgbClr val="333333"/>
              </a:solidFill>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lang="en-US" sz="2000" kern="0" dirty="0" smtClean="0">
              <a:solidFill>
                <a:srgbClr val="333333"/>
              </a:solidFill>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lang="en-US" sz="2000" kern="0" dirty="0" smtClean="0">
              <a:solidFill>
                <a:srgbClr val="333333"/>
              </a:solidFill>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lang="en-US" sz="2000" kern="0" dirty="0" smtClean="0">
              <a:solidFill>
                <a:srgbClr val="333333"/>
              </a:solidFill>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kumimoji="0" lang="en-US" sz="2000" b="0" i="0" u="none" strike="noStrike" kern="0" cap="none" spc="0" normalizeH="0" baseline="0" noProof="0" dirty="0" smtClean="0">
              <a:ln>
                <a:noFill/>
              </a:ln>
              <a:solidFill>
                <a:srgbClr val="333333"/>
              </a:solidFill>
              <a:effectLst/>
              <a:uLnTx/>
              <a:uFillTx/>
              <a:latin typeface="+mn-lt"/>
              <a:cs typeface="+mn-cs"/>
            </a:endParaRPr>
          </a:p>
          <a:p>
            <a:pPr marL="173038" lvl="0" indent="-173038" eaLnBrk="1" hangingPunct="1">
              <a:lnSpc>
                <a:spcPct val="95000"/>
              </a:lnSpc>
              <a:spcBef>
                <a:spcPct val="35000"/>
              </a:spcBef>
              <a:buClr>
                <a:schemeClr val="accent2"/>
              </a:buClr>
              <a:buFont typeface="Wingdings" pitchFamily="2" charset="2"/>
              <a:buChar char="§"/>
              <a:defRP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buFont typeface="Wingdings" pitchFamily="2" charset="2"/>
              <a:buChar char="§"/>
              <a:defRPr/>
            </a:pPr>
            <a:r>
              <a:rPr lang="en-US" sz="1600" kern="0" dirty="0" smtClean="0">
                <a:solidFill>
                  <a:srgbClr val="333333"/>
                </a:solidFill>
                <a:latin typeface="+mn-lt"/>
                <a:cs typeface="+mn-cs"/>
              </a:rPr>
              <a:t>Cross-check:  Panasonic (</a:t>
            </a:r>
            <a:r>
              <a:rPr lang="en-US" sz="1600" kern="0" dirty="0" smtClean="0">
                <a:solidFill>
                  <a:srgbClr val="333333"/>
                </a:solidFill>
              </a:rPr>
              <a:t>JCTVC-</a:t>
            </a:r>
            <a:r>
              <a:rPr lang="en-US" sz="1600" kern="0" dirty="0" smtClean="0">
                <a:solidFill>
                  <a:srgbClr val="333333"/>
                </a:solidFill>
                <a:latin typeface="+mn-lt"/>
                <a:cs typeface="+mn-cs"/>
              </a:rPr>
              <a:t>G302)  and </a:t>
            </a:r>
            <a:r>
              <a:rPr lang="en-US" sz="1600" kern="0" dirty="0" smtClean="0">
                <a:solidFill>
                  <a:srgbClr val="333333"/>
                </a:solidFill>
              </a:rPr>
              <a:t> TI (JCTVC-G124)</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Proposed </a:t>
            </a:r>
            <a:r>
              <a:rPr lang="en-US" dirty="0" smtClean="0"/>
              <a:t>residual parsing </a:t>
            </a:r>
            <a:r>
              <a:rPr lang="en-US" dirty="0" smtClean="0"/>
              <a:t>independent of the decoded intra mode</a:t>
            </a:r>
          </a:p>
          <a:p>
            <a:pPr hangingPunct="0"/>
            <a:r>
              <a:rPr lang="en-US" dirty="0" smtClean="0"/>
              <a:t>Residual coding based on scan position, not on 2-D block position</a:t>
            </a:r>
          </a:p>
          <a:p>
            <a:pPr hangingPunct="0"/>
            <a:r>
              <a:rPr lang="en-US" dirty="0" smtClean="0"/>
              <a:t>Changes in</a:t>
            </a:r>
          </a:p>
          <a:p>
            <a:pPr lvl="1" hangingPunct="0"/>
            <a:r>
              <a:rPr lang="en-US" dirty="0" smtClean="0"/>
              <a:t>Last significant position</a:t>
            </a:r>
          </a:p>
          <a:p>
            <a:pPr lvl="1" hangingPunct="0"/>
            <a:r>
              <a:rPr lang="en-US" dirty="0" smtClean="0"/>
              <a:t>Significance </a:t>
            </a:r>
            <a:r>
              <a:rPr lang="en-US" dirty="0" smtClean="0"/>
              <a:t>map contexts</a:t>
            </a:r>
            <a:endParaRPr lang="en-US" dirty="0" smtClean="0"/>
          </a:p>
          <a:p>
            <a:pPr lvl="1" hangingPunct="0"/>
            <a:endParaRPr lang="en-US" dirty="0" smtClean="0"/>
          </a:p>
          <a:p>
            <a:pPr hangingPunct="0">
              <a:buNone/>
            </a:pPr>
            <a:endParaRPr lang="en-US" dirty="0" smtClean="0"/>
          </a:p>
          <a:p>
            <a:pPr lvl="1" hangingPunct="0"/>
            <a:endParaRPr lang="en-US" dirty="0" smtClean="0"/>
          </a:p>
        </p:txBody>
      </p:sp>
      <p:graphicFrame>
        <p:nvGraphicFramePr>
          <p:cNvPr id="4" name="Table 3"/>
          <p:cNvGraphicFramePr>
            <a:graphicFrameLocks noGrp="1"/>
          </p:cNvGraphicFramePr>
          <p:nvPr/>
        </p:nvGraphicFramePr>
        <p:xfrm>
          <a:off x="1159617" y="4180228"/>
          <a:ext cx="6096000" cy="11125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dirty="0" smtClean="0"/>
                        <a:t>BD-rate</a:t>
                      </a:r>
                      <a:endParaRPr lang="en-US" dirty="0"/>
                    </a:p>
                  </a:txBody>
                  <a:tcPr/>
                </a:tc>
                <a:tc>
                  <a:txBody>
                    <a:bodyPr/>
                    <a:lstStyle/>
                    <a:p>
                      <a:pPr algn="ctr"/>
                      <a:r>
                        <a:rPr lang="en-US" dirty="0" smtClean="0"/>
                        <a:t>AI – HE </a:t>
                      </a:r>
                      <a:endParaRPr lang="en-US" dirty="0"/>
                    </a:p>
                  </a:txBody>
                  <a:tcPr/>
                </a:tc>
                <a:tc>
                  <a:txBody>
                    <a:bodyPr/>
                    <a:lstStyle/>
                    <a:p>
                      <a:pPr algn="ctr"/>
                      <a:r>
                        <a:rPr lang="en-US" dirty="0" smtClean="0"/>
                        <a:t>RA –</a:t>
                      </a:r>
                      <a:r>
                        <a:rPr lang="en-US" baseline="0" dirty="0" smtClean="0"/>
                        <a:t> HE</a:t>
                      </a:r>
                      <a:endParaRPr lang="en-US" dirty="0"/>
                    </a:p>
                  </a:txBody>
                  <a:tcPr/>
                </a:tc>
                <a:tc>
                  <a:txBody>
                    <a:bodyPr/>
                    <a:lstStyle/>
                    <a:p>
                      <a:pPr algn="ctr"/>
                      <a:r>
                        <a:rPr lang="en-US" dirty="0" smtClean="0"/>
                        <a:t>LB – HE </a:t>
                      </a:r>
                      <a:endParaRPr lang="en-US" dirty="0"/>
                    </a:p>
                  </a:txBody>
                  <a:tcPr/>
                </a:tc>
              </a:tr>
              <a:tr h="370840">
                <a:tc>
                  <a:txBody>
                    <a:bodyPr/>
                    <a:lstStyle/>
                    <a:p>
                      <a:pPr algn="ctr"/>
                      <a:r>
                        <a:rPr lang="en-US" dirty="0" smtClean="0"/>
                        <a:t>A</a:t>
                      </a:r>
                      <a:endParaRPr lang="en-US" dirty="0"/>
                    </a:p>
                  </a:txBody>
                  <a:tcPr/>
                </a:tc>
                <a:tc>
                  <a:txBody>
                    <a:bodyPr/>
                    <a:lstStyle/>
                    <a:p>
                      <a:pPr algn="ctr"/>
                      <a:r>
                        <a:rPr lang="en-US" dirty="0" smtClean="0"/>
                        <a:t>0.06%</a:t>
                      </a:r>
                      <a:endParaRPr lang="en-US" dirty="0"/>
                    </a:p>
                  </a:txBody>
                  <a:tcPr/>
                </a:tc>
                <a:tc>
                  <a:txBody>
                    <a:bodyPr/>
                    <a:lstStyle/>
                    <a:p>
                      <a:pPr algn="ctr"/>
                      <a:r>
                        <a:rPr lang="en-US" dirty="0" smtClean="0"/>
                        <a:t>0.05%</a:t>
                      </a:r>
                      <a:endParaRPr lang="en-US" dirty="0"/>
                    </a:p>
                  </a:txBody>
                  <a:tcPr/>
                </a:tc>
                <a:tc>
                  <a:txBody>
                    <a:bodyPr/>
                    <a:lstStyle/>
                    <a:p>
                      <a:pPr algn="ctr"/>
                      <a:r>
                        <a:rPr lang="en-US" dirty="0" smtClean="0"/>
                        <a:t>0.01%</a:t>
                      </a:r>
                      <a:endParaRPr lang="en-US" dirty="0"/>
                    </a:p>
                  </a:txBody>
                  <a:tcPr/>
                </a:tc>
              </a:tr>
              <a:tr h="370840">
                <a:tc>
                  <a:txBody>
                    <a:bodyPr/>
                    <a:lstStyle/>
                    <a:p>
                      <a:pPr algn="ctr"/>
                      <a:r>
                        <a:rPr lang="en-US" dirty="0" smtClean="0"/>
                        <a:t>A + B</a:t>
                      </a:r>
                      <a:endParaRPr lang="en-US" dirty="0"/>
                    </a:p>
                  </a:txBody>
                  <a:tcPr/>
                </a:tc>
                <a:tc>
                  <a:txBody>
                    <a:bodyPr/>
                    <a:lstStyle/>
                    <a:p>
                      <a:pPr algn="ctr"/>
                      <a:r>
                        <a:rPr lang="en-US" dirty="0" smtClean="0"/>
                        <a:t>0.23%</a:t>
                      </a:r>
                      <a:endParaRPr lang="en-US" dirty="0"/>
                    </a:p>
                  </a:txBody>
                  <a:tcPr/>
                </a:tc>
                <a:tc>
                  <a:txBody>
                    <a:bodyPr/>
                    <a:lstStyle/>
                    <a:p>
                      <a:pPr algn="ctr"/>
                      <a:r>
                        <a:rPr lang="en-US" dirty="0" smtClean="0"/>
                        <a:t>0.15%</a:t>
                      </a:r>
                      <a:endParaRPr lang="en-US" dirty="0"/>
                    </a:p>
                  </a:txBody>
                  <a:tcPr/>
                </a:tc>
                <a:tc>
                  <a:txBody>
                    <a:bodyPr/>
                    <a:lstStyle/>
                    <a:p>
                      <a:pPr algn="ctr"/>
                      <a:r>
                        <a:rPr lang="en-US" dirty="0" smtClean="0"/>
                        <a:t>0.14%</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Last coefficient coding  (A)</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-0.43%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0.67%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-0.47%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-0.60%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-0.84%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1444</TotalTime>
  <Words>1219</Words>
  <Application>Microsoft Office PowerPoint</Application>
  <PresentationFormat>On-screen Show (4:3)</PresentationFormat>
  <Paragraphs>547</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JCTVC-G321 CE11: Removal of the parsing dependency of residual coding on intra mode</vt:lpstr>
      <vt:lpstr>Summary</vt:lpstr>
      <vt:lpstr>Problem Statement</vt:lpstr>
      <vt:lpstr>Residual Coding Independent of the Intra Mode</vt:lpstr>
      <vt:lpstr>BD-rate </vt:lpstr>
      <vt:lpstr>BD-rate </vt:lpstr>
      <vt:lpstr>Conclusions</vt:lpstr>
      <vt:lpstr>Slide 8</vt:lpstr>
      <vt:lpstr>BD-rate (with class F and low delay P) </vt:lpstr>
      <vt:lpstr>BD-rate (with class F and low delay P) </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Qualcomm User</dc:creator>
  <cp:lastModifiedBy>Qualcomm User</cp:lastModifiedBy>
  <cp:revision>183</cp:revision>
  <cp:lastPrinted>2005-08-27T17:58:21Z</cp:lastPrinted>
  <dcterms:created xsi:type="dcterms:W3CDTF">2011-01-18T01:05:45Z</dcterms:created>
  <dcterms:modified xsi:type="dcterms:W3CDTF">2011-11-15T22:18:26Z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