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50" r:id="rId2"/>
    <p:sldId id="416" r:id="rId3"/>
    <p:sldId id="417" r:id="rId4"/>
    <p:sldId id="418" r:id="rId5"/>
    <p:sldId id="419" r:id="rId6"/>
    <p:sldId id="420" r:id="rId7"/>
    <p:sldId id="421" r:id="rId8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546" y="-138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JCTVC-G318 Tile groups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Ye-Kui </a:t>
            </a:r>
            <a:r>
              <a:rPr lang="en-US" dirty="0" smtClean="0"/>
              <a:t>Wang, Ying Chen, Muhammed Coban, Marta </a:t>
            </a:r>
            <a:r>
              <a:rPr lang="en-US" dirty="0" smtClean="0"/>
              <a:t>Karczewicz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r>
              <a:rPr lang="en-US" dirty="0" smtClean="0"/>
              <a:t>A tile grouping mechanism</a:t>
            </a:r>
          </a:p>
          <a:p>
            <a:pPr lvl="1"/>
            <a:r>
              <a:rPr lang="en-US" dirty="0" smtClean="0"/>
              <a:t>Tiles are assigned to tile groups</a:t>
            </a:r>
          </a:p>
          <a:p>
            <a:pPr lvl="1"/>
            <a:r>
              <a:rPr lang="en-US" dirty="0" smtClean="0"/>
              <a:t>Decoding/scan order: in ascending order of tile group IDs</a:t>
            </a:r>
          </a:p>
          <a:p>
            <a:pPr lvl="1"/>
            <a:r>
              <a:rPr lang="en-US" dirty="0" smtClean="0"/>
              <a:t>Inside a tile group: tile rater scan order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39780" y="2670050"/>
            <a:ext cx="5342960" cy="2958355"/>
            <a:chOff x="1600200" y="1524000"/>
            <a:chExt cx="5342960" cy="2958355"/>
          </a:xfrm>
        </p:grpSpPr>
        <p:sp>
          <p:nvSpPr>
            <p:cNvPr id="5" name="TextBox 3"/>
            <p:cNvSpPr txBox="1"/>
            <p:nvPr/>
          </p:nvSpPr>
          <p:spPr>
            <a:xfrm>
              <a:off x="1600200" y="1524000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#0, tile group #0</a:t>
              </a:r>
              <a:endParaRPr lang="en-GB" dirty="0"/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1600200" y="188977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#1, tile group #1</a:t>
              </a:r>
              <a:endParaRPr lang="en-GB" dirty="0"/>
            </a:p>
          </p:txBody>
        </p:sp>
        <p:sp>
          <p:nvSpPr>
            <p:cNvPr id="9" name="TextBox 5"/>
            <p:cNvSpPr txBox="1"/>
            <p:nvPr/>
          </p:nvSpPr>
          <p:spPr>
            <a:xfrm>
              <a:off x="1600200" y="225462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#2, tile group #0</a:t>
              </a:r>
              <a:endParaRPr lang="en-GB" dirty="0"/>
            </a:p>
          </p:txBody>
        </p:sp>
        <p:sp>
          <p:nvSpPr>
            <p:cNvPr id="10" name="TextBox 6"/>
            <p:cNvSpPr txBox="1"/>
            <p:nvPr/>
          </p:nvSpPr>
          <p:spPr>
            <a:xfrm>
              <a:off x="1600200" y="262936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#3, tile group #1</a:t>
              </a:r>
              <a:endParaRPr lang="en-GB" dirty="0"/>
            </a:p>
          </p:txBody>
        </p:sp>
        <p:sp>
          <p:nvSpPr>
            <p:cNvPr id="11" name="TextBox 7"/>
            <p:cNvSpPr txBox="1"/>
            <p:nvPr/>
          </p:nvSpPr>
          <p:spPr>
            <a:xfrm>
              <a:off x="1609160" y="299869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#4, tile group #0</a:t>
              </a:r>
              <a:endParaRPr lang="en-GB" dirty="0"/>
            </a:p>
          </p:txBody>
        </p:sp>
        <p:sp>
          <p:nvSpPr>
            <p:cNvPr id="12" name="TextBox 8"/>
            <p:cNvSpPr txBox="1"/>
            <p:nvPr/>
          </p:nvSpPr>
          <p:spPr>
            <a:xfrm>
              <a:off x="1609160" y="337343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#5, tile group #1</a:t>
              </a:r>
              <a:endParaRPr lang="en-GB" dirty="0"/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1609160" y="3747250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#6, tile group #0</a:t>
              </a:r>
              <a:endParaRPr lang="en-GB" dirty="0"/>
            </a:p>
          </p:txBody>
        </p:sp>
        <p:sp>
          <p:nvSpPr>
            <p:cNvPr id="14" name="TextBox 10"/>
            <p:cNvSpPr txBox="1"/>
            <p:nvPr/>
          </p:nvSpPr>
          <p:spPr>
            <a:xfrm>
              <a:off x="1609160" y="411302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#7, tile group #1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parallel processing</a:t>
            </a:r>
          </a:p>
          <a:p>
            <a:r>
              <a:rPr lang="en-US" dirty="0" smtClean="0"/>
              <a:t>Improved error resilience</a:t>
            </a:r>
          </a:p>
          <a:p>
            <a:r>
              <a:rPr lang="en-US" dirty="0" smtClean="0"/>
              <a:t>Flexible region-of-interest (ROI) coding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parallel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4415635"/>
            <a:ext cx="8763023" cy="1442005"/>
          </a:xfrm>
        </p:spPr>
        <p:txBody>
          <a:bodyPr/>
          <a:lstStyle/>
          <a:p>
            <a:r>
              <a:rPr lang="en-US" dirty="0" smtClean="0"/>
              <a:t>Tiles 0, 2, 4, 6 are processed by one processing (encoding or decoding) core, and tiles 1, 3, 5, 7 are processed by another processing core.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would thus be ideal to put coded bits for tiles 0, 2, 4, 6 continuously in decoding order, followed by tiles 1, 3, 5, 7</a:t>
            </a:r>
            <a:r>
              <a:rPr lang="en-US" dirty="0" smtClean="0"/>
              <a:t>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12095" y="1077805"/>
            <a:ext cx="5342960" cy="2958355"/>
            <a:chOff x="1600200" y="1524000"/>
            <a:chExt cx="5342960" cy="2958355"/>
          </a:xfrm>
        </p:grpSpPr>
        <p:sp>
          <p:nvSpPr>
            <p:cNvPr id="5" name="TextBox 3"/>
            <p:cNvSpPr txBox="1"/>
            <p:nvPr/>
          </p:nvSpPr>
          <p:spPr>
            <a:xfrm>
              <a:off x="1600200" y="1524000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#0, tile group #0</a:t>
              </a:r>
              <a:endParaRPr lang="en-GB" dirty="0"/>
            </a:p>
          </p:txBody>
        </p:sp>
        <p:sp>
          <p:nvSpPr>
            <p:cNvPr id="6" name="TextBox 4"/>
            <p:cNvSpPr txBox="1"/>
            <p:nvPr/>
          </p:nvSpPr>
          <p:spPr>
            <a:xfrm>
              <a:off x="1600200" y="188977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#1, tile group #1</a:t>
              </a:r>
              <a:endParaRPr lang="en-GB" dirty="0"/>
            </a:p>
          </p:txBody>
        </p:sp>
        <p:sp>
          <p:nvSpPr>
            <p:cNvPr id="7" name="TextBox 5"/>
            <p:cNvSpPr txBox="1"/>
            <p:nvPr/>
          </p:nvSpPr>
          <p:spPr>
            <a:xfrm>
              <a:off x="1600200" y="225462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#2, tile group #0</a:t>
              </a:r>
              <a:endParaRPr lang="en-GB" dirty="0"/>
            </a:p>
          </p:txBody>
        </p:sp>
        <p:sp>
          <p:nvSpPr>
            <p:cNvPr id="8" name="TextBox 6"/>
            <p:cNvSpPr txBox="1"/>
            <p:nvPr/>
          </p:nvSpPr>
          <p:spPr>
            <a:xfrm>
              <a:off x="1600200" y="262936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#3, tile group #1</a:t>
              </a:r>
              <a:endParaRPr lang="en-GB" dirty="0"/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1609160" y="299869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#4, tile group #0</a:t>
              </a:r>
              <a:endParaRPr lang="en-GB" dirty="0"/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1609160" y="337343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#5, tile group #1</a:t>
              </a:r>
              <a:endParaRPr lang="en-GB" dirty="0"/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1609160" y="3747250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#6, tile group #0</a:t>
              </a:r>
              <a:endParaRPr lang="en-GB" dirty="0"/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1609160" y="411302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#7, tile group #1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error resilience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4871004"/>
            <a:ext cx="8763023" cy="1348053"/>
          </a:xfrm>
        </p:spPr>
        <p:txBody>
          <a:bodyPr/>
          <a:lstStyle/>
          <a:p>
            <a:r>
              <a:rPr lang="en-US" dirty="0" smtClean="0"/>
              <a:t>Better error concealment using received (and correctly decoded) neighboring blocks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49565" y="1607520"/>
            <a:ext cx="3794750" cy="2504535"/>
            <a:chOff x="1600200" y="1524000"/>
            <a:chExt cx="5342960" cy="2958355"/>
          </a:xfrm>
        </p:grpSpPr>
        <p:sp>
          <p:nvSpPr>
            <p:cNvPr id="5" name="TextBox 3"/>
            <p:cNvSpPr txBox="1"/>
            <p:nvPr/>
          </p:nvSpPr>
          <p:spPr>
            <a:xfrm>
              <a:off x="1600200" y="1524000"/>
              <a:ext cx="5334000" cy="369331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#0, tile group #0</a:t>
              </a:r>
              <a:endParaRPr lang="en-GB" dirty="0"/>
            </a:p>
          </p:txBody>
        </p:sp>
        <p:sp>
          <p:nvSpPr>
            <p:cNvPr id="6" name="TextBox 4"/>
            <p:cNvSpPr txBox="1"/>
            <p:nvPr/>
          </p:nvSpPr>
          <p:spPr>
            <a:xfrm>
              <a:off x="1600200" y="188977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#1, tile group #1</a:t>
              </a:r>
              <a:endParaRPr lang="en-GB" dirty="0"/>
            </a:p>
          </p:txBody>
        </p:sp>
        <p:sp>
          <p:nvSpPr>
            <p:cNvPr id="7" name="TextBox 5"/>
            <p:cNvSpPr txBox="1"/>
            <p:nvPr/>
          </p:nvSpPr>
          <p:spPr>
            <a:xfrm>
              <a:off x="1600200" y="225462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#2, tile group #0</a:t>
              </a:r>
              <a:endParaRPr lang="en-GB" dirty="0"/>
            </a:p>
          </p:txBody>
        </p:sp>
        <p:sp>
          <p:nvSpPr>
            <p:cNvPr id="8" name="TextBox 6"/>
            <p:cNvSpPr txBox="1"/>
            <p:nvPr/>
          </p:nvSpPr>
          <p:spPr>
            <a:xfrm>
              <a:off x="1600200" y="262936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#3, tile group #1</a:t>
              </a:r>
              <a:endParaRPr lang="en-GB" dirty="0"/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1609160" y="2998695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#4, tile group #0</a:t>
              </a:r>
              <a:endParaRPr lang="en-GB" dirty="0"/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1609160" y="337343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#5, tile group #1</a:t>
              </a:r>
              <a:endParaRPr lang="en-GB" dirty="0"/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1609160" y="3747250"/>
              <a:ext cx="5334000" cy="369332"/>
            </a:xfrm>
            <a:prstGeom prst="rect">
              <a:avLst/>
            </a:prstGeom>
            <a:solidFill>
              <a:schemeClr val="accent1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#6, tile group #0</a:t>
              </a:r>
              <a:endParaRPr lang="en-GB" dirty="0"/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1609160" y="4113023"/>
              <a:ext cx="5334000" cy="369332"/>
            </a:xfrm>
            <a:prstGeom prst="rect">
              <a:avLst/>
            </a:prstGeom>
            <a:solidFill>
              <a:schemeClr val="accent3">
                <a:alpha val="33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dirty="0" smtClean="0"/>
                <a:t>tile #7, tile group #1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951475" y="1228045"/>
            <a:ext cx="3272635" cy="3205187"/>
            <a:chOff x="2133600" y="1295400"/>
            <a:chExt cx="4572000" cy="4183189"/>
          </a:xfrm>
        </p:grpSpPr>
        <p:grpSp>
          <p:nvGrpSpPr>
            <p:cNvPr id="14" name="Group 13"/>
            <p:cNvGrpSpPr/>
            <p:nvPr/>
          </p:nvGrpSpPr>
          <p:grpSpPr>
            <a:xfrm>
              <a:off x="2133600" y="1295400"/>
              <a:ext cx="4572000" cy="3429001"/>
              <a:chOff x="2057400" y="1371600"/>
              <a:chExt cx="4572000" cy="3429001"/>
            </a:xfrm>
          </p:grpSpPr>
          <p:sp>
            <p:nvSpPr>
              <p:cNvPr id="21" name="TextBox 3"/>
              <p:cNvSpPr txBox="1"/>
              <p:nvPr/>
            </p:nvSpPr>
            <p:spPr>
              <a:xfrm>
                <a:off x="205740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2" name="TextBox 4"/>
              <p:cNvSpPr txBox="1"/>
              <p:nvPr/>
            </p:nvSpPr>
            <p:spPr>
              <a:xfrm>
                <a:off x="2438401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3" name="TextBox 5"/>
              <p:cNvSpPr txBox="1"/>
              <p:nvPr/>
            </p:nvSpPr>
            <p:spPr>
              <a:xfrm>
                <a:off x="282388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4" name="TextBox 6"/>
              <p:cNvSpPr txBox="1"/>
              <p:nvPr/>
            </p:nvSpPr>
            <p:spPr>
              <a:xfrm>
                <a:off x="3204881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5" name="TextBox 7"/>
              <p:cNvSpPr txBox="1"/>
              <p:nvPr/>
            </p:nvSpPr>
            <p:spPr>
              <a:xfrm>
                <a:off x="358140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6" name="TextBox 8"/>
              <p:cNvSpPr txBox="1"/>
              <p:nvPr/>
            </p:nvSpPr>
            <p:spPr>
              <a:xfrm>
                <a:off x="3962400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7" name="TextBox 9"/>
              <p:cNvSpPr txBox="1"/>
              <p:nvPr/>
            </p:nvSpPr>
            <p:spPr>
              <a:xfrm>
                <a:off x="434788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8" name="TextBox 10"/>
              <p:cNvSpPr txBox="1"/>
              <p:nvPr/>
            </p:nvSpPr>
            <p:spPr>
              <a:xfrm>
                <a:off x="4728880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29" name="TextBox 11"/>
              <p:cNvSpPr txBox="1"/>
              <p:nvPr/>
            </p:nvSpPr>
            <p:spPr>
              <a:xfrm>
                <a:off x="510092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0" name="TextBox 12"/>
              <p:cNvSpPr txBox="1"/>
              <p:nvPr/>
            </p:nvSpPr>
            <p:spPr>
              <a:xfrm>
                <a:off x="5481919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1" name="TextBox 13"/>
              <p:cNvSpPr txBox="1"/>
              <p:nvPr/>
            </p:nvSpPr>
            <p:spPr>
              <a:xfrm>
                <a:off x="5867400" y="1371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2" name="TextBox 14"/>
              <p:cNvSpPr txBox="1"/>
              <p:nvPr/>
            </p:nvSpPr>
            <p:spPr>
              <a:xfrm>
                <a:off x="6248399" y="1371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3" name="TextBox 15"/>
              <p:cNvSpPr txBox="1"/>
              <p:nvPr/>
            </p:nvSpPr>
            <p:spPr>
              <a:xfrm>
                <a:off x="2057400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4" name="TextBox 16"/>
              <p:cNvSpPr txBox="1"/>
              <p:nvPr/>
            </p:nvSpPr>
            <p:spPr>
              <a:xfrm>
                <a:off x="2442879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5" name="TextBox 17"/>
              <p:cNvSpPr txBox="1"/>
              <p:nvPr/>
            </p:nvSpPr>
            <p:spPr>
              <a:xfrm>
                <a:off x="2823880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6" name="TextBox 18"/>
              <p:cNvSpPr txBox="1"/>
              <p:nvPr/>
            </p:nvSpPr>
            <p:spPr>
              <a:xfrm>
                <a:off x="3200400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7" name="TextBox 19"/>
              <p:cNvSpPr txBox="1"/>
              <p:nvPr/>
            </p:nvSpPr>
            <p:spPr>
              <a:xfrm>
                <a:off x="3581400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8" name="TextBox 20"/>
              <p:cNvSpPr txBox="1"/>
              <p:nvPr/>
            </p:nvSpPr>
            <p:spPr>
              <a:xfrm>
                <a:off x="3966880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39" name="TextBox 21"/>
              <p:cNvSpPr txBox="1"/>
              <p:nvPr/>
            </p:nvSpPr>
            <p:spPr>
              <a:xfrm>
                <a:off x="4347880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0" name="TextBox 22"/>
              <p:cNvSpPr txBox="1"/>
              <p:nvPr/>
            </p:nvSpPr>
            <p:spPr>
              <a:xfrm>
                <a:off x="4728884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1" name="TextBox 23"/>
              <p:cNvSpPr txBox="1"/>
              <p:nvPr/>
            </p:nvSpPr>
            <p:spPr>
              <a:xfrm>
                <a:off x="5109885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2" name="TextBox 24"/>
              <p:cNvSpPr txBox="1"/>
              <p:nvPr/>
            </p:nvSpPr>
            <p:spPr>
              <a:xfrm>
                <a:off x="5486400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3" name="TextBox 25"/>
              <p:cNvSpPr txBox="1"/>
              <p:nvPr/>
            </p:nvSpPr>
            <p:spPr>
              <a:xfrm>
                <a:off x="5867400" y="1752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4" name="TextBox 26"/>
              <p:cNvSpPr txBox="1"/>
              <p:nvPr/>
            </p:nvSpPr>
            <p:spPr>
              <a:xfrm>
                <a:off x="6248399" y="1752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5" name="TextBox 27"/>
              <p:cNvSpPr txBox="1"/>
              <p:nvPr/>
            </p:nvSpPr>
            <p:spPr>
              <a:xfrm>
                <a:off x="205740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6" name="TextBox 28"/>
              <p:cNvSpPr txBox="1"/>
              <p:nvPr/>
            </p:nvSpPr>
            <p:spPr>
              <a:xfrm>
                <a:off x="2438401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7" name="TextBox 29"/>
              <p:cNvSpPr txBox="1"/>
              <p:nvPr/>
            </p:nvSpPr>
            <p:spPr>
              <a:xfrm>
                <a:off x="282388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8" name="TextBox 30"/>
              <p:cNvSpPr txBox="1"/>
              <p:nvPr/>
            </p:nvSpPr>
            <p:spPr>
              <a:xfrm>
                <a:off x="3204881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49" name="TextBox 31"/>
              <p:cNvSpPr txBox="1"/>
              <p:nvPr/>
            </p:nvSpPr>
            <p:spPr>
              <a:xfrm>
                <a:off x="358140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0" name="TextBox 32"/>
              <p:cNvSpPr txBox="1"/>
              <p:nvPr/>
            </p:nvSpPr>
            <p:spPr>
              <a:xfrm>
                <a:off x="3962400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1" name="TextBox 33"/>
              <p:cNvSpPr txBox="1"/>
              <p:nvPr/>
            </p:nvSpPr>
            <p:spPr>
              <a:xfrm>
                <a:off x="434788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2" name="TextBox 34"/>
              <p:cNvSpPr txBox="1"/>
              <p:nvPr/>
            </p:nvSpPr>
            <p:spPr>
              <a:xfrm>
                <a:off x="4728880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3" name="TextBox 35"/>
              <p:cNvSpPr txBox="1"/>
              <p:nvPr/>
            </p:nvSpPr>
            <p:spPr>
              <a:xfrm>
                <a:off x="510092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4" name="TextBox 36"/>
              <p:cNvSpPr txBox="1"/>
              <p:nvPr/>
            </p:nvSpPr>
            <p:spPr>
              <a:xfrm>
                <a:off x="5481919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5" name="TextBox 37"/>
              <p:cNvSpPr txBox="1"/>
              <p:nvPr/>
            </p:nvSpPr>
            <p:spPr>
              <a:xfrm>
                <a:off x="5867400" y="2133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6" name="TextBox 38"/>
              <p:cNvSpPr txBox="1"/>
              <p:nvPr/>
            </p:nvSpPr>
            <p:spPr>
              <a:xfrm>
                <a:off x="6248399" y="2133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7" name="TextBox 39"/>
              <p:cNvSpPr txBox="1"/>
              <p:nvPr/>
            </p:nvSpPr>
            <p:spPr>
              <a:xfrm>
                <a:off x="2057400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8" name="TextBox 40"/>
              <p:cNvSpPr txBox="1"/>
              <p:nvPr/>
            </p:nvSpPr>
            <p:spPr>
              <a:xfrm>
                <a:off x="2442879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59" name="TextBox 41"/>
              <p:cNvSpPr txBox="1"/>
              <p:nvPr/>
            </p:nvSpPr>
            <p:spPr>
              <a:xfrm>
                <a:off x="2823880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0" name="TextBox 42"/>
              <p:cNvSpPr txBox="1"/>
              <p:nvPr/>
            </p:nvSpPr>
            <p:spPr>
              <a:xfrm>
                <a:off x="3200400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1" name="TextBox 43"/>
              <p:cNvSpPr txBox="1"/>
              <p:nvPr/>
            </p:nvSpPr>
            <p:spPr>
              <a:xfrm>
                <a:off x="3581400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2" name="TextBox 44"/>
              <p:cNvSpPr txBox="1"/>
              <p:nvPr/>
            </p:nvSpPr>
            <p:spPr>
              <a:xfrm>
                <a:off x="3966880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3" name="TextBox 45"/>
              <p:cNvSpPr txBox="1"/>
              <p:nvPr/>
            </p:nvSpPr>
            <p:spPr>
              <a:xfrm>
                <a:off x="4347880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4" name="TextBox 46"/>
              <p:cNvSpPr txBox="1"/>
              <p:nvPr/>
            </p:nvSpPr>
            <p:spPr>
              <a:xfrm>
                <a:off x="4728884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5" name="TextBox 47"/>
              <p:cNvSpPr txBox="1"/>
              <p:nvPr/>
            </p:nvSpPr>
            <p:spPr>
              <a:xfrm>
                <a:off x="5109885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6" name="TextBox 48"/>
              <p:cNvSpPr txBox="1"/>
              <p:nvPr/>
            </p:nvSpPr>
            <p:spPr>
              <a:xfrm>
                <a:off x="5486400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7" name="TextBox 49"/>
              <p:cNvSpPr txBox="1"/>
              <p:nvPr/>
            </p:nvSpPr>
            <p:spPr>
              <a:xfrm>
                <a:off x="5867400" y="2514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8" name="TextBox 50"/>
              <p:cNvSpPr txBox="1"/>
              <p:nvPr/>
            </p:nvSpPr>
            <p:spPr>
              <a:xfrm>
                <a:off x="6248399" y="2514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69" name="TextBox 51"/>
              <p:cNvSpPr txBox="1"/>
              <p:nvPr/>
            </p:nvSpPr>
            <p:spPr>
              <a:xfrm>
                <a:off x="205740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0" name="TextBox 52"/>
              <p:cNvSpPr txBox="1"/>
              <p:nvPr/>
            </p:nvSpPr>
            <p:spPr>
              <a:xfrm>
                <a:off x="2438401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1" name="TextBox 53"/>
              <p:cNvSpPr txBox="1"/>
              <p:nvPr/>
            </p:nvSpPr>
            <p:spPr>
              <a:xfrm>
                <a:off x="282388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2" name="TextBox 54"/>
              <p:cNvSpPr txBox="1"/>
              <p:nvPr/>
            </p:nvSpPr>
            <p:spPr>
              <a:xfrm>
                <a:off x="3204881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3" name="TextBox 55"/>
              <p:cNvSpPr txBox="1"/>
              <p:nvPr/>
            </p:nvSpPr>
            <p:spPr>
              <a:xfrm>
                <a:off x="358140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4" name="TextBox 56"/>
              <p:cNvSpPr txBox="1"/>
              <p:nvPr/>
            </p:nvSpPr>
            <p:spPr>
              <a:xfrm>
                <a:off x="3962400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5" name="TextBox 57"/>
              <p:cNvSpPr txBox="1"/>
              <p:nvPr/>
            </p:nvSpPr>
            <p:spPr>
              <a:xfrm>
                <a:off x="434788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6" name="TextBox 58"/>
              <p:cNvSpPr txBox="1"/>
              <p:nvPr/>
            </p:nvSpPr>
            <p:spPr>
              <a:xfrm>
                <a:off x="4728880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7" name="TextBox 59"/>
              <p:cNvSpPr txBox="1"/>
              <p:nvPr/>
            </p:nvSpPr>
            <p:spPr>
              <a:xfrm>
                <a:off x="510092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8" name="TextBox 60"/>
              <p:cNvSpPr txBox="1"/>
              <p:nvPr/>
            </p:nvSpPr>
            <p:spPr>
              <a:xfrm>
                <a:off x="5481919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79" name="TextBox 61"/>
              <p:cNvSpPr txBox="1"/>
              <p:nvPr/>
            </p:nvSpPr>
            <p:spPr>
              <a:xfrm>
                <a:off x="5867400" y="2895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0" name="TextBox 62"/>
              <p:cNvSpPr txBox="1"/>
              <p:nvPr/>
            </p:nvSpPr>
            <p:spPr>
              <a:xfrm>
                <a:off x="6248399" y="2895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1" name="TextBox 63"/>
              <p:cNvSpPr txBox="1"/>
              <p:nvPr/>
            </p:nvSpPr>
            <p:spPr>
              <a:xfrm>
                <a:off x="2057400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2" name="TextBox 64"/>
              <p:cNvSpPr txBox="1"/>
              <p:nvPr/>
            </p:nvSpPr>
            <p:spPr>
              <a:xfrm>
                <a:off x="2442879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3" name="TextBox 65"/>
              <p:cNvSpPr txBox="1"/>
              <p:nvPr/>
            </p:nvSpPr>
            <p:spPr>
              <a:xfrm>
                <a:off x="2823880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4" name="TextBox 66"/>
              <p:cNvSpPr txBox="1"/>
              <p:nvPr/>
            </p:nvSpPr>
            <p:spPr>
              <a:xfrm>
                <a:off x="3200400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5" name="TextBox 67"/>
              <p:cNvSpPr txBox="1"/>
              <p:nvPr/>
            </p:nvSpPr>
            <p:spPr>
              <a:xfrm>
                <a:off x="3581400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6" name="TextBox 68"/>
              <p:cNvSpPr txBox="1"/>
              <p:nvPr/>
            </p:nvSpPr>
            <p:spPr>
              <a:xfrm>
                <a:off x="3966880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7" name="TextBox 69"/>
              <p:cNvSpPr txBox="1"/>
              <p:nvPr/>
            </p:nvSpPr>
            <p:spPr>
              <a:xfrm>
                <a:off x="4347880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8" name="TextBox 70"/>
              <p:cNvSpPr txBox="1"/>
              <p:nvPr/>
            </p:nvSpPr>
            <p:spPr>
              <a:xfrm>
                <a:off x="4728884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89" name="TextBox 71"/>
              <p:cNvSpPr txBox="1"/>
              <p:nvPr/>
            </p:nvSpPr>
            <p:spPr>
              <a:xfrm>
                <a:off x="5109885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0" name="TextBox 72"/>
              <p:cNvSpPr txBox="1"/>
              <p:nvPr/>
            </p:nvSpPr>
            <p:spPr>
              <a:xfrm>
                <a:off x="5486400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1" name="TextBox 73"/>
              <p:cNvSpPr txBox="1"/>
              <p:nvPr/>
            </p:nvSpPr>
            <p:spPr>
              <a:xfrm>
                <a:off x="5867400" y="3276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2" name="TextBox 74"/>
              <p:cNvSpPr txBox="1"/>
              <p:nvPr/>
            </p:nvSpPr>
            <p:spPr>
              <a:xfrm>
                <a:off x="6248399" y="3276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3" name="TextBox 75"/>
              <p:cNvSpPr txBox="1"/>
              <p:nvPr/>
            </p:nvSpPr>
            <p:spPr>
              <a:xfrm>
                <a:off x="205740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4" name="TextBox 76"/>
              <p:cNvSpPr txBox="1"/>
              <p:nvPr/>
            </p:nvSpPr>
            <p:spPr>
              <a:xfrm>
                <a:off x="2438401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5" name="TextBox 77"/>
              <p:cNvSpPr txBox="1"/>
              <p:nvPr/>
            </p:nvSpPr>
            <p:spPr>
              <a:xfrm>
                <a:off x="282388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6" name="TextBox 78"/>
              <p:cNvSpPr txBox="1"/>
              <p:nvPr/>
            </p:nvSpPr>
            <p:spPr>
              <a:xfrm>
                <a:off x="3204881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7" name="TextBox 79"/>
              <p:cNvSpPr txBox="1"/>
              <p:nvPr/>
            </p:nvSpPr>
            <p:spPr>
              <a:xfrm>
                <a:off x="358140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8" name="TextBox 80"/>
              <p:cNvSpPr txBox="1"/>
              <p:nvPr/>
            </p:nvSpPr>
            <p:spPr>
              <a:xfrm>
                <a:off x="3962400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99" name="TextBox 81"/>
              <p:cNvSpPr txBox="1"/>
              <p:nvPr/>
            </p:nvSpPr>
            <p:spPr>
              <a:xfrm>
                <a:off x="434788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0" name="TextBox 82"/>
              <p:cNvSpPr txBox="1"/>
              <p:nvPr/>
            </p:nvSpPr>
            <p:spPr>
              <a:xfrm>
                <a:off x="4728880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1" name="TextBox 83"/>
              <p:cNvSpPr txBox="1"/>
              <p:nvPr/>
            </p:nvSpPr>
            <p:spPr>
              <a:xfrm>
                <a:off x="510092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2" name="TextBox 84"/>
              <p:cNvSpPr txBox="1"/>
              <p:nvPr/>
            </p:nvSpPr>
            <p:spPr>
              <a:xfrm>
                <a:off x="5481919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3" name="TextBox 85"/>
              <p:cNvSpPr txBox="1"/>
              <p:nvPr/>
            </p:nvSpPr>
            <p:spPr>
              <a:xfrm>
                <a:off x="5867400" y="3657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4" name="TextBox 86"/>
              <p:cNvSpPr txBox="1"/>
              <p:nvPr/>
            </p:nvSpPr>
            <p:spPr>
              <a:xfrm>
                <a:off x="6248399" y="3657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5" name="TextBox 87"/>
              <p:cNvSpPr txBox="1"/>
              <p:nvPr/>
            </p:nvSpPr>
            <p:spPr>
              <a:xfrm>
                <a:off x="2057400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6" name="TextBox 88"/>
              <p:cNvSpPr txBox="1"/>
              <p:nvPr/>
            </p:nvSpPr>
            <p:spPr>
              <a:xfrm>
                <a:off x="2442879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7" name="TextBox 89"/>
              <p:cNvSpPr txBox="1"/>
              <p:nvPr/>
            </p:nvSpPr>
            <p:spPr>
              <a:xfrm>
                <a:off x="2823880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8" name="TextBox 90"/>
              <p:cNvSpPr txBox="1"/>
              <p:nvPr/>
            </p:nvSpPr>
            <p:spPr>
              <a:xfrm>
                <a:off x="3200400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09" name="TextBox 91"/>
              <p:cNvSpPr txBox="1"/>
              <p:nvPr/>
            </p:nvSpPr>
            <p:spPr>
              <a:xfrm>
                <a:off x="3581400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0" name="TextBox 92"/>
              <p:cNvSpPr txBox="1"/>
              <p:nvPr/>
            </p:nvSpPr>
            <p:spPr>
              <a:xfrm>
                <a:off x="3966880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1" name="TextBox 93"/>
              <p:cNvSpPr txBox="1"/>
              <p:nvPr/>
            </p:nvSpPr>
            <p:spPr>
              <a:xfrm>
                <a:off x="4347880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2" name="TextBox 94"/>
              <p:cNvSpPr txBox="1"/>
              <p:nvPr/>
            </p:nvSpPr>
            <p:spPr>
              <a:xfrm>
                <a:off x="4728884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3" name="TextBox 95"/>
              <p:cNvSpPr txBox="1"/>
              <p:nvPr/>
            </p:nvSpPr>
            <p:spPr>
              <a:xfrm>
                <a:off x="5109885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4" name="TextBox 96"/>
              <p:cNvSpPr txBox="1"/>
              <p:nvPr/>
            </p:nvSpPr>
            <p:spPr>
              <a:xfrm>
                <a:off x="5486400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5" name="TextBox 97"/>
              <p:cNvSpPr txBox="1"/>
              <p:nvPr/>
            </p:nvSpPr>
            <p:spPr>
              <a:xfrm>
                <a:off x="5867400" y="4038600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6" name="TextBox 98"/>
              <p:cNvSpPr txBox="1"/>
              <p:nvPr/>
            </p:nvSpPr>
            <p:spPr>
              <a:xfrm>
                <a:off x="6248399" y="4038600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7" name="TextBox 99"/>
              <p:cNvSpPr txBox="1"/>
              <p:nvPr/>
            </p:nvSpPr>
            <p:spPr>
              <a:xfrm>
                <a:off x="205740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8" name="TextBox 100"/>
              <p:cNvSpPr txBox="1"/>
              <p:nvPr/>
            </p:nvSpPr>
            <p:spPr>
              <a:xfrm>
                <a:off x="2438401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19" name="TextBox 101"/>
              <p:cNvSpPr txBox="1"/>
              <p:nvPr/>
            </p:nvSpPr>
            <p:spPr>
              <a:xfrm>
                <a:off x="282388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0" name="TextBox 102"/>
              <p:cNvSpPr txBox="1"/>
              <p:nvPr/>
            </p:nvSpPr>
            <p:spPr>
              <a:xfrm>
                <a:off x="3204881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1" name="TextBox 103"/>
              <p:cNvSpPr txBox="1"/>
              <p:nvPr/>
            </p:nvSpPr>
            <p:spPr>
              <a:xfrm>
                <a:off x="358140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2" name="TextBox 104"/>
              <p:cNvSpPr txBox="1"/>
              <p:nvPr/>
            </p:nvSpPr>
            <p:spPr>
              <a:xfrm>
                <a:off x="3962400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3" name="TextBox 105"/>
              <p:cNvSpPr txBox="1"/>
              <p:nvPr/>
            </p:nvSpPr>
            <p:spPr>
              <a:xfrm>
                <a:off x="434788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4" name="TextBox 106"/>
              <p:cNvSpPr txBox="1"/>
              <p:nvPr/>
            </p:nvSpPr>
            <p:spPr>
              <a:xfrm>
                <a:off x="4728880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5" name="TextBox 107"/>
              <p:cNvSpPr txBox="1"/>
              <p:nvPr/>
            </p:nvSpPr>
            <p:spPr>
              <a:xfrm>
                <a:off x="510092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6" name="TextBox 108"/>
              <p:cNvSpPr txBox="1"/>
              <p:nvPr/>
            </p:nvSpPr>
            <p:spPr>
              <a:xfrm>
                <a:off x="5481919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7" name="TextBox 109"/>
              <p:cNvSpPr txBox="1"/>
              <p:nvPr/>
            </p:nvSpPr>
            <p:spPr>
              <a:xfrm>
                <a:off x="5867400" y="4419601"/>
                <a:ext cx="381001" cy="381000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  <p:sp>
            <p:nvSpPr>
              <p:cNvPr id="128" name="TextBox 110"/>
              <p:cNvSpPr txBox="1"/>
              <p:nvPr/>
            </p:nvSpPr>
            <p:spPr>
              <a:xfrm>
                <a:off x="6248399" y="4419601"/>
                <a:ext cx="381001" cy="3810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514600" y="5105401"/>
              <a:ext cx="1905000" cy="361520"/>
              <a:chOff x="2819400" y="4800601"/>
              <a:chExt cx="1905000" cy="361520"/>
            </a:xfrm>
          </p:grpSpPr>
          <p:sp>
            <p:nvSpPr>
              <p:cNvPr id="19" name="TextBox 112"/>
              <p:cNvSpPr txBox="1"/>
              <p:nvPr/>
            </p:nvSpPr>
            <p:spPr>
              <a:xfrm>
                <a:off x="2819400" y="4800601"/>
                <a:ext cx="381001" cy="338554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sz="1600" dirty="0"/>
              </a:p>
            </p:txBody>
          </p:sp>
          <p:sp>
            <p:nvSpPr>
              <p:cNvPr id="20" name="TextBox 115"/>
              <p:cNvSpPr txBox="1"/>
              <p:nvPr/>
            </p:nvSpPr>
            <p:spPr>
              <a:xfrm>
                <a:off x="3200401" y="4800601"/>
                <a:ext cx="1523999" cy="361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tile group #0</a:t>
                </a:r>
                <a:endParaRPr lang="en-GB" sz="12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572000" y="5105401"/>
              <a:ext cx="1905000" cy="373188"/>
              <a:chOff x="4648200" y="4788933"/>
              <a:chExt cx="1905000" cy="373188"/>
            </a:xfrm>
          </p:grpSpPr>
          <p:sp>
            <p:nvSpPr>
              <p:cNvPr id="17" name="TextBox 113"/>
              <p:cNvSpPr txBox="1"/>
              <p:nvPr/>
            </p:nvSpPr>
            <p:spPr>
              <a:xfrm>
                <a:off x="4648200" y="4788933"/>
                <a:ext cx="381001" cy="338553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sz="1600" dirty="0"/>
              </a:p>
            </p:txBody>
          </p:sp>
          <p:sp>
            <p:nvSpPr>
              <p:cNvPr id="18" name="TextBox 116"/>
              <p:cNvSpPr txBox="1"/>
              <p:nvPr/>
            </p:nvSpPr>
            <p:spPr>
              <a:xfrm>
                <a:off x="5029201" y="4800601"/>
                <a:ext cx="1523999" cy="361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tile group #1</a:t>
                </a:r>
                <a:endParaRPr lang="en-GB" sz="12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Flexible ROI coding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4339740"/>
            <a:ext cx="8763023" cy="1973270"/>
          </a:xfrm>
        </p:spPr>
        <p:txBody>
          <a:bodyPr/>
          <a:lstStyle/>
          <a:p>
            <a:r>
              <a:rPr lang="en-US" sz="1800" dirty="0" smtClean="0"/>
              <a:t>The region covered by tile group#0 is an independently </a:t>
            </a:r>
            <a:r>
              <a:rPr lang="en-US" sz="1800" dirty="0" smtClean="0"/>
              <a:t>decodable </a:t>
            </a:r>
            <a:r>
              <a:rPr lang="en-US" sz="1800" dirty="0" smtClean="0"/>
              <a:t>region, which </a:t>
            </a:r>
            <a:r>
              <a:rPr lang="en-US" sz="1800" dirty="0" smtClean="0"/>
              <a:t>can be the only </a:t>
            </a:r>
            <a:r>
              <a:rPr lang="en-US" sz="1800" dirty="0" smtClean="0"/>
              <a:t>ROI </a:t>
            </a:r>
            <a:r>
              <a:rPr lang="en-US" sz="1800" dirty="0" smtClean="0"/>
              <a:t>to some </a:t>
            </a:r>
            <a:r>
              <a:rPr lang="en-US" sz="1800" dirty="0" smtClean="0"/>
              <a:t>clients. Due </a:t>
            </a:r>
            <a:r>
              <a:rPr lang="en-US" sz="1800" dirty="0" smtClean="0"/>
              <a:t>to restrictions such as decoding capability and network bandwidth as well as user preferences, the clients may choose to request the transmission of only coded bits that are sufficient to decode </a:t>
            </a:r>
            <a:r>
              <a:rPr lang="en-US" sz="1800" dirty="0" smtClean="0"/>
              <a:t>the </a:t>
            </a:r>
            <a:r>
              <a:rPr lang="en-US" sz="1800" dirty="0" smtClean="0"/>
              <a:t>ROI. </a:t>
            </a:r>
            <a:endParaRPr lang="en-US" sz="1800" dirty="0" smtClean="0"/>
          </a:p>
          <a:p>
            <a:r>
              <a:rPr lang="en-US" sz="1800" dirty="0" smtClean="0"/>
              <a:t>In </a:t>
            </a:r>
            <a:r>
              <a:rPr lang="en-US" sz="1800" dirty="0" smtClean="0"/>
              <a:t>this case, it is ideal to place the coded bits of the tiles covering the ROI into one slice, and the coded bits of other tiles into a different slice.</a:t>
            </a:r>
            <a:endParaRPr lang="en-GB" sz="1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207970" y="924465"/>
            <a:ext cx="3957825" cy="3228578"/>
            <a:chOff x="1752600" y="1219200"/>
            <a:chExt cx="5638800" cy="4464043"/>
          </a:xfrm>
        </p:grpSpPr>
        <p:grpSp>
          <p:nvGrpSpPr>
            <p:cNvPr id="4" name="Group 3"/>
            <p:cNvGrpSpPr/>
            <p:nvPr/>
          </p:nvGrpSpPr>
          <p:grpSpPr>
            <a:xfrm>
              <a:off x="1752600" y="1219200"/>
              <a:ext cx="5638800" cy="3657597"/>
              <a:chOff x="1866900" y="190500"/>
              <a:chExt cx="4572000" cy="61722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2781300" y="190500"/>
                <a:ext cx="2743200" cy="12954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524500" y="190500"/>
                <a:ext cx="914400" cy="12954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781300" y="1485900"/>
                <a:ext cx="2743200" cy="3657600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524500" y="1485900"/>
                <a:ext cx="914400" cy="36576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866900" y="1485900"/>
                <a:ext cx="914400" cy="36576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781300" y="5143500"/>
                <a:ext cx="2743200" cy="12192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524500" y="5143500"/>
                <a:ext cx="914400" cy="12192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866900" y="5143500"/>
                <a:ext cx="914400" cy="12192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866900" y="190500"/>
                <a:ext cx="914400" cy="1295400"/>
              </a:xfrm>
              <a:prstGeom prst="rect">
                <a:avLst/>
              </a:prstGeom>
              <a:solidFill>
                <a:schemeClr val="accent1">
                  <a:alpha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4572000" y="5300246"/>
              <a:ext cx="1905000" cy="382997"/>
              <a:chOff x="2819400" y="4800600"/>
              <a:chExt cx="1905000" cy="382997"/>
            </a:xfrm>
          </p:grpSpPr>
          <p:sp>
            <p:nvSpPr>
              <p:cNvPr id="9" name="TextBox 41"/>
              <p:cNvSpPr txBox="1"/>
              <p:nvPr/>
            </p:nvSpPr>
            <p:spPr>
              <a:xfrm>
                <a:off x="2819400" y="4800600"/>
                <a:ext cx="381000" cy="338554"/>
              </a:xfrm>
              <a:prstGeom prst="rect">
                <a:avLst/>
              </a:prstGeom>
              <a:solidFill>
                <a:schemeClr val="tx2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sz="1600" dirty="0"/>
              </a:p>
            </p:txBody>
          </p:sp>
          <p:sp>
            <p:nvSpPr>
              <p:cNvPr id="10" name="TextBox 42"/>
              <p:cNvSpPr txBox="1"/>
              <p:nvPr/>
            </p:nvSpPr>
            <p:spPr>
              <a:xfrm>
                <a:off x="3200401" y="4800600"/>
                <a:ext cx="1523999" cy="382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tile group #1</a:t>
                </a:r>
                <a:endParaRPr lang="en-GB" sz="1200" dirty="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590800" y="5288578"/>
              <a:ext cx="1905000" cy="394665"/>
              <a:chOff x="4648200" y="4788932"/>
              <a:chExt cx="1905000" cy="394665"/>
            </a:xfrm>
          </p:grpSpPr>
          <p:sp>
            <p:nvSpPr>
              <p:cNvPr id="7" name="TextBox 44"/>
              <p:cNvSpPr txBox="1"/>
              <p:nvPr/>
            </p:nvSpPr>
            <p:spPr>
              <a:xfrm>
                <a:off x="4648200" y="4788932"/>
                <a:ext cx="381000" cy="338554"/>
              </a:xfrm>
              <a:prstGeom prst="rect">
                <a:avLst/>
              </a:prstGeom>
              <a:solidFill>
                <a:schemeClr val="accent3">
                  <a:alpha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GB" sz="1600" dirty="0"/>
              </a:p>
            </p:txBody>
          </p:sp>
          <p:sp>
            <p:nvSpPr>
              <p:cNvPr id="8" name="TextBox 45"/>
              <p:cNvSpPr txBox="1"/>
              <p:nvPr/>
            </p:nvSpPr>
            <p:spPr>
              <a:xfrm>
                <a:off x="5029201" y="4800600"/>
                <a:ext cx="1523999" cy="382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/>
                  <a:t>tile group #0</a:t>
                </a:r>
                <a:endParaRPr lang="en-GB" sz="1200" dirty="0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tile group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0: all </a:t>
            </a:r>
            <a:r>
              <a:rPr lang="en-US" dirty="0" smtClean="0"/>
              <a:t>tiles belong to one tile </a:t>
            </a:r>
            <a:r>
              <a:rPr lang="en-US" dirty="0" smtClean="0"/>
              <a:t>group</a:t>
            </a:r>
            <a:endParaRPr lang="en-GB" dirty="0" smtClean="0"/>
          </a:p>
          <a:p>
            <a:pPr hangingPunct="0"/>
            <a:r>
              <a:rPr lang="en-US" dirty="0" smtClean="0"/>
              <a:t>1: each </a:t>
            </a:r>
            <a:r>
              <a:rPr lang="en-US" dirty="0" smtClean="0"/>
              <a:t>column of tiles belongs to one tile group, and the tile group identifier </a:t>
            </a:r>
            <a:r>
              <a:rPr lang="en-US" dirty="0" err="1" smtClean="0"/>
              <a:t>TileGroupId</a:t>
            </a:r>
            <a:r>
              <a:rPr lang="en-US" dirty="0" smtClean="0"/>
              <a:t> is equal to 0 for the left-most column of tiles, and increases by 1 for each column of tiles from left to right, modular </a:t>
            </a:r>
            <a:r>
              <a:rPr lang="en-US" dirty="0" err="1" smtClean="0"/>
              <a:t>NumTileGroups</a:t>
            </a:r>
            <a:endParaRPr lang="en-GB" dirty="0" smtClean="0"/>
          </a:p>
          <a:p>
            <a:pPr hangingPunct="0"/>
            <a:r>
              <a:rPr lang="en-US" dirty="0" smtClean="0"/>
              <a:t>2: each </a:t>
            </a:r>
            <a:r>
              <a:rPr lang="en-US" dirty="0" smtClean="0"/>
              <a:t>row of tiles belongs to one tile group, and the tile group identifier </a:t>
            </a:r>
            <a:r>
              <a:rPr lang="en-US" dirty="0" err="1" smtClean="0"/>
              <a:t>TileGroupId</a:t>
            </a:r>
            <a:r>
              <a:rPr lang="en-US" dirty="0" smtClean="0"/>
              <a:t> is equal to 0 for the top row of tiles, and increases by 1 for each row of tiles from top to bottom, modular </a:t>
            </a:r>
            <a:r>
              <a:rPr lang="en-US" dirty="0" err="1" smtClean="0"/>
              <a:t>NumTileGroups</a:t>
            </a:r>
            <a:endParaRPr lang="en-GB" dirty="0" smtClean="0"/>
          </a:p>
          <a:p>
            <a:pPr hangingPunct="0"/>
            <a:r>
              <a:rPr lang="en-US" dirty="0" smtClean="0"/>
              <a:t>3: one </a:t>
            </a:r>
            <a:r>
              <a:rPr lang="en-US" dirty="0" smtClean="0"/>
              <a:t>or more "foreground" tile groups and the "leftover" tile </a:t>
            </a:r>
            <a:r>
              <a:rPr lang="en-US" dirty="0" smtClean="0"/>
              <a:t>group, similar as slice group type 2 in AVC</a:t>
            </a:r>
            <a:endParaRPr lang="en-GB" dirty="0" smtClean="0"/>
          </a:p>
          <a:p>
            <a:pPr hangingPunct="0"/>
            <a:r>
              <a:rPr lang="en-US" dirty="0" smtClean="0"/>
              <a:t>4 </a:t>
            </a:r>
            <a:r>
              <a:rPr lang="en-US" dirty="0" smtClean="0"/>
              <a:t>or </a:t>
            </a:r>
            <a:r>
              <a:rPr lang="en-US" dirty="0" smtClean="0"/>
              <a:t>5: explicit </a:t>
            </a:r>
            <a:r>
              <a:rPr lang="en-US" dirty="0" smtClean="0"/>
              <a:t>assignment of each tile to a tile group, coded in a compact </a:t>
            </a:r>
            <a:r>
              <a:rPr lang="en-US" dirty="0" smtClean="0"/>
              <a:t>manner, column first or row first</a:t>
            </a:r>
            <a:endParaRPr lang="en-GB" dirty="0" smtClean="0"/>
          </a:p>
          <a:p>
            <a:pPr hangingPunct="0"/>
            <a:r>
              <a:rPr lang="en-US" dirty="0" smtClean="0"/>
              <a:t>6: checkerboard </a:t>
            </a:r>
            <a:r>
              <a:rPr lang="en-US" dirty="0" smtClean="0"/>
              <a:t>like assignment of tiles to two tile </a:t>
            </a:r>
            <a:r>
              <a:rPr lang="en-US" dirty="0" smtClean="0"/>
              <a:t>groups, similar as slice group type 1 in AVC</a:t>
            </a: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5791</TotalTime>
  <Words>484</Words>
  <Application>Microsoft Office PowerPoint</Application>
  <PresentationFormat>On-screen Show (4:3)</PresentationFormat>
  <Paragraphs>55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QCT_2009_TEMPLATE_Confidential_FINAL</vt:lpstr>
      <vt:lpstr>JCTVC-G318 Tile groups</vt:lpstr>
      <vt:lpstr>Proposal</vt:lpstr>
      <vt:lpstr>Why?</vt:lpstr>
      <vt:lpstr>Improved parallel processing</vt:lpstr>
      <vt:lpstr>Improved error resilience</vt:lpstr>
      <vt:lpstr>Flexible ROI coding</vt:lpstr>
      <vt:lpstr>Six tile group types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490</cp:revision>
  <cp:lastPrinted>2005-08-27T17:58:21Z</cp:lastPrinted>
  <dcterms:created xsi:type="dcterms:W3CDTF">2009-11-28T03:23:23Z</dcterms:created>
  <dcterms:modified xsi:type="dcterms:W3CDTF">2011-11-20T11:12:18Z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-246673551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