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50" r:id="rId2"/>
    <p:sldId id="416" r:id="rId3"/>
    <p:sldId id="417" r:id="rId4"/>
    <p:sldId id="418" r:id="rId5"/>
    <p:sldId id="419" r:id="rId6"/>
    <p:sldId id="420" r:id="rId7"/>
    <p:sldId id="421" r:id="rId8"/>
  </p:sldIdLst>
  <p:sldSz cx="9144000" cy="6858000" type="screen4x3"/>
  <p:notesSz cx="71882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_sperki" initials="c" lastIdx="1" clrIdx="0"/>
  <p:cmAuthor id="1" name="smohan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92C3"/>
    <a:srgbClr val="A2A2A2"/>
    <a:srgbClr val="BC443A"/>
    <a:srgbClr val="C13535"/>
    <a:srgbClr val="3E3233"/>
    <a:srgbClr val="333333"/>
    <a:srgbClr val="7C7570"/>
    <a:srgbClr val="678D32"/>
    <a:srgbClr val="89B259"/>
    <a:srgbClr val="97C06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96" autoAdjust="0"/>
    <p:restoredTop sz="91130" autoAdjust="0"/>
  </p:normalViewPr>
  <p:slideViewPr>
    <p:cSldViewPr>
      <p:cViewPr>
        <p:scale>
          <a:sx n="80" d="100"/>
          <a:sy n="80" d="100"/>
        </p:scale>
        <p:origin x="-1992" y="-150"/>
      </p:cViewPr>
      <p:guideLst>
        <p:guide orient="horz" pos="4024"/>
        <p:guide pos="1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10" y="864"/>
      </p:cViewPr>
      <p:guideLst>
        <p:guide orient="horz" pos="2976"/>
        <p:guide pos="2264"/>
      </p:guideLst>
    </p:cSldViewPr>
  </p:notes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89E858B9-9622-41D4-B86C-CC604D6D229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01288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709613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8862" y="4488504"/>
            <a:ext cx="5270477" cy="425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E391298E-09D2-4F98-B954-86421036320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97379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Rectangle 56"/>
          <p:cNvSpPr>
            <a:spLocks noChangeArrowheads="1"/>
          </p:cNvSpPr>
          <p:nvPr userDrawn="1"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" name="Picture 7" descr="Final_Divi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1143189"/>
            <a:ext cx="9143245" cy="4571622"/>
          </a:xfrm>
          <a:prstGeom prst="rect">
            <a:avLst/>
          </a:prstGeom>
        </p:spPr>
      </p:pic>
      <p:pic>
        <p:nvPicPr>
          <p:cNvPr id="19" name="Picture 18" descr="bottom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8171" y="6323788"/>
            <a:ext cx="2023529" cy="506692"/>
          </a:xfrm>
          <a:prstGeom prst="rect">
            <a:avLst/>
          </a:prstGeom>
        </p:spPr>
      </p:pic>
      <p:sp>
        <p:nvSpPr>
          <p:cNvPr id="20" name="Text Box 49"/>
          <p:cNvSpPr txBox="1">
            <a:spLocks noChangeArrowheads="1"/>
          </p:cNvSpPr>
          <p:nvPr userDrawn="1"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tx2"/>
                </a:solidFill>
              </a:rPr>
              <a:t>PAGE</a:t>
            </a:r>
            <a:r>
              <a:rPr lang="en-US" sz="600" dirty="0" smtClean="0">
                <a:solidFill>
                  <a:schemeClr val="tx2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tx2"/>
                </a:solidFill>
              </a:rPr>
              <a:pPr/>
              <a:t>‹#›</a:t>
            </a:fld>
            <a:endParaRPr lang="en-US" sz="600" dirty="0">
              <a:solidFill>
                <a:schemeClr val="tx2"/>
              </a:solidFill>
            </a:endParaRPr>
          </a:p>
        </p:txBody>
      </p:sp>
      <p:pic>
        <p:nvPicPr>
          <p:cNvPr id="22" name="Picture 21" descr="q_white.png"/>
          <p:cNvPicPr>
            <a:picLocks noChangeAspect="1"/>
          </p:cNvPicPr>
          <p:nvPr userDrawn="1"/>
        </p:nvPicPr>
        <p:blipFill>
          <a:blip r:embed="rId4" cstate="print">
            <a:lum bright="-100000"/>
          </a:blip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 userDrawn="1"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429000" y="2286000"/>
            <a:ext cx="4648200" cy="1447800"/>
          </a:xfrm>
        </p:spPr>
        <p:txBody>
          <a:bodyPr anchor="ctr"/>
          <a:lstStyle>
            <a:lvl1pPr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123825"/>
            <a:ext cx="8763025" cy="5619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904108"/>
            <a:ext cx="8763023" cy="5314950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rgbClr val="333333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333333"/>
                </a:solidFill>
              </a:defRPr>
            </a:lvl2pPr>
            <a:lvl3pPr>
              <a:buClr>
                <a:schemeClr val="tx2"/>
              </a:buClr>
              <a:defRPr>
                <a:solidFill>
                  <a:srgbClr val="333333"/>
                </a:solidFill>
              </a:defRPr>
            </a:lvl3pPr>
            <a:lvl4pPr>
              <a:buClr>
                <a:schemeClr val="accent1"/>
              </a:buClr>
              <a:buFont typeface="Lucida Grande"/>
              <a:buChar char="»"/>
              <a:defRPr>
                <a:solidFill>
                  <a:srgbClr val="333333"/>
                </a:solidFill>
              </a:defRPr>
            </a:lvl4pPr>
            <a:lvl5pPr>
              <a:buClr>
                <a:schemeClr val="tx2"/>
              </a:buCl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88" y="123825"/>
            <a:ext cx="8763024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488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3886200" y="64286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JCTVC-E401</a:t>
            </a:r>
            <a:endParaRPr lang="en-US" sz="1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333333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90488" y="76200"/>
            <a:ext cx="8763024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76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487" y="904108"/>
            <a:ext cx="87630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PAGE</a:t>
            </a:r>
            <a:r>
              <a:rPr lang="en-US" sz="600" dirty="0" smtClean="0">
                <a:solidFill>
                  <a:schemeClr val="bg1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bg1"/>
                </a:solidFill>
              </a:rPr>
              <a:pPr/>
              <a:t>‹#›</a:t>
            </a:fld>
            <a:endParaRPr lang="en-US" sz="600" dirty="0">
              <a:solidFill>
                <a:schemeClr val="bg1"/>
              </a:solidFill>
            </a:endParaRPr>
          </a:p>
        </p:txBody>
      </p:sp>
      <p:pic>
        <p:nvPicPr>
          <p:cNvPr id="10" name="Picture 9" descr="q_whit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RedefiningMobility cop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9049" y="6396913"/>
            <a:ext cx="2058852" cy="2950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5" r:id="rId4"/>
    <p:sldLayoutId id="2147483656" r:id="rId5"/>
    <p:sldLayoutId id="2147483653" r:id="rId6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698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rgbClr val="333333"/>
          </a:solidFill>
          <a:latin typeface="+mn-lt"/>
          <a:ea typeface="+mn-ea"/>
          <a:cs typeface="+mn-cs"/>
        </a:defRPr>
      </a:lvl1pPr>
      <a:lvl2pPr marL="6270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rgbClr val="333333"/>
          </a:solidFill>
          <a:latin typeface="+mn-lt"/>
          <a:cs typeface="+mn-cs"/>
        </a:defRPr>
      </a:lvl2pPr>
      <a:lvl3pPr marL="10842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SzPct val="125000"/>
        <a:buFont typeface="Arial" charset="0"/>
        <a:buChar char="–"/>
        <a:defRPr sz="1600">
          <a:solidFill>
            <a:srgbClr val="333333"/>
          </a:solidFill>
          <a:latin typeface="+mn-lt"/>
          <a:cs typeface="+mn-cs"/>
        </a:defRPr>
      </a:lvl3pPr>
      <a:lvl4pPr marL="15446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25000"/>
        <a:buFont typeface="Lucida Grande"/>
        <a:buChar char="»"/>
        <a:defRPr sz="1400">
          <a:solidFill>
            <a:srgbClr val="333333"/>
          </a:solidFill>
          <a:latin typeface="+mn-lt"/>
          <a:cs typeface="+mn-cs"/>
        </a:defRPr>
      </a:lvl4pPr>
      <a:lvl5pPr marL="1946275" indent="-11747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Char char="•"/>
        <a:defRPr sz="1200">
          <a:solidFill>
            <a:srgbClr val="333333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JCTVC-G314 On DPB management</a:t>
            </a:r>
            <a:endParaRPr lang="en-US" sz="32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133600" y="51054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Ye-Kui Wang and Ying Chen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3513" y="801688"/>
            <a:ext cx="8712200" cy="5314950"/>
          </a:xfrm>
        </p:spPr>
        <p:txBody>
          <a:bodyPr/>
          <a:lstStyle/>
          <a:p>
            <a:r>
              <a:rPr lang="en-US" dirty="0" smtClean="0"/>
              <a:t>Proposes to adopt the reference picture set (RPS) based DPB management mechanism as specified in the AHG21 output text </a:t>
            </a:r>
            <a:r>
              <a:rPr lang="en-US" sz="1600" dirty="0" smtClean="0"/>
              <a:t>(some non-obvious details are mentioned in the following slides)</a:t>
            </a:r>
            <a:endParaRPr lang="en-US" dirty="0" smtClean="0"/>
          </a:p>
          <a:p>
            <a:pPr lvl="1"/>
            <a:r>
              <a:rPr lang="en-US" sz="1400" u="sng" dirty="0" smtClean="0"/>
              <a:t>Picture order count (POC) signaling and derivation</a:t>
            </a:r>
          </a:p>
          <a:p>
            <a:pPr lvl="1"/>
            <a:r>
              <a:rPr lang="en-US" sz="1400" dirty="0" smtClean="0"/>
              <a:t>RPS signaling and derivation</a:t>
            </a:r>
          </a:p>
          <a:p>
            <a:pPr lvl="1"/>
            <a:r>
              <a:rPr lang="en-US" sz="1400" u="sng" dirty="0" smtClean="0"/>
              <a:t>Reference picture list initialization and modification</a:t>
            </a:r>
          </a:p>
          <a:p>
            <a:pPr lvl="1"/>
            <a:r>
              <a:rPr lang="en-US" sz="1400" u="sng" dirty="0" smtClean="0"/>
              <a:t>DPB operations (the HRD part)</a:t>
            </a:r>
          </a:p>
          <a:p>
            <a:pPr lvl="1"/>
            <a:r>
              <a:rPr lang="en-US" sz="1400" dirty="0" smtClean="0"/>
              <a:t>No </a:t>
            </a:r>
            <a:r>
              <a:rPr lang="en-US" sz="1400" dirty="0" err="1" smtClean="0"/>
              <a:t>frame_num</a:t>
            </a:r>
            <a:r>
              <a:rPr lang="en-US" sz="1400" dirty="0" smtClean="0"/>
              <a:t> and related syntax elements</a:t>
            </a:r>
          </a:p>
          <a:p>
            <a:pPr lvl="1"/>
            <a:r>
              <a:rPr lang="en-US" sz="1400" dirty="0" smtClean="0"/>
              <a:t>Existing reference picture marking syntax, semantics and processes removed</a:t>
            </a:r>
          </a:p>
          <a:p>
            <a:r>
              <a:rPr lang="en-US" dirty="0" smtClean="0"/>
              <a:t>Furthermore, proposes a method for long-term reference picture support based on the RPS based DPB management mechanism.</a:t>
            </a:r>
          </a:p>
          <a:p>
            <a:pPr lvl="1"/>
            <a:r>
              <a:rPr lang="en-US" sz="1400" dirty="0" smtClean="0"/>
              <a:t>As described in JCTVC-F803_d1_Buffer_Descriptions_display_process_suggestion_r1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POC signaling and derivation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one POC type in use (same as AVC POC type 0)</a:t>
            </a:r>
          </a:p>
          <a:p>
            <a:pPr lvl="1"/>
            <a:r>
              <a:rPr lang="en-US" dirty="0" smtClean="0"/>
              <a:t>Two minor changes compared to AVC type 0</a:t>
            </a:r>
          </a:p>
          <a:p>
            <a:pPr lvl="2"/>
            <a:r>
              <a:rPr lang="en-US" dirty="0" smtClean="0"/>
              <a:t>POC LSBs not signaled for IDR pictures, but derived as 0</a:t>
            </a:r>
          </a:p>
          <a:p>
            <a:pPr lvl="3"/>
            <a:r>
              <a:rPr lang="en-US" dirty="0" smtClean="0"/>
              <a:t>In AVC, POC LSBs are signaled for IDR pictures, thought the value must be 0</a:t>
            </a:r>
            <a:endParaRPr lang="en-GB" dirty="0" smtClean="0"/>
          </a:p>
          <a:p>
            <a:pPr lvl="2"/>
            <a:r>
              <a:rPr lang="en-GB" dirty="0" smtClean="0"/>
              <a:t>Let </a:t>
            </a:r>
            <a:r>
              <a:rPr lang="en-GB" dirty="0" err="1" smtClean="0"/>
              <a:t>prevRefPic</a:t>
            </a:r>
            <a:r>
              <a:rPr lang="en-GB" dirty="0" smtClean="0"/>
              <a:t> be the previous reference picture in decoding order </a:t>
            </a:r>
            <a:r>
              <a:rPr lang="en-GB" dirty="0" smtClean="0">
                <a:solidFill>
                  <a:srgbClr val="00B050"/>
                </a:solidFill>
              </a:rPr>
              <a:t>that has </a:t>
            </a:r>
            <a:r>
              <a:rPr lang="en-GB" dirty="0" err="1" smtClean="0">
                <a:solidFill>
                  <a:srgbClr val="00B050"/>
                </a:solidFill>
              </a:rPr>
              <a:t>temporal_id</a:t>
            </a:r>
            <a:r>
              <a:rPr lang="en-GB" dirty="0" smtClean="0">
                <a:solidFill>
                  <a:srgbClr val="00B050"/>
                </a:solidFill>
              </a:rPr>
              <a:t> equal to 0</a:t>
            </a:r>
            <a:endParaRPr lang="en-GB" dirty="0" smtClean="0"/>
          </a:p>
          <a:p>
            <a:pPr lvl="3"/>
            <a:r>
              <a:rPr lang="en-US" dirty="0" smtClean="0"/>
              <a:t>The green words are not present in AVC</a:t>
            </a:r>
          </a:p>
          <a:p>
            <a:endParaRPr lang="en-US" dirty="0" smtClean="0"/>
          </a:p>
          <a:p>
            <a:pPr>
              <a:buNone/>
            </a:pPr>
            <a:r>
              <a:rPr lang="en-GB" sz="1000" dirty="0" smtClean="0"/>
              <a:t>The variables </a:t>
            </a:r>
            <a:r>
              <a:rPr lang="en-GB" sz="1000" dirty="0" err="1" smtClean="0"/>
              <a:t>prevPicOrderCntLsb</a:t>
            </a:r>
            <a:r>
              <a:rPr lang="en-GB" sz="1000" dirty="0" smtClean="0"/>
              <a:t> and </a:t>
            </a:r>
            <a:r>
              <a:rPr lang="en-GB" sz="1000" dirty="0" err="1" smtClean="0"/>
              <a:t>prevPicOrderCntMsb</a:t>
            </a:r>
            <a:r>
              <a:rPr lang="en-GB" sz="1000" dirty="0" smtClean="0"/>
              <a:t> are derived as follows.</a:t>
            </a:r>
          </a:p>
          <a:p>
            <a:pPr lvl="0"/>
            <a:r>
              <a:rPr lang="en-GB" sz="1000" dirty="0" smtClean="0">
                <a:solidFill>
                  <a:srgbClr val="00B050"/>
                </a:solidFill>
              </a:rPr>
              <a:t>If the current picture is an IDR picture, both </a:t>
            </a:r>
            <a:r>
              <a:rPr lang="en-GB" sz="1000" dirty="0" err="1" smtClean="0">
                <a:solidFill>
                  <a:srgbClr val="00B050"/>
                </a:solidFill>
              </a:rPr>
              <a:t>prevPicOrderCntLsb</a:t>
            </a:r>
            <a:r>
              <a:rPr lang="en-GB" sz="1000" dirty="0" smtClean="0">
                <a:solidFill>
                  <a:srgbClr val="00B050"/>
                </a:solidFill>
              </a:rPr>
              <a:t> and </a:t>
            </a:r>
            <a:r>
              <a:rPr lang="en-GB" sz="1000" dirty="0" err="1" smtClean="0">
                <a:solidFill>
                  <a:srgbClr val="00B050"/>
                </a:solidFill>
              </a:rPr>
              <a:t>prevPicOrderCntMsb</a:t>
            </a:r>
            <a:r>
              <a:rPr lang="en-GB" sz="1000" dirty="0" smtClean="0">
                <a:solidFill>
                  <a:srgbClr val="00B050"/>
                </a:solidFill>
              </a:rPr>
              <a:t> are set equal to 0.</a:t>
            </a:r>
          </a:p>
          <a:p>
            <a:r>
              <a:rPr lang="en-GB" sz="1000" dirty="0" smtClean="0"/>
              <a:t>Otherwise (the current picture is not an IDR picture), the following applies.</a:t>
            </a:r>
          </a:p>
          <a:p>
            <a:pPr lvl="1"/>
            <a:r>
              <a:rPr lang="en-GB" sz="800" dirty="0" smtClean="0"/>
              <a:t>Let </a:t>
            </a:r>
            <a:r>
              <a:rPr lang="en-GB" sz="800" dirty="0" err="1" smtClean="0"/>
              <a:t>prevRefPic</a:t>
            </a:r>
            <a:r>
              <a:rPr lang="en-GB" sz="800" dirty="0" smtClean="0"/>
              <a:t> be the previous reference picture in decoding order </a:t>
            </a:r>
            <a:r>
              <a:rPr lang="en-GB" sz="800" dirty="0" smtClean="0">
                <a:solidFill>
                  <a:srgbClr val="00B050"/>
                </a:solidFill>
              </a:rPr>
              <a:t>that has </a:t>
            </a:r>
            <a:r>
              <a:rPr lang="en-GB" sz="800" dirty="0" err="1" smtClean="0">
                <a:solidFill>
                  <a:srgbClr val="00B050"/>
                </a:solidFill>
              </a:rPr>
              <a:t>temporal_id</a:t>
            </a:r>
            <a:r>
              <a:rPr lang="en-GB" sz="800" dirty="0" smtClean="0">
                <a:solidFill>
                  <a:srgbClr val="00B050"/>
                </a:solidFill>
              </a:rPr>
              <a:t> equal to 0</a:t>
            </a:r>
            <a:r>
              <a:rPr lang="en-GB" sz="800" dirty="0" smtClean="0"/>
              <a:t>. The variable </a:t>
            </a:r>
            <a:r>
              <a:rPr lang="en-GB" sz="800" dirty="0" err="1" smtClean="0"/>
              <a:t>prevPicOrderCntLsb</a:t>
            </a:r>
            <a:r>
              <a:rPr lang="en-GB" sz="800" dirty="0" smtClean="0"/>
              <a:t> is set equal to </a:t>
            </a:r>
            <a:r>
              <a:rPr lang="en-GB" sz="800" dirty="0" err="1" smtClean="0"/>
              <a:t>pic_order_cnt_lsb</a:t>
            </a:r>
            <a:r>
              <a:rPr lang="en-GB" sz="800" dirty="0" smtClean="0"/>
              <a:t> of </a:t>
            </a:r>
            <a:r>
              <a:rPr lang="en-GB" sz="800" dirty="0" err="1" smtClean="0"/>
              <a:t>prevRefPic</a:t>
            </a:r>
            <a:r>
              <a:rPr lang="en-GB" sz="800" dirty="0" smtClean="0"/>
              <a:t>, and the variable </a:t>
            </a:r>
            <a:r>
              <a:rPr lang="en-GB" sz="800" dirty="0" err="1" smtClean="0"/>
              <a:t>prevPicOrderCntMsb</a:t>
            </a:r>
            <a:r>
              <a:rPr lang="en-GB" sz="800" dirty="0" smtClean="0"/>
              <a:t> is set equal to </a:t>
            </a:r>
            <a:r>
              <a:rPr lang="en-GB" sz="800" dirty="0" err="1" smtClean="0"/>
              <a:t>PicOrderCntMsb</a:t>
            </a:r>
            <a:r>
              <a:rPr lang="en-GB" sz="800" dirty="0" smtClean="0"/>
              <a:t> of </a:t>
            </a:r>
            <a:r>
              <a:rPr lang="en-GB" sz="800" dirty="0" err="1" smtClean="0"/>
              <a:t>prevRefPic</a:t>
            </a:r>
            <a:r>
              <a:rPr lang="en-GB" sz="800" dirty="0" smtClean="0"/>
              <a:t>.</a:t>
            </a:r>
          </a:p>
          <a:p>
            <a:pPr>
              <a:buNone/>
            </a:pPr>
            <a:r>
              <a:rPr lang="en-GB" sz="1000" dirty="0" err="1" smtClean="0"/>
              <a:t>PicOrderCntMsb</a:t>
            </a:r>
            <a:r>
              <a:rPr lang="en-GB" sz="1000" dirty="0" smtClean="0"/>
              <a:t> of the current picture is derived as specified by the following pseudo-code:</a:t>
            </a:r>
          </a:p>
          <a:p>
            <a:pPr>
              <a:buNone/>
            </a:pPr>
            <a:r>
              <a:rPr lang="en-GB" sz="1000" dirty="0" smtClean="0"/>
              <a:t>	if( ( </a:t>
            </a:r>
            <a:r>
              <a:rPr lang="en-GB" sz="1000" dirty="0" err="1" smtClean="0"/>
              <a:t>pic_order_cnt_lsb</a:t>
            </a:r>
            <a:r>
              <a:rPr lang="en-GB" sz="1000" dirty="0" smtClean="0"/>
              <a:t> &lt;  </a:t>
            </a:r>
            <a:r>
              <a:rPr lang="en-GB" sz="1000" dirty="0" err="1" smtClean="0"/>
              <a:t>prevPicOrderCntLsb</a:t>
            </a:r>
            <a:r>
              <a:rPr lang="en-GB" sz="1000" dirty="0" smtClean="0"/>
              <a:t> )  &amp;&amp;</a:t>
            </a:r>
            <a:br>
              <a:rPr lang="en-GB" sz="1000" dirty="0" smtClean="0"/>
            </a:br>
            <a:r>
              <a:rPr lang="en-GB" sz="1000" dirty="0" smtClean="0"/>
              <a:t>		( ( </a:t>
            </a:r>
            <a:r>
              <a:rPr lang="en-GB" sz="1000" dirty="0" err="1" smtClean="0"/>
              <a:t>prevPicOrderCntLsb</a:t>
            </a:r>
            <a:r>
              <a:rPr lang="en-GB" sz="1000" dirty="0" smtClean="0"/>
              <a:t> − </a:t>
            </a:r>
            <a:r>
              <a:rPr lang="en-GB" sz="1000" dirty="0" err="1" smtClean="0"/>
              <a:t>pic_order_cnt_lsb</a:t>
            </a:r>
            <a:r>
              <a:rPr lang="en-GB" sz="1000" dirty="0" smtClean="0"/>
              <a:t> )  &gt;=  ( </a:t>
            </a:r>
            <a:r>
              <a:rPr lang="en-GB" sz="1000" dirty="0" err="1" smtClean="0"/>
              <a:t>MaxPicOrderCntLsb</a:t>
            </a:r>
            <a:r>
              <a:rPr lang="en-GB" sz="1000" dirty="0" smtClean="0"/>
              <a:t> / 2 ) ) )</a:t>
            </a:r>
            <a:br>
              <a:rPr lang="en-GB" sz="1000" dirty="0" smtClean="0"/>
            </a:br>
            <a:r>
              <a:rPr lang="en-GB" sz="1000" dirty="0" smtClean="0"/>
              <a:t>	</a:t>
            </a:r>
            <a:r>
              <a:rPr lang="en-GB" sz="1000" dirty="0" err="1" smtClean="0"/>
              <a:t>PicOrderCntMsb</a:t>
            </a:r>
            <a:r>
              <a:rPr lang="en-GB" sz="1000" dirty="0" smtClean="0"/>
              <a:t> = </a:t>
            </a:r>
            <a:r>
              <a:rPr lang="en-GB" sz="1000" dirty="0" err="1" smtClean="0"/>
              <a:t>prevPicOrderCntMsb</a:t>
            </a:r>
            <a:r>
              <a:rPr lang="en-GB" sz="1000" dirty="0" smtClean="0"/>
              <a:t> + </a:t>
            </a:r>
            <a:r>
              <a:rPr lang="en-GB" sz="1000" dirty="0" err="1" smtClean="0"/>
              <a:t>MaxPicOrderCntLsb</a:t>
            </a:r>
            <a:r>
              <a:rPr lang="en-GB" sz="1000" dirty="0" smtClean="0"/>
              <a:t/>
            </a:r>
            <a:br>
              <a:rPr lang="en-GB" sz="1000" dirty="0" smtClean="0"/>
            </a:br>
            <a:r>
              <a:rPr lang="en-GB" sz="1000" dirty="0" smtClean="0"/>
              <a:t>else if( (</a:t>
            </a:r>
            <a:r>
              <a:rPr lang="en-GB" sz="1000" dirty="0" err="1" smtClean="0"/>
              <a:t>pic_order_cnt_lsb</a:t>
            </a:r>
            <a:r>
              <a:rPr lang="en-GB" sz="1000" dirty="0" smtClean="0"/>
              <a:t>  &gt;  </a:t>
            </a:r>
            <a:r>
              <a:rPr lang="en-GB" sz="1000" dirty="0" err="1" smtClean="0"/>
              <a:t>prevPicOrderCntLsb</a:t>
            </a:r>
            <a:r>
              <a:rPr lang="en-GB" sz="1000" dirty="0" smtClean="0"/>
              <a:t> )  &amp;&amp;</a:t>
            </a:r>
            <a:br>
              <a:rPr lang="en-GB" sz="1000" dirty="0" smtClean="0"/>
            </a:br>
            <a:r>
              <a:rPr lang="en-GB" sz="1000" dirty="0" smtClean="0"/>
              <a:t>		( (</a:t>
            </a:r>
            <a:r>
              <a:rPr lang="en-GB" sz="1000" dirty="0" err="1" smtClean="0"/>
              <a:t>pic_order_cnt_lsb</a:t>
            </a:r>
            <a:r>
              <a:rPr lang="en-GB" sz="1000" dirty="0" smtClean="0"/>
              <a:t> − </a:t>
            </a:r>
            <a:r>
              <a:rPr lang="en-GB" sz="1000" dirty="0" err="1" smtClean="0"/>
              <a:t>prevPicOrderCntLsb</a:t>
            </a:r>
            <a:r>
              <a:rPr lang="en-GB" sz="1000" dirty="0" smtClean="0"/>
              <a:t> )  &gt;  ( </a:t>
            </a:r>
            <a:r>
              <a:rPr lang="en-GB" sz="1000" dirty="0" err="1" smtClean="0"/>
              <a:t>MaxPicOrderCntLsb</a:t>
            </a:r>
            <a:r>
              <a:rPr lang="en-GB" sz="1000" dirty="0" smtClean="0"/>
              <a:t> / 2 ) ) )</a:t>
            </a:r>
            <a:br>
              <a:rPr lang="en-GB" sz="1000" dirty="0" smtClean="0"/>
            </a:br>
            <a:r>
              <a:rPr lang="en-GB" sz="1000" dirty="0" smtClean="0"/>
              <a:t>	</a:t>
            </a:r>
            <a:r>
              <a:rPr lang="en-GB" sz="1000" dirty="0" err="1" smtClean="0"/>
              <a:t>PicOrderCntMsb</a:t>
            </a:r>
            <a:r>
              <a:rPr lang="en-GB" sz="1000" dirty="0" smtClean="0"/>
              <a:t> = </a:t>
            </a:r>
            <a:r>
              <a:rPr lang="en-GB" sz="1000" dirty="0" err="1" smtClean="0"/>
              <a:t>prevPicOrderCntMsb</a:t>
            </a:r>
            <a:r>
              <a:rPr lang="en-GB" sz="1000" dirty="0" smtClean="0"/>
              <a:t> − </a:t>
            </a:r>
            <a:r>
              <a:rPr lang="en-GB" sz="1000" dirty="0" err="1" smtClean="0"/>
              <a:t>MaxPicOrderCntLsb</a:t>
            </a:r>
            <a:r>
              <a:rPr lang="en-GB" sz="1000" dirty="0" smtClean="0"/>
              <a:t/>
            </a:r>
            <a:br>
              <a:rPr lang="en-GB" sz="1000" dirty="0" smtClean="0"/>
            </a:br>
            <a:r>
              <a:rPr lang="en-GB" sz="1000" dirty="0" smtClean="0"/>
              <a:t>else</a:t>
            </a:r>
            <a:br>
              <a:rPr lang="en-GB" sz="1000" dirty="0" smtClean="0"/>
            </a:br>
            <a:r>
              <a:rPr lang="en-GB" sz="1000" dirty="0" smtClean="0"/>
              <a:t>	</a:t>
            </a:r>
            <a:r>
              <a:rPr lang="en-GB" sz="1000" dirty="0" err="1" smtClean="0"/>
              <a:t>PicOrderCntMsb</a:t>
            </a:r>
            <a:r>
              <a:rPr lang="en-GB" sz="1000" dirty="0" smtClean="0"/>
              <a:t> = </a:t>
            </a:r>
            <a:r>
              <a:rPr lang="en-GB" sz="1000" dirty="0" err="1" smtClean="0"/>
              <a:t>prevPicOrderCntMsb</a:t>
            </a:r>
            <a:endParaRPr lang="en-GB" sz="1000" dirty="0" smtClean="0"/>
          </a:p>
          <a:p>
            <a:pPr>
              <a:buNone/>
            </a:pPr>
            <a:r>
              <a:rPr lang="en-GB" sz="1000" dirty="0" err="1" smtClean="0"/>
              <a:t>PicOrderCnt</a:t>
            </a:r>
            <a:r>
              <a:rPr lang="en-GB" sz="1000" dirty="0" smtClean="0"/>
              <a:t> is derived as</a:t>
            </a:r>
          </a:p>
          <a:p>
            <a:pPr>
              <a:buNone/>
            </a:pPr>
            <a:r>
              <a:rPr lang="en-GB" sz="1000" dirty="0" smtClean="0"/>
              <a:t>		</a:t>
            </a:r>
            <a:r>
              <a:rPr lang="en-GB" sz="1000" dirty="0" err="1" smtClean="0"/>
              <a:t>PicOrderCnt</a:t>
            </a:r>
            <a:r>
              <a:rPr lang="en-GB" sz="1000" dirty="0" smtClean="0"/>
              <a:t> = </a:t>
            </a:r>
            <a:r>
              <a:rPr lang="en-GB" sz="1000" dirty="0" err="1" smtClean="0"/>
              <a:t>PicOrderCntMsb</a:t>
            </a:r>
            <a:r>
              <a:rPr lang="en-GB" sz="1000" dirty="0" smtClean="0"/>
              <a:t> + </a:t>
            </a:r>
            <a:r>
              <a:rPr lang="en-GB" sz="1000" dirty="0" err="1" smtClean="0"/>
              <a:t>pic_order_cnt_lsb</a:t>
            </a:r>
            <a:endParaRPr lang="en-GB" sz="1000" dirty="0" smtClean="0"/>
          </a:p>
          <a:p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picture list initialization and modification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Initial RefPicList0: basically </a:t>
            </a:r>
            <a:r>
              <a:rPr lang="en-GB" sz="1800" dirty="0" smtClean="0"/>
              <a:t>RefPicSetCurr0 + RefPicSetCurr1</a:t>
            </a:r>
          </a:p>
          <a:p>
            <a:pPr lvl="1"/>
            <a:r>
              <a:rPr lang="en-US" sz="1600" dirty="0" smtClean="0"/>
              <a:t>If slots not all filled, repeat till filled</a:t>
            </a:r>
            <a:endParaRPr lang="en-GB" sz="1600" dirty="0" smtClean="0"/>
          </a:p>
          <a:p>
            <a:r>
              <a:rPr lang="en-US" sz="1800" dirty="0" smtClean="0"/>
              <a:t>Initial RefPicList1: basically </a:t>
            </a:r>
            <a:r>
              <a:rPr lang="en-GB" sz="1800" dirty="0" smtClean="0"/>
              <a:t>RefPicSetCurr1 + RefPicSetCurr0</a:t>
            </a:r>
          </a:p>
          <a:p>
            <a:pPr marL="511176" lvl="2">
              <a:buClr>
                <a:schemeClr val="accent1"/>
              </a:buClr>
            </a:pPr>
            <a:r>
              <a:rPr lang="en-US" dirty="0" smtClean="0"/>
              <a:t>If slots not all filled, repeat till filled</a:t>
            </a:r>
            <a:endParaRPr lang="en-GB" dirty="0" smtClean="0"/>
          </a:p>
          <a:p>
            <a:r>
              <a:rPr lang="en-US" sz="1800" dirty="0" smtClean="0"/>
              <a:t>Number of entries in initial </a:t>
            </a:r>
            <a:r>
              <a:rPr lang="en-US" sz="1800" dirty="0" err="1" smtClean="0"/>
              <a:t>RefPicListX</a:t>
            </a:r>
            <a:r>
              <a:rPr lang="en-US" sz="1800" dirty="0" smtClean="0"/>
              <a:t>: </a:t>
            </a:r>
          </a:p>
          <a:p>
            <a:pPr lvl="1"/>
            <a:r>
              <a:rPr lang="en-GB" sz="1600" dirty="0" smtClean="0"/>
              <a:t>= num_ref_idx_lx_active_minus1 + 1</a:t>
            </a:r>
          </a:p>
          <a:p>
            <a:pPr lvl="1"/>
            <a:r>
              <a:rPr lang="en-US" sz="1600" dirty="0" smtClean="0"/>
              <a:t>In AVC, &lt;= </a:t>
            </a:r>
            <a:r>
              <a:rPr lang="en-GB" sz="1600" dirty="0" smtClean="0"/>
              <a:t>num_ref_idx_lx_active_minus1 + 1</a:t>
            </a:r>
          </a:p>
          <a:p>
            <a:pPr marL="173038" lvl="1">
              <a:buClr>
                <a:schemeClr val="accent1"/>
              </a:buClr>
            </a:pPr>
            <a:r>
              <a:rPr lang="en-US" dirty="0" smtClean="0"/>
              <a:t>RPLM commands: an index to one of the two RPS subsets</a:t>
            </a:r>
          </a:p>
          <a:p>
            <a:r>
              <a:rPr lang="en-US" sz="1800" dirty="0" smtClean="0"/>
              <a:t>Number of entries in final </a:t>
            </a:r>
            <a:r>
              <a:rPr lang="en-US" sz="1800" dirty="0" err="1" smtClean="0"/>
              <a:t>RefPicListX</a:t>
            </a:r>
            <a:r>
              <a:rPr lang="en-US" sz="1800" dirty="0" smtClean="0"/>
              <a:t> (after modification, if present): </a:t>
            </a:r>
          </a:p>
          <a:p>
            <a:pPr lvl="1"/>
            <a:r>
              <a:rPr lang="en-GB" sz="1600" dirty="0" smtClean="0"/>
              <a:t>= num_ref_idx_l1_active_minus1 + 1</a:t>
            </a:r>
          </a:p>
          <a:p>
            <a:pPr lvl="1"/>
            <a:r>
              <a:rPr lang="en-US" sz="1600" dirty="0" smtClean="0"/>
              <a:t>Same as in AVC</a:t>
            </a:r>
          </a:p>
          <a:p>
            <a:pPr lvl="2"/>
            <a:r>
              <a:rPr lang="en-US" sz="1400" dirty="0" smtClean="0"/>
              <a:t>In AVC, if the number of entries in the initial </a:t>
            </a:r>
            <a:r>
              <a:rPr lang="en-US" sz="1400" dirty="0" err="1" smtClean="0"/>
              <a:t>RefPicListX</a:t>
            </a:r>
            <a:r>
              <a:rPr lang="en-US" sz="1400" dirty="0" smtClean="0"/>
              <a:t> is &lt; </a:t>
            </a:r>
            <a:r>
              <a:rPr lang="en-GB" sz="1400" dirty="0" smtClean="0"/>
              <a:t>num_ref_idx_lx_active_minus1 + 1, RPLM commands must be present to change “&lt;” to “=”</a:t>
            </a:r>
          </a:p>
          <a:p>
            <a:pPr lvl="1"/>
            <a:endParaRPr lang="en-US" sz="1600" dirty="0" smtClean="0"/>
          </a:p>
          <a:p>
            <a:pPr lvl="1"/>
            <a:endParaRPr lang="en-GB" sz="16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DPB operations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both output timing and output order DPB operations</a:t>
            </a:r>
          </a:p>
          <a:p>
            <a:r>
              <a:rPr lang="en-US" dirty="0" smtClean="0"/>
              <a:t>Essential changes compared to AVC</a:t>
            </a:r>
          </a:p>
          <a:p>
            <a:pPr lvl="1"/>
            <a:r>
              <a:rPr lang="en-US" dirty="0" smtClean="0"/>
              <a:t>Marking of a reference picture as “unused for reference” is before the decoding of any slice, but after parsing the slice header and RPS derivation</a:t>
            </a:r>
          </a:p>
          <a:p>
            <a:pPr lvl="1"/>
            <a:r>
              <a:rPr lang="en-US" dirty="0" smtClean="0"/>
              <a:t>A reference picture being marked as “used for reference” is equivalent to the reference picture being included in the RPS</a:t>
            </a:r>
          </a:p>
          <a:p>
            <a:pPr lvl="2"/>
            <a:r>
              <a:rPr lang="en-US" dirty="0" smtClean="0"/>
              <a:t>In this sense, the differentiation of a picture being a reference picture or non-reference picture is not really needed, and the marking process is not really needed either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Long-term </a:t>
            </a:r>
            <a:r>
              <a:rPr lang="en-US" dirty="0" smtClean="0"/>
              <a:t>reference picture support </a:t>
            </a:r>
            <a:r>
              <a:rPr lang="en-US" dirty="0" smtClean="0"/>
              <a:t>– syntax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Add in PPS</a:t>
            </a:r>
          </a:p>
          <a:p>
            <a:pPr>
              <a:buNone/>
            </a:pPr>
            <a:r>
              <a:rPr lang="en-US" sz="1800" dirty="0" smtClean="0"/>
              <a:t>		</a:t>
            </a:r>
            <a:r>
              <a:rPr lang="en-GB" sz="1800" b="1" dirty="0" err="1" smtClean="0"/>
              <a:t>long_term_ref_pics_present_flag</a:t>
            </a:r>
            <a:r>
              <a:rPr lang="en-GB" sz="1800" b="1" dirty="0" smtClean="0"/>
              <a:t> 			</a:t>
            </a:r>
            <a:r>
              <a:rPr lang="en-GB" sz="1800" dirty="0" smtClean="0"/>
              <a:t>u(1)</a:t>
            </a:r>
          </a:p>
          <a:p>
            <a:pPr>
              <a:buNone/>
            </a:pPr>
            <a:r>
              <a:rPr lang="en-US" sz="1800" dirty="0" smtClean="0"/>
              <a:t>		</a:t>
            </a:r>
            <a:r>
              <a:rPr lang="en-GB" sz="1800" dirty="0" smtClean="0"/>
              <a:t>if( </a:t>
            </a:r>
            <a:r>
              <a:rPr lang="en-GB" sz="1800" dirty="0" err="1" smtClean="0"/>
              <a:t>long_term_ref_pics_present_flag</a:t>
            </a:r>
            <a:r>
              <a:rPr lang="en-GB" sz="1800" dirty="0" smtClean="0"/>
              <a:t> )</a:t>
            </a:r>
          </a:p>
          <a:p>
            <a:pPr>
              <a:buNone/>
            </a:pPr>
            <a:r>
              <a:rPr lang="en-US" sz="1800" dirty="0" smtClean="0"/>
              <a:t>			</a:t>
            </a:r>
            <a:r>
              <a:rPr lang="en-GB" sz="1800" b="1" dirty="0" smtClean="0"/>
              <a:t>delta_poc_lt_len_minus4</a:t>
            </a:r>
            <a:r>
              <a:rPr lang="en-GB" sz="1800" dirty="0" smtClean="0"/>
              <a:t>			</a:t>
            </a:r>
            <a:r>
              <a:rPr lang="en-GB" sz="1800" dirty="0" smtClean="0"/>
              <a:t>	</a:t>
            </a:r>
            <a:r>
              <a:rPr lang="en-GB" sz="1800" dirty="0" err="1" smtClean="0"/>
              <a:t>ue</a:t>
            </a:r>
            <a:r>
              <a:rPr lang="en-GB" sz="1800" dirty="0" smtClean="0"/>
              <a:t>(v</a:t>
            </a:r>
            <a:r>
              <a:rPr lang="en-GB" sz="1800" dirty="0" smtClean="0"/>
              <a:t>)</a:t>
            </a:r>
          </a:p>
          <a:p>
            <a:r>
              <a:rPr lang="en-US" sz="1800" dirty="0" smtClean="0"/>
              <a:t>Add in slice header</a:t>
            </a:r>
          </a:p>
          <a:p>
            <a:pPr>
              <a:buNone/>
            </a:pPr>
            <a:r>
              <a:rPr lang="en-GB" sz="1800" b="1" dirty="0" smtClean="0"/>
              <a:t>		</a:t>
            </a:r>
            <a:r>
              <a:rPr lang="en-GB" sz="1800" dirty="0" smtClean="0"/>
              <a:t>if( </a:t>
            </a:r>
            <a:r>
              <a:rPr lang="en-GB" sz="1800" dirty="0" err="1" smtClean="0"/>
              <a:t>long_term_ref_pics_present_flag</a:t>
            </a:r>
            <a:r>
              <a:rPr lang="en-GB" sz="1800" dirty="0" smtClean="0"/>
              <a:t> ) {</a:t>
            </a:r>
          </a:p>
          <a:p>
            <a:pPr>
              <a:buNone/>
            </a:pPr>
            <a:r>
              <a:rPr lang="en-GB" sz="1800" b="1" dirty="0" smtClean="0"/>
              <a:t>			</a:t>
            </a:r>
            <a:r>
              <a:rPr lang="en-GB" sz="1800" b="1" dirty="0" err="1" smtClean="0"/>
              <a:t>num_long_term_pics</a:t>
            </a:r>
            <a:r>
              <a:rPr lang="en-GB" sz="1800" dirty="0" smtClean="0"/>
              <a:t>				</a:t>
            </a:r>
            <a:r>
              <a:rPr lang="en-GB" sz="1800" dirty="0" err="1" smtClean="0"/>
              <a:t>ue</a:t>
            </a:r>
            <a:r>
              <a:rPr lang="en-GB" sz="1800" dirty="0" smtClean="0"/>
              <a:t>(v)</a:t>
            </a:r>
          </a:p>
          <a:p>
            <a:pPr>
              <a:buNone/>
            </a:pPr>
            <a:r>
              <a:rPr lang="en-GB" sz="1800" dirty="0" smtClean="0"/>
              <a:t>			for( </a:t>
            </a:r>
            <a:r>
              <a:rPr lang="en-GB" sz="1800" dirty="0" err="1" smtClean="0"/>
              <a:t>i</a:t>
            </a:r>
            <a:r>
              <a:rPr lang="en-GB" sz="1800" dirty="0" smtClean="0"/>
              <a:t> = 0; </a:t>
            </a:r>
            <a:r>
              <a:rPr lang="en-GB" sz="1800" dirty="0" err="1" smtClean="0"/>
              <a:t>i</a:t>
            </a:r>
            <a:r>
              <a:rPr lang="en-GB" sz="1800" dirty="0" smtClean="0"/>
              <a:t> &lt; </a:t>
            </a:r>
            <a:r>
              <a:rPr lang="en-GB" sz="1800" dirty="0" err="1" smtClean="0"/>
              <a:t>num_long_term_pics</a:t>
            </a:r>
            <a:r>
              <a:rPr lang="en-GB" sz="1800" dirty="0" smtClean="0"/>
              <a:t>; </a:t>
            </a:r>
            <a:r>
              <a:rPr lang="en-GB" sz="1800" dirty="0" err="1" smtClean="0"/>
              <a:t>i</a:t>
            </a:r>
            <a:r>
              <a:rPr lang="en-GB" sz="1800" dirty="0" smtClean="0"/>
              <a:t>++ ) {</a:t>
            </a:r>
          </a:p>
          <a:p>
            <a:pPr>
              <a:buNone/>
            </a:pPr>
            <a:r>
              <a:rPr lang="en-GB" sz="1800" dirty="0" smtClean="0"/>
              <a:t>				</a:t>
            </a:r>
            <a:r>
              <a:rPr lang="en-GB" sz="1800" b="1" dirty="0" smtClean="0"/>
              <a:t>delta_poc_lt_minus1[</a:t>
            </a:r>
            <a:r>
              <a:rPr lang="en-US" sz="1800" dirty="0" smtClean="0"/>
              <a:t> </a:t>
            </a:r>
            <a:r>
              <a:rPr lang="en-GB" sz="1800" dirty="0" err="1" smtClean="0"/>
              <a:t>i</a:t>
            </a:r>
            <a:r>
              <a:rPr lang="en-US" sz="1800" dirty="0" smtClean="0"/>
              <a:t> </a:t>
            </a:r>
            <a:r>
              <a:rPr lang="en-GB" sz="1800" b="1" dirty="0" smtClean="0"/>
              <a:t>]		</a:t>
            </a:r>
            <a:r>
              <a:rPr lang="en-GB" sz="1800" b="1" dirty="0" smtClean="0"/>
              <a:t>	</a:t>
            </a:r>
            <a:r>
              <a:rPr lang="en-GB" sz="1800" dirty="0" smtClean="0"/>
              <a:t>u(v</a:t>
            </a:r>
            <a:r>
              <a:rPr lang="en-GB" sz="1800" dirty="0" smtClean="0"/>
              <a:t>)</a:t>
            </a:r>
          </a:p>
          <a:p>
            <a:pPr>
              <a:buNone/>
            </a:pPr>
            <a:r>
              <a:rPr lang="en-GB" sz="1800" dirty="0" smtClean="0"/>
              <a:t>				</a:t>
            </a:r>
            <a:r>
              <a:rPr lang="en-GB" sz="1800" b="1" dirty="0" err="1" smtClean="0"/>
              <a:t>used_by_curr_pic_lt_flag</a:t>
            </a:r>
            <a:r>
              <a:rPr lang="en-GB" sz="1800" b="1" dirty="0" smtClean="0"/>
              <a:t>[</a:t>
            </a:r>
            <a:r>
              <a:rPr lang="en-GB" sz="1800" dirty="0" smtClean="0"/>
              <a:t> </a:t>
            </a:r>
            <a:r>
              <a:rPr lang="en-GB" sz="1800" dirty="0" err="1" smtClean="0"/>
              <a:t>i</a:t>
            </a:r>
            <a:r>
              <a:rPr lang="en-GB" sz="1800" dirty="0" smtClean="0"/>
              <a:t> </a:t>
            </a:r>
            <a:r>
              <a:rPr lang="en-GB" sz="1800" b="1" dirty="0" smtClean="0"/>
              <a:t>]		</a:t>
            </a:r>
            <a:r>
              <a:rPr lang="en-GB" sz="1800" dirty="0" smtClean="0"/>
              <a:t>u(1)</a:t>
            </a:r>
          </a:p>
          <a:p>
            <a:pPr>
              <a:buNone/>
            </a:pPr>
            <a:r>
              <a:rPr lang="en-GB" sz="1800" dirty="0" smtClean="0"/>
              <a:t>			}</a:t>
            </a:r>
          </a:p>
          <a:p>
            <a:pPr>
              <a:buNone/>
            </a:pPr>
            <a:r>
              <a:rPr lang="en-US" sz="1800" dirty="0" smtClean="0"/>
              <a:t>		}</a:t>
            </a:r>
            <a:endParaRPr lang="en-GB" sz="1800" dirty="0" smtClean="0"/>
          </a:p>
          <a:p>
            <a:endParaRPr lang="en-GB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Long-term </a:t>
            </a:r>
            <a:r>
              <a:rPr lang="en-US" dirty="0" smtClean="0"/>
              <a:t>reference picture support </a:t>
            </a:r>
            <a:r>
              <a:rPr lang="en-US" dirty="0" smtClean="0"/>
              <a:t>– processes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RPS derivation: two more RPS subsets consisting of LTRPs</a:t>
            </a:r>
          </a:p>
          <a:p>
            <a:r>
              <a:rPr lang="en-US" dirty="0" smtClean="0"/>
              <a:t>Reference picture list initialization and modification</a:t>
            </a:r>
          </a:p>
          <a:p>
            <a:pPr lvl="1"/>
            <a:r>
              <a:rPr lang="en-US" sz="1600" dirty="0" smtClean="0"/>
              <a:t>Initial RefPicList0: basically </a:t>
            </a:r>
            <a:r>
              <a:rPr lang="en-GB" sz="1600" dirty="0" smtClean="0"/>
              <a:t>RefPicSetCurr0 + RefPicSetCurr1 + </a:t>
            </a:r>
            <a:r>
              <a:rPr lang="en-GB" sz="1600" dirty="0" err="1" smtClean="0"/>
              <a:t>RefPicSetLtCurr</a:t>
            </a:r>
            <a:r>
              <a:rPr lang="en-GB" sz="1600" dirty="0" smtClean="0"/>
              <a:t>	</a:t>
            </a:r>
          </a:p>
          <a:p>
            <a:pPr lvl="2"/>
            <a:r>
              <a:rPr lang="en-US" sz="1400" dirty="0" smtClean="0"/>
              <a:t>If slots not all filled, repeat till filled</a:t>
            </a:r>
            <a:endParaRPr lang="en-GB" sz="1400" dirty="0" smtClean="0"/>
          </a:p>
          <a:p>
            <a:pPr lvl="1"/>
            <a:r>
              <a:rPr lang="en-US" sz="1600" dirty="0" smtClean="0"/>
              <a:t>Initial RefPicList1: basically </a:t>
            </a:r>
            <a:r>
              <a:rPr lang="en-GB" sz="1600" dirty="0" smtClean="0"/>
              <a:t>RefPicSetCurr1 + RefPicSetCurr0 + </a:t>
            </a:r>
            <a:r>
              <a:rPr lang="en-GB" sz="1600" dirty="0" err="1" smtClean="0"/>
              <a:t>RefPicSetLtCurr</a:t>
            </a:r>
            <a:endParaRPr lang="en-GB" sz="1600" dirty="0" smtClean="0"/>
          </a:p>
          <a:p>
            <a:pPr lvl="2"/>
            <a:r>
              <a:rPr lang="en-US" sz="1400" dirty="0" smtClean="0"/>
              <a:t>If slots not all filled, repeat till filled</a:t>
            </a:r>
            <a:endParaRPr lang="en-GB" sz="1400" dirty="0" smtClean="0"/>
          </a:p>
          <a:p>
            <a:pPr lvl="1"/>
            <a:r>
              <a:rPr lang="en-US" sz="1600" dirty="0" smtClean="0"/>
              <a:t>RPLM commands: an index to one of the three RPS </a:t>
            </a:r>
            <a:r>
              <a:rPr lang="en-US" sz="1600" dirty="0" smtClean="0"/>
              <a:t>subsets</a:t>
            </a:r>
            <a:endParaRPr lang="en-GB" dirty="0" smtClean="0"/>
          </a:p>
          <a:p>
            <a:pPr lvl="1">
              <a:buNone/>
            </a:pPr>
            <a:endParaRPr lang="en-US" sz="16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CT_2009_TEMPLATE_Confidential_FINAL">
  <a:themeElements>
    <a:clrScheme name="QCT 2009 Template">
      <a:dk1>
        <a:srgbClr val="000000"/>
      </a:dk1>
      <a:lt1>
        <a:srgbClr val="FFFFFF"/>
      </a:lt1>
      <a:dk2>
        <a:srgbClr val="636568"/>
      </a:dk2>
      <a:lt2>
        <a:srgbClr val="A8A9AC"/>
      </a:lt2>
      <a:accent1>
        <a:srgbClr val="5D6D93"/>
      </a:accent1>
      <a:accent2>
        <a:srgbClr val="911C1F"/>
      </a:accent2>
      <a:accent3>
        <a:srgbClr val="BFAC31"/>
      </a:accent3>
      <a:accent4>
        <a:srgbClr val="C45C04"/>
      </a:accent4>
      <a:accent5>
        <a:srgbClr val="5D8165"/>
      </a:accent5>
      <a:accent6>
        <a:srgbClr val="A8A9AC"/>
      </a:accent6>
      <a:hlink>
        <a:srgbClr val="636568"/>
      </a:hlink>
      <a:folHlink>
        <a:srgbClr val="4C5978"/>
      </a:folHlink>
    </a:clrScheme>
    <a:fontScheme name="QCT_PPT_Master2006_ConfProprietaryRev5.0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QCT_PPT_Master2006_ConfProprietaryRev5.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14">
        <a:dk1>
          <a:srgbClr val="000000"/>
        </a:dk1>
        <a:lt1>
          <a:srgbClr val="FFFFFF"/>
        </a:lt1>
        <a:dk2>
          <a:srgbClr val="333333"/>
        </a:dk2>
        <a:lt2>
          <a:srgbClr val="B2B2B2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5751</TotalTime>
  <Words>431</Words>
  <Application>Microsoft Office PowerPoint</Application>
  <PresentationFormat>On-screen Show (4:3)</PresentationFormat>
  <Paragraphs>70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QCT_2009_TEMPLATE_Confidential_FINAL</vt:lpstr>
      <vt:lpstr>JCTVC-G314 On DPB management</vt:lpstr>
      <vt:lpstr>Proposal</vt:lpstr>
      <vt:lpstr>POC signaling and derivation</vt:lpstr>
      <vt:lpstr>Reference picture list initialization and modification</vt:lpstr>
      <vt:lpstr>DPB operations</vt:lpstr>
      <vt:lpstr>Long-term reference picture support – syntax</vt:lpstr>
      <vt:lpstr>Long-term reference picture support – processes</vt:lpstr>
    </vt:vector>
  </TitlesOfParts>
  <Company>Qualcomm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Qualcomm</dc:creator>
  <cp:lastModifiedBy>Ye-Kui Wang</cp:lastModifiedBy>
  <cp:revision>480</cp:revision>
  <cp:lastPrinted>2005-08-27T17:58:21Z</cp:lastPrinted>
  <dcterms:created xsi:type="dcterms:W3CDTF">2009-11-28T03:23:23Z</dcterms:created>
  <dcterms:modified xsi:type="dcterms:W3CDTF">2011-11-20T10:30:50Z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-246673551</vt:i4>
  </property>
  <property fmtid="{D5CDD505-2E9C-101B-9397-08002B2CF9AE}" pid="3" name="_NewReviewCycle">
    <vt:lpwstr/>
  </property>
  <property fmtid="{D5CDD505-2E9C-101B-9397-08002B2CF9AE}" pid="4" name="_EmailSubject">
    <vt:lpwstr>Presentation slides</vt:lpwstr>
  </property>
  <property fmtid="{D5CDD505-2E9C-101B-9397-08002B2CF9AE}" pid="5" name="_AuthorEmail">
    <vt:lpwstr>cheny@qualcomm.com</vt:lpwstr>
  </property>
  <property fmtid="{D5CDD505-2E9C-101B-9397-08002B2CF9AE}" pid="6" name="_AuthorEmailDisplayName">
    <vt:lpwstr>Chen, Ying</vt:lpwstr>
  </property>
  <property fmtid="{D5CDD505-2E9C-101B-9397-08002B2CF9AE}" pid="7" name="_PreviousAdHocReviewCycleID">
    <vt:i4>1522683342</vt:i4>
  </property>
</Properties>
</file>