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14"/>
  </p:notesMasterIdLst>
  <p:sldIdLst>
    <p:sldId id="256" r:id="rId2"/>
    <p:sldId id="275" r:id="rId3"/>
    <p:sldId id="280" r:id="rId4"/>
    <p:sldId id="281" r:id="rId5"/>
    <p:sldId id="282" r:id="rId6"/>
    <p:sldId id="277" r:id="rId7"/>
    <p:sldId id="283" r:id="rId8"/>
    <p:sldId id="284" r:id="rId9"/>
    <p:sldId id="285" r:id="rId10"/>
    <p:sldId id="286" r:id="rId11"/>
    <p:sldId id="287" r:id="rId12"/>
    <p:sldId id="27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9" autoAdjust="0"/>
  </p:normalViewPr>
  <p:slideViewPr>
    <p:cSldViewPr>
      <p:cViewPr varScale="1">
        <p:scale>
          <a:sx n="78" d="100"/>
          <a:sy n="78" d="100"/>
        </p:scale>
        <p:origin x="-264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742" y="-91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089D0-2626-4E1A-96F6-9C8F996415E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B874B-93D5-4CA0-A08A-1ADE548962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B874B-93D5-4CA0-A08A-1ADE5489620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JCTVC-G291: Non-CE12 Subtest 5: </a:t>
            </a:r>
            <a:br>
              <a:rPr lang="en-US" sz="2800" dirty="0" smtClean="0"/>
            </a:br>
            <a:r>
              <a:rPr lang="en-US" sz="2800" dirty="0" smtClean="0"/>
              <a:t>Transform dependent </a:t>
            </a:r>
            <a:r>
              <a:rPr lang="en-US" sz="2800" dirty="0" err="1" smtClean="0"/>
              <a:t>Deblocking</a:t>
            </a:r>
            <a:r>
              <a:rPr lang="en-US" sz="2800" dirty="0" smtClean="0"/>
              <a:t> Filter Parameter Adjustment in Slice Level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Geert</a:t>
            </a:r>
            <a:r>
              <a:rPr lang="en-US" sz="2400" dirty="0" smtClean="0"/>
              <a:t> Van </a:t>
            </a:r>
            <a:r>
              <a:rPr lang="en-US" sz="2400" dirty="0" err="1" smtClean="0"/>
              <a:t>der</a:t>
            </a:r>
            <a:r>
              <a:rPr lang="en-US" sz="2400" dirty="0" smtClean="0"/>
              <a:t> </a:t>
            </a:r>
            <a:r>
              <a:rPr lang="en-US" sz="2400" dirty="0" err="1" smtClean="0"/>
              <a:t>Auwera</a:t>
            </a:r>
            <a:r>
              <a:rPr lang="en-US" sz="2400" dirty="0" smtClean="0"/>
              <a:t>, </a:t>
            </a:r>
            <a:r>
              <a:rPr lang="en-US" sz="2400" dirty="0" err="1" smtClean="0"/>
              <a:t>Xianglin</a:t>
            </a:r>
            <a:r>
              <a:rPr lang="en-US" sz="2400" dirty="0" smtClean="0"/>
              <a:t> Wang, Marta </a:t>
            </a:r>
            <a:r>
              <a:rPr lang="en-US" sz="2400" dirty="0" err="1" smtClean="0"/>
              <a:t>Karczewicz</a:t>
            </a:r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Qualcomm Inc.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Subjective Adjustment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 C “</a:t>
            </a:r>
            <a:r>
              <a:rPr lang="en-US" dirty="0" err="1" smtClean="0"/>
              <a:t>RaceHorses</a:t>
            </a:r>
            <a:r>
              <a:rPr lang="en-US" dirty="0" smtClean="0"/>
              <a:t>” coded using “All Intra LC” and QP = 37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828800"/>
            <a:ext cx="79152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Subjective Adjustment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4983163"/>
          </a:xfrm>
        </p:spPr>
        <p:txBody>
          <a:bodyPr/>
          <a:lstStyle/>
          <a:p>
            <a:r>
              <a:rPr lang="en-US" dirty="0" err="1" smtClean="0"/>
              <a:t>slice_tc_offset_intra_delta</a:t>
            </a:r>
            <a:r>
              <a:rPr lang="en-US" dirty="0" smtClean="0"/>
              <a:t> = -5</a:t>
            </a:r>
          </a:p>
          <a:p>
            <a:pPr lvl="1"/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 offsets for 32x32, 16x16, 8x8, 4x4 : 0, -5, -10, -15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828800"/>
            <a:ext cx="7896225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Signaling of </a:t>
            </a:r>
            <a:r>
              <a:rPr lang="en-US" dirty="0" err="1" smtClean="0"/>
              <a:t>deblocking</a:t>
            </a:r>
            <a:r>
              <a:rPr lang="en-US" dirty="0" smtClean="0"/>
              <a:t> filter control parameters in slice header to adjust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, </a:t>
            </a:r>
            <a:r>
              <a:rPr lang="el-GR" dirty="0" smtClean="0"/>
              <a:t>β</a:t>
            </a:r>
            <a:endParaRPr lang="en-US" dirty="0" smtClean="0"/>
          </a:p>
          <a:p>
            <a:r>
              <a:rPr lang="en-US" dirty="0" err="1" smtClean="0"/>
              <a:t>deblocking_filter_control_present_flag</a:t>
            </a:r>
            <a:r>
              <a:rPr lang="en-US" dirty="0" smtClean="0"/>
              <a:t> in SPS</a:t>
            </a:r>
          </a:p>
          <a:p>
            <a:r>
              <a:rPr lang="en-US" dirty="0" smtClean="0"/>
              <a:t>Transform block size dependent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 to control subjective quality of wide range of block sizes (4x4 to 32x32)</a:t>
            </a:r>
          </a:p>
          <a:p>
            <a:r>
              <a:rPr lang="en-US" dirty="0" smtClean="0"/>
              <a:t>BD-rate gains, mainly for intra</a:t>
            </a:r>
          </a:p>
          <a:p>
            <a:r>
              <a:rPr lang="en-US" dirty="0" smtClean="0"/>
              <a:t>Proposed to adopt in </a:t>
            </a:r>
            <a:r>
              <a:rPr lang="en-US" dirty="0" smtClean="0"/>
              <a:t>HM5</a:t>
            </a:r>
          </a:p>
          <a:p>
            <a:endParaRPr lang="en-US" dirty="0" smtClean="0"/>
          </a:p>
          <a:p>
            <a:r>
              <a:rPr lang="en-US" dirty="0" smtClean="0"/>
              <a:t>Thanks to Toshiba for </a:t>
            </a:r>
            <a:r>
              <a:rPr lang="en-US" smtClean="0"/>
              <a:t>cross checking!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Signaling of </a:t>
            </a:r>
            <a:r>
              <a:rPr lang="en-US" dirty="0" err="1" smtClean="0"/>
              <a:t>deblocking</a:t>
            </a:r>
            <a:r>
              <a:rPr lang="en-US" dirty="0" smtClean="0"/>
              <a:t> filter control parameters in slice header to adjust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, </a:t>
            </a:r>
            <a:r>
              <a:rPr lang="el-GR" dirty="0" smtClean="0"/>
              <a:t>β</a:t>
            </a:r>
            <a:r>
              <a:rPr lang="en-US" dirty="0" smtClean="0"/>
              <a:t> parameters</a:t>
            </a:r>
          </a:p>
          <a:p>
            <a:pPr lvl="1"/>
            <a:r>
              <a:rPr lang="en-US" dirty="0" smtClean="0"/>
              <a:t>Transform block size dependent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 to control </a:t>
            </a:r>
            <a:r>
              <a:rPr lang="en-US" dirty="0" err="1" smtClean="0"/>
              <a:t>deblocking</a:t>
            </a:r>
            <a:r>
              <a:rPr lang="en-US" dirty="0" smtClean="0"/>
              <a:t> strength, because of significantly different psycho-visual importance of block sizes (4x4 up to 32x32)</a:t>
            </a:r>
          </a:p>
          <a:p>
            <a:pPr lvl="2"/>
            <a:r>
              <a:rPr lang="en-US" dirty="0" smtClean="0"/>
              <a:t>Allows subjective tuning depending on content, frame resolution, screen size, etc.</a:t>
            </a:r>
          </a:p>
          <a:p>
            <a:pPr lvl="1"/>
            <a:r>
              <a:rPr lang="en-US" dirty="0" smtClean="0"/>
              <a:t>Separate for intra and inter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endParaRPr lang="en-US" baseline="-25000" dirty="0" smtClean="0"/>
          </a:p>
          <a:p>
            <a:pPr lvl="1"/>
            <a:r>
              <a:rPr lang="en-US" dirty="0" smtClean="0"/>
              <a:t>One parameter for adjusting </a:t>
            </a:r>
            <a:r>
              <a:rPr lang="el-GR" dirty="0" smtClean="0"/>
              <a:t>β</a:t>
            </a:r>
            <a:endParaRPr lang="en-US" dirty="0" smtClean="0"/>
          </a:p>
          <a:p>
            <a:r>
              <a:rPr lang="en-US" dirty="0" err="1" smtClean="0"/>
              <a:t>deblocking_filter_control_present_flag</a:t>
            </a:r>
            <a:r>
              <a:rPr lang="en-US" dirty="0" smtClean="0"/>
              <a:t> in SPS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Adjusting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, </a:t>
            </a:r>
            <a:r>
              <a:rPr lang="el-GR" dirty="0" smtClean="0"/>
              <a:t>β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Currently: no adjustment through signaling</a:t>
            </a:r>
          </a:p>
          <a:p>
            <a:pPr lvl="1"/>
            <a:r>
              <a:rPr lang="en-US" dirty="0" err="1" smtClean="0"/>
              <a:t>TcOffset</a:t>
            </a:r>
            <a:r>
              <a:rPr lang="en-US" dirty="0" smtClean="0"/>
              <a:t> = ( Bs &gt; 2 ) ? DEFAULT_INTRA_TC_OFFSET(=2) : 0</a:t>
            </a:r>
          </a:p>
          <a:p>
            <a:pPr lvl="1"/>
            <a:r>
              <a:rPr lang="en-GB" b="1" dirty="0" err="1" smtClean="0"/>
              <a:t>t</a:t>
            </a:r>
            <a:r>
              <a:rPr lang="en-GB" b="1" baseline="-25000" dirty="0" err="1" smtClean="0"/>
              <a:t>C</a:t>
            </a:r>
            <a:r>
              <a:rPr lang="en-GB" b="1" dirty="0" smtClean="0"/>
              <a:t>: </a:t>
            </a:r>
            <a:r>
              <a:rPr lang="en-US" dirty="0" smtClean="0"/>
              <a:t>Q = Clip3(0, MAX_QP+4, QP + </a:t>
            </a:r>
            <a:r>
              <a:rPr lang="en-US" dirty="0" err="1" smtClean="0"/>
              <a:t>TcOffset</a:t>
            </a:r>
            <a:r>
              <a:rPr lang="en-US" dirty="0" smtClean="0"/>
              <a:t> )   (</a:t>
            </a:r>
            <a:r>
              <a:rPr lang="en-US" dirty="0" err="1" smtClean="0"/>
              <a:t>luma</a:t>
            </a:r>
            <a:r>
              <a:rPr lang="en-US" dirty="0" smtClean="0"/>
              <a:t> and </a:t>
            </a:r>
            <a:r>
              <a:rPr lang="en-US" dirty="0" err="1" smtClean="0"/>
              <a:t>chroma</a:t>
            </a:r>
            <a:r>
              <a:rPr lang="en-US" dirty="0" smtClean="0"/>
              <a:t> </a:t>
            </a:r>
            <a:r>
              <a:rPr lang="en-US" dirty="0" err="1" smtClean="0"/>
              <a:t>deblocking</a:t>
            </a:r>
            <a:r>
              <a:rPr lang="en-US" dirty="0" smtClean="0"/>
              <a:t>)</a:t>
            </a:r>
          </a:p>
          <a:p>
            <a:pPr lvl="1"/>
            <a:r>
              <a:rPr lang="en-GB" b="1" dirty="0" smtClean="0"/>
              <a:t>β: </a:t>
            </a:r>
            <a:r>
              <a:rPr lang="en-US" dirty="0" smtClean="0"/>
              <a:t>Q = Clip3(0, MAX_QP, QP )    (</a:t>
            </a:r>
            <a:r>
              <a:rPr lang="en-US" dirty="0" err="1" smtClean="0"/>
              <a:t>luma</a:t>
            </a:r>
            <a:r>
              <a:rPr lang="en-US" dirty="0" smtClean="0"/>
              <a:t> </a:t>
            </a:r>
            <a:r>
              <a:rPr lang="en-US" dirty="0" err="1" smtClean="0"/>
              <a:t>deblocking</a:t>
            </a:r>
            <a:r>
              <a:rPr lang="en-US" dirty="0" smtClean="0"/>
              <a:t> only)</a:t>
            </a:r>
          </a:p>
          <a:p>
            <a:r>
              <a:rPr lang="en-US" dirty="0" smtClean="0"/>
              <a:t>Proposed: if </a:t>
            </a:r>
            <a:r>
              <a:rPr lang="en-US" dirty="0" err="1" smtClean="0"/>
              <a:t>deblocking_filter_control_present_flag</a:t>
            </a:r>
            <a:r>
              <a:rPr lang="en-US" dirty="0" smtClean="0"/>
              <a:t> = true</a:t>
            </a:r>
          </a:p>
          <a:p>
            <a:pPr lvl="1"/>
            <a:r>
              <a:rPr lang="en-GB" dirty="0" err="1" smtClean="0"/>
              <a:t>slice_tc_offset_intra</a:t>
            </a:r>
            <a:endParaRPr lang="en-GB" dirty="0" smtClean="0"/>
          </a:p>
          <a:p>
            <a:pPr lvl="1"/>
            <a:r>
              <a:rPr lang="en-GB" dirty="0" err="1" smtClean="0"/>
              <a:t>slice_tc_offset_intra_delta</a:t>
            </a:r>
            <a:endParaRPr lang="en-GB" dirty="0" smtClean="0"/>
          </a:p>
          <a:p>
            <a:pPr lvl="1"/>
            <a:r>
              <a:rPr lang="en-GB" dirty="0" err="1" smtClean="0"/>
              <a:t>slice_tc_offset_inter</a:t>
            </a:r>
            <a:endParaRPr lang="en-GB" dirty="0" smtClean="0"/>
          </a:p>
          <a:p>
            <a:pPr lvl="1"/>
            <a:r>
              <a:rPr lang="en-GB" dirty="0" err="1" smtClean="0"/>
              <a:t>slice_tc_offset_inter_delta</a:t>
            </a:r>
            <a:endParaRPr lang="en-GB" dirty="0" smtClean="0"/>
          </a:p>
          <a:p>
            <a:pPr lvl="1"/>
            <a:r>
              <a:rPr lang="en-GB" dirty="0" err="1" smtClean="0"/>
              <a:t>slice_beta_offset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Adjusting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, </a:t>
            </a:r>
            <a:r>
              <a:rPr lang="el-GR" dirty="0" smtClean="0"/>
              <a:t>β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Proposed:</a:t>
            </a:r>
          </a:p>
          <a:p>
            <a:pPr lvl="1"/>
            <a:r>
              <a:rPr lang="en-US" dirty="0" err="1" smtClean="0"/>
              <a:t>transform_type</a:t>
            </a:r>
            <a:r>
              <a:rPr lang="en-US" dirty="0" smtClean="0"/>
              <a:t> = </a:t>
            </a:r>
            <a:r>
              <a:rPr lang="en-US" dirty="0" err="1" smtClean="0"/>
              <a:t>NxN</a:t>
            </a:r>
            <a:r>
              <a:rPr lang="en-US" dirty="0" smtClean="0"/>
              <a:t> (= 4x4 or 8x8 or 16x16 or 32x32)</a:t>
            </a:r>
          </a:p>
          <a:p>
            <a:pPr lvl="2"/>
            <a:r>
              <a:rPr lang="en-US" dirty="0" smtClean="0"/>
              <a:t>INTRA_TC_OFFSET = </a:t>
            </a:r>
            <a:r>
              <a:rPr lang="en-US" dirty="0" err="1" smtClean="0"/>
              <a:t>slice_tc_offset_intra</a:t>
            </a:r>
            <a:r>
              <a:rPr lang="en-US" dirty="0" smtClean="0"/>
              <a:t> + </a:t>
            </a:r>
            <a:r>
              <a:rPr lang="en-US" dirty="0" err="1" smtClean="0"/>
              <a:t>tc_offset_NxN_intra_delta</a:t>
            </a:r>
            <a:endParaRPr lang="en-US" dirty="0" smtClean="0"/>
          </a:p>
          <a:p>
            <a:pPr lvl="2"/>
            <a:r>
              <a:rPr lang="en-US" dirty="0" smtClean="0"/>
              <a:t>INTER_TC_OFFSET = </a:t>
            </a:r>
            <a:r>
              <a:rPr lang="en-US" dirty="0" err="1" smtClean="0"/>
              <a:t>slice_tc_offset_inter</a:t>
            </a:r>
            <a:r>
              <a:rPr lang="en-US" dirty="0" smtClean="0"/>
              <a:t> + </a:t>
            </a:r>
            <a:r>
              <a:rPr lang="en-US" dirty="0" err="1" smtClean="0"/>
              <a:t>tc_offset_NxN_inter_delta</a:t>
            </a:r>
            <a:endParaRPr lang="en-US" dirty="0" smtClean="0"/>
          </a:p>
          <a:p>
            <a:pPr lvl="2"/>
            <a:r>
              <a:rPr lang="en-US" dirty="0" smtClean="0"/>
              <a:t>BETA_OFFSET = </a:t>
            </a:r>
            <a:r>
              <a:rPr lang="en-US" dirty="0" err="1" smtClean="0"/>
              <a:t>slice_beta_offset</a:t>
            </a:r>
            <a:endParaRPr lang="en-US" dirty="0" smtClean="0"/>
          </a:p>
          <a:p>
            <a:pPr lvl="1"/>
            <a:r>
              <a:rPr lang="en-US" dirty="0" err="1" smtClean="0"/>
              <a:t>Tc_offset_NxN_intra_delta</a:t>
            </a:r>
            <a:r>
              <a:rPr lang="en-US" dirty="0" smtClean="0"/>
              <a:t> = </a:t>
            </a:r>
            <a:r>
              <a:rPr lang="en-US" dirty="0" err="1" smtClean="0"/>
              <a:t>slice_tc_offset_intra_delta</a:t>
            </a:r>
            <a:r>
              <a:rPr lang="en-US" dirty="0" smtClean="0"/>
              <a:t> * </a:t>
            </a:r>
            <a:r>
              <a:rPr lang="en-US" dirty="0" err="1" smtClean="0"/>
              <a:t>factor_NxN</a:t>
            </a:r>
            <a:endParaRPr lang="en-US" dirty="0" smtClean="0"/>
          </a:p>
          <a:p>
            <a:pPr lvl="1"/>
            <a:r>
              <a:rPr lang="en-US" dirty="0" err="1" smtClean="0"/>
              <a:t>Tc_offset_NxN_inter_delta</a:t>
            </a:r>
            <a:r>
              <a:rPr lang="en-US" dirty="0" smtClean="0"/>
              <a:t> = </a:t>
            </a:r>
            <a:r>
              <a:rPr lang="en-US" dirty="0" err="1" smtClean="0"/>
              <a:t>slice_tc_offset_inter_delta</a:t>
            </a:r>
            <a:r>
              <a:rPr lang="en-US" dirty="0" smtClean="0"/>
              <a:t> * </a:t>
            </a:r>
            <a:r>
              <a:rPr lang="en-US" dirty="0" err="1" smtClean="0"/>
              <a:t>factor_NxN</a:t>
            </a:r>
            <a:endParaRPr lang="en-US" dirty="0" smtClean="0"/>
          </a:p>
          <a:p>
            <a:pPr lvl="1"/>
            <a:r>
              <a:rPr lang="en-US" dirty="0" smtClean="0"/>
              <a:t>Constant values used in the computation (not signaled):</a:t>
            </a:r>
          </a:p>
          <a:p>
            <a:pPr lvl="2"/>
            <a:r>
              <a:rPr lang="en-GB" dirty="0" smtClean="0"/>
              <a:t>Factor_4x4 = 3</a:t>
            </a:r>
            <a:endParaRPr lang="en-US" dirty="0" smtClean="0"/>
          </a:p>
          <a:p>
            <a:pPr lvl="2"/>
            <a:r>
              <a:rPr lang="en-GB" dirty="0" smtClean="0"/>
              <a:t>Factor_8x8 = 2</a:t>
            </a:r>
            <a:endParaRPr lang="en-US" dirty="0" smtClean="0"/>
          </a:p>
          <a:p>
            <a:pPr lvl="2"/>
            <a:r>
              <a:rPr lang="en-GB" dirty="0" smtClean="0"/>
              <a:t>Factor_16x16 = 1</a:t>
            </a:r>
            <a:endParaRPr lang="en-US" dirty="0" smtClean="0"/>
          </a:p>
          <a:p>
            <a:pPr lvl="2"/>
            <a:r>
              <a:rPr lang="en-GB" dirty="0" smtClean="0"/>
              <a:t>Factor_32x32 = 0</a:t>
            </a:r>
            <a:endParaRPr lang="en-US" dirty="0" smtClean="0"/>
          </a:p>
          <a:p>
            <a:pPr lvl="1"/>
            <a:r>
              <a:rPr lang="en-US" dirty="0" err="1" smtClean="0"/>
              <a:t>TcOffset</a:t>
            </a:r>
            <a:r>
              <a:rPr lang="en-US" dirty="0" smtClean="0"/>
              <a:t> = ( Bs &gt; 2 ) ? INTRA_TC_OFFSET : INTER_TC_OFFSET</a:t>
            </a:r>
          </a:p>
          <a:p>
            <a:pPr lvl="1"/>
            <a:r>
              <a:rPr lang="en-US" dirty="0" err="1" smtClean="0"/>
              <a:t>BetaOffset</a:t>
            </a:r>
            <a:r>
              <a:rPr lang="en-US" dirty="0" smtClean="0"/>
              <a:t> = BETA_OFFSET</a:t>
            </a:r>
          </a:p>
          <a:p>
            <a:pPr lvl="1"/>
            <a:r>
              <a:rPr lang="en-GB" b="1" dirty="0" err="1" smtClean="0"/>
              <a:t>t</a:t>
            </a:r>
            <a:r>
              <a:rPr lang="en-GB" b="1" baseline="-25000" dirty="0" err="1" smtClean="0"/>
              <a:t>C</a:t>
            </a:r>
            <a:r>
              <a:rPr lang="en-GB" b="1" dirty="0" smtClean="0"/>
              <a:t>: </a:t>
            </a:r>
            <a:r>
              <a:rPr lang="en-US" dirty="0" smtClean="0"/>
              <a:t>Q = Clip3(0, MAX_QP+4, QP + </a:t>
            </a:r>
            <a:r>
              <a:rPr lang="en-US" dirty="0" err="1" smtClean="0"/>
              <a:t>TcOffset</a:t>
            </a:r>
            <a:r>
              <a:rPr lang="en-US" dirty="0" smtClean="0"/>
              <a:t> )   (</a:t>
            </a:r>
            <a:r>
              <a:rPr lang="en-US" dirty="0" err="1" smtClean="0"/>
              <a:t>luma</a:t>
            </a:r>
            <a:r>
              <a:rPr lang="en-US" dirty="0" smtClean="0"/>
              <a:t> and </a:t>
            </a:r>
            <a:r>
              <a:rPr lang="en-US" dirty="0" err="1" smtClean="0"/>
              <a:t>chroma</a:t>
            </a:r>
            <a:r>
              <a:rPr lang="en-US" dirty="0" smtClean="0"/>
              <a:t>)</a:t>
            </a:r>
          </a:p>
          <a:p>
            <a:pPr lvl="1"/>
            <a:r>
              <a:rPr lang="en-GB" b="1" dirty="0" smtClean="0"/>
              <a:t>β: </a:t>
            </a:r>
            <a:r>
              <a:rPr lang="en-US" dirty="0" smtClean="0"/>
              <a:t>Q = Clip3(0, MAX_QP+4, QP + </a:t>
            </a:r>
            <a:r>
              <a:rPr lang="en-US" dirty="0" err="1" smtClean="0"/>
              <a:t>BetaOffset</a:t>
            </a:r>
            <a:r>
              <a:rPr lang="en-US" dirty="0" smtClean="0"/>
              <a:t> )    (</a:t>
            </a:r>
            <a:r>
              <a:rPr lang="en-US" dirty="0" err="1" smtClean="0"/>
              <a:t>luma</a:t>
            </a:r>
            <a:r>
              <a:rPr lang="en-US" dirty="0" smtClean="0"/>
              <a:t> de-blocking only)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Signaling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Slice Header</a:t>
            </a:r>
          </a:p>
          <a:p>
            <a:pPr lvl="1"/>
            <a:r>
              <a:rPr lang="en-US" sz="1500" dirty="0" smtClean="0"/>
              <a:t>If </a:t>
            </a:r>
            <a:r>
              <a:rPr lang="en-US" sz="1500" dirty="0" err="1" smtClean="0"/>
              <a:t>deblocking_filter_control_present_flag</a:t>
            </a:r>
            <a:r>
              <a:rPr lang="en-US" sz="1500" dirty="0" smtClean="0"/>
              <a:t> = false</a:t>
            </a:r>
          </a:p>
          <a:p>
            <a:pPr lvl="2"/>
            <a:r>
              <a:rPr lang="en-US" sz="1300" dirty="0" err="1" smtClean="0"/>
              <a:t>LoopFilterDisable</a:t>
            </a:r>
            <a:r>
              <a:rPr lang="en-US" sz="1300" dirty="0" smtClean="0"/>
              <a:t>              : 0</a:t>
            </a:r>
          </a:p>
          <a:p>
            <a:pPr lvl="2"/>
            <a:r>
              <a:rPr lang="en-US" sz="1300" dirty="0" err="1" smtClean="0"/>
              <a:t>LoopFilterBetaOffset</a:t>
            </a:r>
            <a:r>
              <a:rPr lang="en-US" sz="1300" dirty="0" smtClean="0"/>
              <a:t>        : 0</a:t>
            </a:r>
          </a:p>
          <a:p>
            <a:pPr lvl="2"/>
            <a:r>
              <a:rPr lang="en-US" sz="1300" dirty="0" err="1" smtClean="0"/>
              <a:t>slice_tc_offset_intra</a:t>
            </a:r>
            <a:r>
              <a:rPr lang="en-US" sz="1300" dirty="0" smtClean="0"/>
              <a:t>         : 0</a:t>
            </a:r>
          </a:p>
          <a:p>
            <a:pPr lvl="2"/>
            <a:r>
              <a:rPr lang="en-US" sz="1300" dirty="0" err="1" smtClean="0"/>
              <a:t>slice_tc_offset_inter</a:t>
            </a:r>
            <a:r>
              <a:rPr lang="en-US" sz="1300" dirty="0" smtClean="0"/>
              <a:t>         : -2</a:t>
            </a:r>
          </a:p>
          <a:p>
            <a:pPr lvl="2"/>
            <a:r>
              <a:rPr lang="en-US" sz="1300" dirty="0" err="1" smtClean="0"/>
              <a:t>slice_tc_offset_intra_delta</a:t>
            </a:r>
            <a:r>
              <a:rPr lang="en-US" sz="1300" dirty="0" smtClean="0"/>
              <a:t>   : -1</a:t>
            </a:r>
          </a:p>
          <a:p>
            <a:pPr lvl="2"/>
            <a:r>
              <a:rPr lang="en-US" sz="1300" dirty="0" err="1" smtClean="0"/>
              <a:t>slice_tc_offset_inter_delta</a:t>
            </a:r>
            <a:r>
              <a:rPr lang="en-US" sz="1300" dirty="0" smtClean="0"/>
              <a:t>   : 1</a:t>
            </a:r>
          </a:p>
          <a:p>
            <a:pPr lvl="1"/>
            <a:r>
              <a:rPr lang="en-US" sz="1400" dirty="0" err="1" smtClean="0"/>
              <a:t>t</a:t>
            </a:r>
            <a:r>
              <a:rPr lang="en-US" sz="1400" baseline="-25000" dirty="0" err="1" smtClean="0"/>
              <a:t>C</a:t>
            </a:r>
            <a:r>
              <a:rPr lang="en-US" sz="1400" dirty="0" smtClean="0"/>
              <a:t> offsets for block sizes (32x32, 16x16, 8x8, 4x4):</a:t>
            </a:r>
          </a:p>
          <a:p>
            <a:pPr lvl="2"/>
            <a:r>
              <a:rPr lang="en-US" sz="1200" dirty="0" smtClean="0"/>
              <a:t>Intra: (0, -1, -2, -3)</a:t>
            </a:r>
          </a:p>
          <a:p>
            <a:pPr lvl="2"/>
            <a:r>
              <a:rPr lang="en-US" sz="1200" dirty="0" smtClean="0"/>
              <a:t>Inter: (-1, 0, 1, 2)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5486400" y="3581400"/>
          <a:ext cx="2895600" cy="2286000"/>
        </p:xfrm>
        <a:graphic>
          <a:graphicData uri="http://schemas.openxmlformats.org/drawingml/2006/table">
            <a:tbl>
              <a:tblPr/>
              <a:tblGrid>
                <a:gridCol w="289560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>
                          <a:latin typeface="Times New Roman"/>
                          <a:ea typeface="Malgun Gothic"/>
                        </a:rPr>
                        <a:t>slice_header</a:t>
                      </a:r>
                      <a:r>
                        <a:rPr lang="en-GB" sz="1000" dirty="0">
                          <a:latin typeface="Times New Roman"/>
                          <a:ea typeface="Malgun Gothic"/>
                        </a:rPr>
                        <a:t>( ) {</a:t>
                      </a:r>
                      <a:endParaRPr lang="en-US" sz="10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GB" sz="1000" dirty="0">
                          <a:latin typeface="Times New Roman"/>
                          <a:ea typeface="MS Mincho"/>
                        </a:rPr>
                        <a:t>...</a:t>
                      </a:r>
                      <a:endParaRPr lang="en-US" sz="10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	if( deblocking_filter_control_present_flag ) {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GB" sz="1000" b="1">
                          <a:latin typeface="Times New Roman"/>
                          <a:ea typeface="Malgun Gothic"/>
                        </a:rPr>
                        <a:t>disable_deblocking_filter_idc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		if( disable_deblocking_filter_idc  !=  1 ) {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1148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slice_beta_offset</a:t>
                      </a:r>
                      <a:endParaRPr lang="en-US" sz="10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1148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slice_tc_offset_intra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1148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slice_tc_offset_intra_delta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1148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if ( slice_type != I) {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54864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slice_tc_offset_inter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54864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slice_tc_offset_inter_delta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1148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}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		}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	}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</a:rPr>
                        <a:t>}</a:t>
                      </a:r>
                      <a:endParaRPr lang="en-US" sz="10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828800" y="1219200"/>
          <a:ext cx="4260215" cy="1524000"/>
        </p:xfrm>
        <a:graphic>
          <a:graphicData uri="http://schemas.openxmlformats.org/drawingml/2006/table">
            <a:tbl>
              <a:tblPr/>
              <a:tblGrid>
                <a:gridCol w="4260215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>
                          <a:latin typeface="Times New Roman"/>
                          <a:ea typeface="Malgun Gothic"/>
                        </a:rPr>
                        <a:t>seq_parameter_set_rbsp</a:t>
                      </a:r>
                      <a:r>
                        <a:rPr lang="en-GB" sz="1000" dirty="0">
                          <a:latin typeface="Times New Roman"/>
                          <a:ea typeface="Malgun Gothic"/>
                        </a:rPr>
                        <a:t>( ) {</a:t>
                      </a:r>
                      <a:endParaRPr lang="en-US" sz="10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3716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</a:rPr>
                        <a:t>...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</a:rPr>
                        <a:t>	chroma_pred_from_luma_enabled_flag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3716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deblocking_filter_control_present_flag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</a:rPr>
                        <a:t>	loop_filter_across_slice_flag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</a:rPr>
                        <a:t>	sample_adaptive_offset_enabled_flag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</a:rPr>
                        <a:t>	adaptive_loop_filter_enabled_flag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</a:rPr>
                        <a:t>	pcm_loop_filter_disable_flag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	...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</a:rPr>
                        <a:t>}</a:t>
                      </a:r>
                      <a:endParaRPr lang="en-US" sz="10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Compared with HM4.0 anchor (QP=22, 27, 32, 37)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819400" y="1752600"/>
          <a:ext cx="3781612" cy="4088056"/>
        </p:xfrm>
        <a:graphic>
          <a:graphicData uri="http://schemas.openxmlformats.org/drawingml/2006/table">
            <a:tbl>
              <a:tblPr/>
              <a:tblGrid>
                <a:gridCol w="641788"/>
                <a:gridCol w="523304"/>
                <a:gridCol w="523304"/>
                <a:gridCol w="523304"/>
                <a:gridCol w="523304"/>
                <a:gridCol w="523304"/>
                <a:gridCol w="523304"/>
              </a:tblGrid>
              <a:tr h="118484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LC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4408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84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Random Access HE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Random Access LC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84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84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Low delay B HE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Low delay B LC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84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0.6%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0.8%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101%</a:t>
                      </a:r>
                      <a:endParaRPr lang="en-US" sz="900" dirty="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Compared with HM4.0 anchor for high QP (=32, 37, 42, 47)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743200" y="1828800"/>
          <a:ext cx="3781612" cy="4088056"/>
        </p:xfrm>
        <a:graphic>
          <a:graphicData uri="http://schemas.openxmlformats.org/drawingml/2006/table">
            <a:tbl>
              <a:tblPr/>
              <a:tblGrid>
                <a:gridCol w="641788"/>
                <a:gridCol w="523304"/>
                <a:gridCol w="523304"/>
                <a:gridCol w="523304"/>
                <a:gridCol w="523304"/>
                <a:gridCol w="523304"/>
                <a:gridCol w="523304"/>
              </a:tblGrid>
              <a:tr h="118484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LC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4408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98%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97%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84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Random Access HE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Random Access LC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84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0.7%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0.6%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98%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84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Low delay B HE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Low delay B LC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84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0.7%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0.6%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1.9%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0.7%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0.6%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0.7%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0.7%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0.9%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98%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99%</a:t>
                      </a:r>
                      <a:endParaRPr lang="en-US" sz="900" dirty="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Subjective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1447800" y="2362200"/>
          <a:ext cx="2590800" cy="2590800"/>
        </p:xfrm>
        <a:graphic>
          <a:graphicData uri="http://schemas.openxmlformats.org/presentationml/2006/ole">
            <p:oleObj spid="_x0000_s23558" name="Bitmap Image" r:id="rId3" imgW="2591025" imgH="2591025" progId="PBrush">
              <p:embed/>
            </p:oleObj>
          </a:graphicData>
        </a:graphic>
      </p:graphicFrame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5181600" y="2362200"/>
          <a:ext cx="2590800" cy="2590800"/>
        </p:xfrm>
        <a:graphic>
          <a:graphicData uri="http://schemas.openxmlformats.org/presentationml/2006/ole">
            <p:oleObj spid="_x0000_s23557" name="Bitmap Image" r:id="rId4" imgW="2591025" imgH="2591025" progId="PBrush">
              <p:embed/>
            </p:oleObj>
          </a:graphicData>
        </a:graphic>
      </p:graphicFrame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 B “Kimono” sequence (Low delay B LC, QP=32). Roof area contains more details on the right.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286000" y="5105400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HM4.0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019800" y="5105400"/>
            <a:ext cx="998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191000" y="4648200"/>
            <a:ext cx="849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Frame 181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Subjective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1600200" y="2286000"/>
          <a:ext cx="2286000" cy="2590800"/>
        </p:xfrm>
        <a:graphic>
          <a:graphicData uri="http://schemas.openxmlformats.org/presentationml/2006/ole">
            <p:oleObj spid="_x0000_s24578" name="Bitmap Image" r:id="rId3" imgW="2286198" imgH="2591025" progId="PBrush">
              <p:embed/>
            </p:oleObj>
          </a:graphicData>
        </a:graphic>
      </p:graphicFrame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5334000" y="2286000"/>
          <a:ext cx="2293938" cy="2598738"/>
        </p:xfrm>
        <a:graphic>
          <a:graphicData uri="http://schemas.openxmlformats.org/presentationml/2006/ole">
            <p:oleObj spid="_x0000_s24577" name="Bitmap Image" r:id="rId4" imgW="2293333" imgH="2598645" progId="PBrush">
              <p:embed/>
            </p:oleObj>
          </a:graphicData>
        </a:graphic>
      </p:graphicFrame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 C “</a:t>
            </a:r>
            <a:r>
              <a:rPr lang="en-US" dirty="0" err="1" smtClean="0"/>
              <a:t>BQMall</a:t>
            </a:r>
            <a:r>
              <a:rPr lang="en-US" dirty="0" smtClean="0"/>
              <a:t>” sequence (Low delay B LC, QP=32). The HM4 frame contains trailing edges.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0" y="5105400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HM4.0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19800" y="5105400"/>
            <a:ext cx="998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191000" y="4648200"/>
            <a:ext cx="849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Frame 220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1395</Words>
  <Application>Microsoft Office PowerPoint</Application>
  <PresentationFormat>On-screen Show (4:3)</PresentationFormat>
  <Paragraphs>525</Paragraphs>
  <Slides>12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Custom Design</vt:lpstr>
      <vt:lpstr>Bitmap Image</vt:lpstr>
      <vt:lpstr>JCTVC-G291: Non-CE12 Subtest 5:  Transform dependent Deblocking Filter Parameter Adjustment in Slice Level</vt:lpstr>
      <vt:lpstr>Summary</vt:lpstr>
      <vt:lpstr>Adjusting tC, β</vt:lpstr>
      <vt:lpstr>Adjusting tC, β</vt:lpstr>
      <vt:lpstr>Proposed Signaling</vt:lpstr>
      <vt:lpstr>Objective Results</vt:lpstr>
      <vt:lpstr>Objective Results</vt:lpstr>
      <vt:lpstr>Subjective Results</vt:lpstr>
      <vt:lpstr>Subjective Results</vt:lpstr>
      <vt:lpstr>Subjective Adjustment Example</vt:lpstr>
      <vt:lpstr>Subjective Adjustment Example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2011-06-08T18:45:10Z</dcterms:created>
  <dcterms:modified xsi:type="dcterms:W3CDTF">2011-11-18T00:29:07Z</dcterms:modified>
</cp:coreProperties>
</file>