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8"/>
  </p:notesMasterIdLst>
  <p:sldIdLst>
    <p:sldId id="256" r:id="rId2"/>
    <p:sldId id="275" r:id="rId3"/>
    <p:sldId id="280" r:id="rId4"/>
    <p:sldId id="281" r:id="rId5"/>
    <p:sldId id="277" r:id="rId6"/>
    <p:sldId id="27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9" autoAdjust="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742" y="-91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89D0-2626-4E1A-96F6-9C8F996415E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B874B-93D5-4CA0-A08A-1ADE54896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B874B-93D5-4CA0-A08A-1ADE548962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JCTVC-G290: </a:t>
            </a:r>
            <a:br>
              <a:rPr lang="en-US" dirty="0" smtClean="0"/>
            </a:br>
            <a:r>
              <a:rPr lang="en-US" dirty="0" err="1" smtClean="0"/>
              <a:t>Deblocking</a:t>
            </a:r>
            <a:r>
              <a:rPr lang="en-US" dirty="0" smtClean="0"/>
              <a:t> </a:t>
            </a:r>
            <a:r>
              <a:rPr lang="en-US" dirty="0" smtClean="0"/>
              <a:t>Filter Simplifications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Geert</a:t>
            </a:r>
            <a:r>
              <a:rPr lang="en-US" sz="2400" dirty="0" smtClean="0"/>
              <a:t> Van </a:t>
            </a:r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Auwera</a:t>
            </a:r>
            <a:r>
              <a:rPr lang="en-US" sz="2400" dirty="0" smtClean="0"/>
              <a:t>, </a:t>
            </a:r>
            <a:r>
              <a:rPr lang="en-US" sz="2400" dirty="0" err="1" smtClean="0"/>
              <a:t>Xianglin</a:t>
            </a:r>
            <a:r>
              <a:rPr lang="en-US" sz="2400" dirty="0" smtClean="0"/>
              <a:t> Wang, Marta </a:t>
            </a:r>
            <a:r>
              <a:rPr lang="en-US" sz="2400" dirty="0" err="1" smtClean="0"/>
              <a:t>Karczewicz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Qualcomm Inc.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Deblocking</a:t>
            </a:r>
            <a:r>
              <a:rPr lang="en-US" dirty="0" smtClean="0"/>
              <a:t> filter simplifications are proposed:</a:t>
            </a:r>
          </a:p>
          <a:p>
            <a:pPr lvl="1"/>
            <a:r>
              <a:rPr lang="en-US" dirty="0" smtClean="0"/>
              <a:t>Weak filter: simplify coefficients for delta computation</a:t>
            </a:r>
          </a:p>
          <a:p>
            <a:pPr lvl="1"/>
            <a:r>
              <a:rPr lang="en-US" dirty="0" smtClean="0"/>
              <a:t>Reduction of number of strong/weak filter decisions for an edge segment is reduced from eight to two (edge is split into 2 halves of 4 lines each)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 Filter Delta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HM4:</a:t>
            </a:r>
          </a:p>
          <a:p>
            <a:pPr lvl="1">
              <a:buNone/>
            </a:pPr>
            <a:r>
              <a:rPr lang="en-US" dirty="0" smtClean="0">
                <a:sym typeface="Symbol"/>
              </a:rPr>
              <a:t></a:t>
            </a:r>
            <a:r>
              <a:rPr lang="en-US" dirty="0" smtClean="0"/>
              <a:t> =  ( 9*(q0-p0) - 3*(q1-p1) + 8 )/16</a:t>
            </a:r>
          </a:p>
          <a:p>
            <a:r>
              <a:rPr lang="en-US" dirty="0" smtClean="0"/>
              <a:t>Proposed:</a:t>
            </a:r>
          </a:p>
          <a:p>
            <a:pPr lvl="1">
              <a:buFont typeface="Symbol"/>
              <a:buChar char="D"/>
            </a:pPr>
            <a:r>
              <a:rPr lang="en-US" dirty="0" smtClean="0"/>
              <a:t>=</a:t>
            </a:r>
            <a:r>
              <a:rPr lang="en-US" dirty="0" smtClean="0"/>
              <a:t>  ( 3*(q0-p0) - (q1-p1) + 4 )/</a:t>
            </a:r>
            <a:r>
              <a:rPr lang="en-US" dirty="0" smtClean="0"/>
              <a:t>8</a:t>
            </a:r>
          </a:p>
          <a:p>
            <a:r>
              <a:rPr lang="en-US" dirty="0" smtClean="0"/>
              <a:t>Objective result:</a:t>
            </a:r>
          </a:p>
          <a:p>
            <a:pPr lvl="1"/>
            <a:r>
              <a:rPr lang="en-US" dirty="0" smtClean="0"/>
              <a:t>Gains: -0.1% to -0.3%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105400" y="1447800"/>
          <a:ext cx="3700691" cy="4064005"/>
        </p:xfrm>
        <a:graphic>
          <a:graphicData uri="http://schemas.openxmlformats.org/drawingml/2006/table">
            <a:tbl>
              <a:tblPr/>
              <a:tblGrid>
                <a:gridCol w="628055"/>
                <a:gridCol w="512106"/>
                <a:gridCol w="512106"/>
                <a:gridCol w="512106"/>
                <a:gridCol w="512106"/>
                <a:gridCol w="512106"/>
                <a:gridCol w="512106"/>
              </a:tblGrid>
              <a:tr h="127544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7544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1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1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1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1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9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9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9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1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97%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9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7544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544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7544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1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1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1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1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9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9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9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1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96%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9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97%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7544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544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LC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7544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1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1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1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1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9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9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9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1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97%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9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97%</a:t>
                      </a:r>
                      <a:endParaRPr lang="en-US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177" marR="5217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Strong/Weak Decision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4983163"/>
          </a:xfrm>
        </p:spPr>
        <p:txBody>
          <a:bodyPr/>
          <a:lstStyle/>
          <a:p>
            <a:r>
              <a:rPr lang="en-US" dirty="0" smtClean="0"/>
              <a:t>HM4: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Computed for each line/column of 8-sample edge segment ( </a:t>
            </a:r>
            <a:r>
              <a:rPr lang="en-US" dirty="0" err="1" smtClean="0"/>
              <a:t>i</a:t>
            </a:r>
            <a:r>
              <a:rPr lang="en-US" dirty="0" smtClean="0"/>
              <a:t>=0…7 )</a:t>
            </a:r>
          </a:p>
          <a:p>
            <a:pPr lvl="1"/>
            <a:r>
              <a:rPr lang="en-US" dirty="0" smtClean="0"/>
              <a:t>d is computed only once per edge segment</a:t>
            </a:r>
          </a:p>
          <a:p>
            <a:pPr lvl="1"/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 and β are threshold parameters depending on QP</a:t>
            </a:r>
          </a:p>
          <a:p>
            <a:r>
              <a:rPr lang="en-US" dirty="0" smtClean="0"/>
              <a:t>Proposed: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Use decision result of line </a:t>
            </a:r>
            <a:r>
              <a:rPr lang="en-US" dirty="0" err="1" smtClean="0"/>
              <a:t>i</a:t>
            </a:r>
            <a:r>
              <a:rPr lang="en-US" dirty="0" smtClean="0"/>
              <a:t>=2 for first 4 lines/columns of 8-sample edge segment and use decision result of line </a:t>
            </a:r>
            <a:r>
              <a:rPr lang="en-US" dirty="0" err="1" smtClean="0"/>
              <a:t>i</a:t>
            </a:r>
            <a:r>
              <a:rPr lang="en-US" dirty="0" smtClean="0"/>
              <a:t>=5 for second 4 lines/columns of 8-sample edge segment.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990600" y="1676400"/>
            <a:ext cx="5156200" cy="1131888"/>
            <a:chOff x="1620" y="4644"/>
            <a:chExt cx="8120" cy="1782"/>
          </a:xfrm>
        </p:grpSpPr>
        <p:graphicFrame>
          <p:nvGraphicFramePr>
            <p:cNvPr id="20483" name="Object 3"/>
            <p:cNvGraphicFramePr>
              <a:graphicFrameLocks noChangeAspect="1"/>
            </p:cNvGraphicFramePr>
            <p:nvPr/>
          </p:nvGraphicFramePr>
          <p:xfrm>
            <a:off x="1620" y="4644"/>
            <a:ext cx="8120" cy="400"/>
          </p:xfrm>
          <a:graphic>
            <a:graphicData uri="http://schemas.openxmlformats.org/presentationml/2006/ole">
              <p:oleObj spid="_x0000_s20483" name="Equation" r:id="rId3" imgW="5155920" imgH="253800" progId="Equation.3">
                <p:embed/>
              </p:oleObj>
            </a:graphicData>
          </a:graphic>
        </p:graphicFrame>
        <p:graphicFrame>
          <p:nvGraphicFramePr>
            <p:cNvPr id="20484" name="Object 4"/>
            <p:cNvGraphicFramePr>
              <a:graphicFrameLocks noChangeAspect="1"/>
            </p:cNvGraphicFramePr>
            <p:nvPr/>
          </p:nvGraphicFramePr>
          <p:xfrm>
            <a:off x="1652" y="5078"/>
            <a:ext cx="4340" cy="400"/>
          </p:xfrm>
          <a:graphic>
            <a:graphicData uri="http://schemas.openxmlformats.org/presentationml/2006/ole">
              <p:oleObj spid="_x0000_s20484" name="Equation" r:id="rId4" imgW="2755800" imgH="253800" progId="Equation.3">
                <p:embed/>
              </p:oleObj>
            </a:graphicData>
          </a:graphic>
        </p:graphicFrame>
        <p:graphicFrame>
          <p:nvGraphicFramePr>
            <p:cNvPr id="20485" name="Object 5"/>
            <p:cNvGraphicFramePr>
              <a:graphicFrameLocks noChangeAspect="1"/>
            </p:cNvGraphicFramePr>
            <p:nvPr/>
          </p:nvGraphicFramePr>
          <p:xfrm>
            <a:off x="1630" y="5569"/>
            <a:ext cx="4300" cy="400"/>
          </p:xfrm>
          <a:graphic>
            <a:graphicData uri="http://schemas.openxmlformats.org/presentationml/2006/ole">
              <p:oleObj spid="_x0000_s20485" name="Equation" r:id="rId5" imgW="2730240" imgH="253800" progId="Equation.3">
                <p:embed/>
              </p:oleObj>
            </a:graphicData>
          </a:graphic>
        </p:graphicFrame>
        <p:graphicFrame>
          <p:nvGraphicFramePr>
            <p:cNvPr id="20486" name="Object 6"/>
            <p:cNvGraphicFramePr>
              <a:graphicFrameLocks noChangeAspect="1"/>
            </p:cNvGraphicFramePr>
            <p:nvPr/>
          </p:nvGraphicFramePr>
          <p:xfrm>
            <a:off x="1645" y="6046"/>
            <a:ext cx="2060" cy="380"/>
          </p:xfrm>
          <a:graphic>
            <a:graphicData uri="http://schemas.openxmlformats.org/presentationml/2006/ole">
              <p:oleObj spid="_x0000_s20486" name="Equation" r:id="rId6" imgW="1307880" imgH="241200" progId="Equation.3">
                <p:embed/>
              </p:oleObj>
            </a:graphicData>
          </a:graphic>
        </p:graphicFrame>
      </p:grpSp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990600" y="4495800"/>
          <a:ext cx="5156200" cy="254000"/>
        </p:xfrm>
        <a:graphic>
          <a:graphicData uri="http://schemas.openxmlformats.org/presentationml/2006/ole">
            <p:oleObj spid="_x0000_s20487" name="Equation" r:id="rId7" imgW="5155920" imgH="25380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Strong/Weak Decision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 result: comparable with HM4 anchor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971800" y="1752600"/>
          <a:ext cx="3781614" cy="4088056"/>
        </p:xfrm>
        <a:graphic>
          <a:graphicData uri="http://schemas.openxmlformats.org/drawingml/2006/table">
            <a:tbl>
              <a:tblPr/>
              <a:tblGrid>
                <a:gridCol w="641788"/>
                <a:gridCol w="478873"/>
                <a:gridCol w="545520"/>
                <a:gridCol w="545520"/>
                <a:gridCol w="478873"/>
                <a:gridCol w="545520"/>
                <a:gridCol w="545520"/>
              </a:tblGrid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4408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HE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Random Access LC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96%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HE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Low delay B LC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endParaRPr lang="en-US" sz="800">
                        <a:latin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6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97%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95%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4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98%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97%</a:t>
                      </a:r>
                      <a:endParaRPr lang="en-US" sz="900" dirty="0">
                        <a:latin typeface="Times New Roman"/>
                        <a:ea typeface="Times New Roman"/>
                      </a:endParaRPr>
                    </a:p>
                  </a:txBody>
                  <a:tcPr marL="53318" marR="53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Deblocking</a:t>
            </a:r>
            <a:r>
              <a:rPr lang="en-US" dirty="0" smtClean="0"/>
              <a:t> filter simplifications:</a:t>
            </a:r>
          </a:p>
          <a:p>
            <a:pPr lvl="1"/>
            <a:r>
              <a:rPr lang="en-US" dirty="0" smtClean="0"/>
              <a:t>Simpler weak filter delta: gains from -0.1% to -0.3%</a:t>
            </a:r>
          </a:p>
          <a:p>
            <a:pPr lvl="1"/>
            <a:r>
              <a:rPr lang="en-US" dirty="0" smtClean="0"/>
              <a:t>Strong/weak decision computations reduced from 8 to 2 (edge segment is split into 2 halves of 4 </a:t>
            </a:r>
            <a:r>
              <a:rPr lang="en-US" smtClean="0"/>
              <a:t>lines each)</a:t>
            </a:r>
            <a:endParaRPr lang="en-US" dirty="0" smtClean="0"/>
          </a:p>
          <a:p>
            <a:r>
              <a:rPr lang="en-US" dirty="0" smtClean="0"/>
              <a:t>Proposed </a:t>
            </a:r>
            <a:r>
              <a:rPr lang="en-US" dirty="0" smtClean="0"/>
              <a:t>to </a:t>
            </a:r>
            <a:r>
              <a:rPr lang="en-US" dirty="0" smtClean="0"/>
              <a:t>adopt in HM5</a:t>
            </a:r>
          </a:p>
          <a:p>
            <a:endParaRPr lang="en-US" dirty="0" smtClean="0"/>
          </a:p>
          <a:p>
            <a:r>
              <a:rPr lang="en-US" dirty="0" smtClean="0"/>
              <a:t>Thanks to Panasonic for cross checking! (JCTVC-G929)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983</Words>
  <Application>Microsoft Office PowerPoint</Application>
  <PresentationFormat>On-screen Show (4:3)</PresentationFormat>
  <Paragraphs>435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Custom Design</vt:lpstr>
      <vt:lpstr>Microsoft Equation 3.0</vt:lpstr>
      <vt:lpstr>JCTVC-G290:  Deblocking Filter Simplifications</vt:lpstr>
      <vt:lpstr>Summary</vt:lpstr>
      <vt:lpstr>Weak Filter Delta Simplification</vt:lpstr>
      <vt:lpstr>Strong/Weak Decision Simplification</vt:lpstr>
      <vt:lpstr>Strong/Weak Decision Simplification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2011-06-08T18:45:10Z</dcterms:created>
  <dcterms:modified xsi:type="dcterms:W3CDTF">2011-11-18T05:53:28Z</dcterms:modified>
</cp:coreProperties>
</file>