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99" r:id="rId2"/>
    <p:sldId id="377" r:id="rId3"/>
    <p:sldId id="396" r:id="rId4"/>
    <p:sldId id="413" r:id="rId5"/>
    <p:sldId id="414" r:id="rId6"/>
    <p:sldId id="415" r:id="rId7"/>
    <p:sldId id="421" r:id="rId8"/>
    <p:sldId id="422" r:id="rId9"/>
    <p:sldId id="390" r:id="rId10"/>
    <p:sldId id="392" r:id="rId11"/>
    <p:sldId id="393" r:id="rId12"/>
    <p:sldId id="423" r:id="rId13"/>
    <p:sldId id="424" r:id="rId14"/>
  </p:sldIdLst>
  <p:sldSz cx="9144000" cy="6858000" type="screen4x3"/>
  <p:notesSz cx="6797675" cy="9874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6D00"/>
    <a:srgbClr val="CCFF99"/>
    <a:srgbClr val="CCECFF"/>
    <a:srgbClr val="66CCFF"/>
    <a:srgbClr val="FFFF99"/>
    <a:srgbClr val="FFCCFF"/>
    <a:srgbClr val="205885"/>
    <a:srgbClr val="006EB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75" autoAdjust="0"/>
    <p:restoredTop sz="83861" autoAdjust="0"/>
  </p:normalViewPr>
  <p:slideViewPr>
    <p:cSldViewPr snapToObjects="1">
      <p:cViewPr varScale="1">
        <p:scale>
          <a:sx n="83" d="100"/>
          <a:sy n="83" d="100"/>
        </p:scale>
        <p:origin x="-66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-2040" y="-114"/>
      </p:cViewPr>
      <p:guideLst>
        <p:guide orient="horz" pos="311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emf"/><Relationship Id="rId1" Type="http://schemas.openxmlformats.org/officeDocument/2006/relationships/image" Target="../media/image18.emf"/><Relationship Id="rId4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image" Target="../media/image22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9785935E-F402-401D-9BD0-E9DCF27DC3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C74BDD6-4322-4D7E-AA88-103518E3B2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A7F559F-AFEA-47B2-AC71-D2B93110DA72}" type="slidenum">
              <a:rPr lang="en-US" smtClean="0"/>
              <a:pPr>
                <a:defRPr/>
              </a:pPr>
              <a:t>0</a:t>
            </a:fld>
            <a:endParaRPr 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B2C413-89B7-4B53-8176-FCAB9188DDB3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108FD39-28C7-4BCB-91BF-006439AA2F0B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>
                <a:solidFill>
                  <a:srgbClr val="E86C1F"/>
                </a:solidFill>
                <a:ea typeface="SimHei" pitchFamily="2" charset="-122"/>
              </a:rPr>
              <a:t>JCTVC-C193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D003B-D55D-4B7B-8896-05FFAC528E3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5788F-5AD1-48B8-A681-7275F13D96C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5EA42-A6C3-4662-A867-4BE90EF16A9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</a:t>
            </a:r>
            <a:r>
              <a:rPr lang="en-US" altLang="zh-TW" err="1"/>
              <a:t>MediaTek</a:t>
            </a:r>
            <a:r>
              <a:rPr lang="en-US" altLang="zh-TW"/>
              <a:t>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438C9-314F-4713-BC6C-DBD72B59DF1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8630D-CA86-4D40-A920-87BC25335D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9AFBE-FA1C-4C93-88F7-60F1090BF17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580BC-C3B3-4AB7-BCD8-05E1D7648D2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8E2CD-6E7C-47E3-AFC1-D1B6E52AE30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9A176-2DE2-41A4-B995-120CCAB6380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87FE6-5DC3-4D6B-9B38-12CDC3EEE80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AC692-A3C1-4644-A80B-42FF3C655E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2525"/>
            <a:ext cx="28813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6F32E0AE-90FC-41FB-A54D-860B9D3CE47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JCTVC-G280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5" r:id="rId1"/>
    <p:sldLayoutId id="2147484136" r:id="rId2"/>
    <p:sldLayoutId id="2147484125" r:id="rId3"/>
    <p:sldLayoutId id="2147484126" r:id="rId4"/>
    <p:sldLayoutId id="2147484127" r:id="rId5"/>
    <p:sldLayoutId id="2147484128" r:id="rId6"/>
    <p:sldLayoutId id="2147484129" r:id="rId7"/>
    <p:sldLayoutId id="2147484130" r:id="rId8"/>
    <p:sldLayoutId id="2147484131" r:id="rId9"/>
    <p:sldLayoutId id="2147484132" r:id="rId10"/>
    <p:sldLayoutId id="2147484133" r:id="rId11"/>
    <p:sldLayoutId id="2147484134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0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2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9" descr="gray_b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" descr="cover_back_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47675" y="2009775"/>
            <a:ext cx="8524875" cy="14414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CE6 Subset d: Intra Prediction with Secondary Boundary</a:t>
            </a:r>
            <a:r>
              <a:rPr lang="en-US" altLang="zh-TW" dirty="0" smtClean="0"/>
              <a:t> </a:t>
            </a:r>
          </a:p>
        </p:txBody>
      </p:sp>
      <p:pic>
        <p:nvPicPr>
          <p:cNvPr id="8198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74805" y="642918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新細明體" pitchFamily="18" charset="-120"/>
              </a:rPr>
              <a:t>JCTVC-G280</a:t>
            </a:r>
            <a:endParaRPr lang="zh-TW" altLang="en-US" sz="1400" b="1" dirty="0">
              <a:solidFill>
                <a:srgbClr val="E86C1F"/>
              </a:solidFill>
              <a:ea typeface="新細明體" pitchFamily="18" charset="-120"/>
            </a:endParaRPr>
          </a:p>
        </p:txBody>
      </p:sp>
      <p:pic>
        <p:nvPicPr>
          <p:cNvPr id="8201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Text Box 13"/>
          <p:cNvSpPr txBox="1">
            <a:spLocks noChangeArrowheads="1"/>
          </p:cNvSpPr>
          <p:nvPr/>
        </p:nvSpPr>
        <p:spPr bwMode="auto">
          <a:xfrm>
            <a:off x="5724525" y="5621338"/>
            <a:ext cx="3109913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Presented </a:t>
            </a:r>
            <a:r>
              <a:rPr lang="en-US" altLang="zh-TW" sz="1400" dirty="0" smtClean="0">
                <a:ea typeface="SimHei" pitchFamily="2" charset="-122"/>
              </a:rPr>
              <a:t>by Xun Guo    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sz="1400" dirty="0" smtClean="0"/>
              <a:t>7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</a:t>
            </a:r>
            <a:r>
              <a:rPr lang="en-US" sz="1400" dirty="0"/>
              <a:t>JCT-VC Meeting in </a:t>
            </a:r>
            <a:r>
              <a:rPr lang="en-US" sz="1400" dirty="0" smtClean="0"/>
              <a:t>Geneva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sz="1400" dirty="0" smtClean="0"/>
              <a:t>21-30 Nov., 2011</a:t>
            </a:r>
            <a:endParaRPr lang="en-US" altLang="zh-TW" sz="1400" dirty="0">
              <a:ea typeface="SimHei" pitchFamily="2" charset="-122"/>
            </a:endParaRPr>
          </a:p>
        </p:txBody>
      </p:sp>
      <p:sp>
        <p:nvSpPr>
          <p:cNvPr id="8203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3348038"/>
            <a:ext cx="8524875" cy="1223962"/>
          </a:xfrm>
        </p:spPr>
        <p:txBody>
          <a:bodyPr/>
          <a:lstStyle/>
          <a:p>
            <a:r>
              <a:rPr lang="en-US" sz="1800" dirty="0" smtClean="0"/>
              <a:t>Mei Guo, Xun Guo, </a:t>
            </a:r>
            <a:r>
              <a:rPr lang="en-US" sz="1800" dirty="0" err="1" smtClean="0"/>
              <a:t>Xin</a:t>
            </a:r>
            <a:r>
              <a:rPr lang="en-US" sz="1800" dirty="0" smtClean="0"/>
              <a:t> Zhao, Shawmin Lei (</a:t>
            </a:r>
            <a:r>
              <a:rPr lang="en-US" sz="1800" dirty="0" err="1" smtClean="0"/>
              <a:t>MediaTek</a:t>
            </a:r>
            <a:r>
              <a:rPr lang="en-US" sz="1800" dirty="0" smtClean="0"/>
              <a:t> Inc.)</a:t>
            </a:r>
            <a:br>
              <a:rPr lang="en-US" sz="1800" dirty="0" smtClean="0"/>
            </a:br>
            <a:r>
              <a:rPr lang="en-US" sz="1800" dirty="0" err="1" smtClean="0"/>
              <a:t>Jani</a:t>
            </a:r>
            <a:r>
              <a:rPr lang="en-US" sz="1800" dirty="0" smtClean="0"/>
              <a:t> </a:t>
            </a:r>
            <a:r>
              <a:rPr lang="en-US" sz="1800" dirty="0" err="1" smtClean="0"/>
              <a:t>Lainema</a:t>
            </a:r>
            <a:r>
              <a:rPr lang="en-US" sz="1800" dirty="0" smtClean="0"/>
              <a:t>, </a:t>
            </a:r>
            <a:r>
              <a:rPr lang="en-US" sz="1800" dirty="0" err="1" smtClean="0"/>
              <a:t>Kemal</a:t>
            </a:r>
            <a:r>
              <a:rPr lang="en-US" sz="1800" dirty="0" smtClean="0"/>
              <a:t> </a:t>
            </a:r>
            <a:r>
              <a:rPr lang="en-US" sz="1800" dirty="0" err="1" smtClean="0"/>
              <a:t>Ugur</a:t>
            </a:r>
            <a:r>
              <a:rPr lang="en-US" sz="1800" dirty="0" smtClean="0"/>
              <a:t> (Nokia)</a:t>
            </a:r>
          </a:p>
          <a:p>
            <a:pPr>
              <a:spcBef>
                <a:spcPts val="0"/>
              </a:spcBef>
            </a:pPr>
            <a:r>
              <a:rPr lang="it-IT" sz="1800" dirty="0" smtClean="0"/>
              <a:t>Kazuo Sugimoto, Shunichi Sekiguchi, Akira Minezawa (Mitsubishi)</a:t>
            </a:r>
            <a:endParaRPr lang="en-US" sz="1800" dirty="0" smtClean="0"/>
          </a:p>
          <a:p>
            <a:pPr>
              <a:spcBef>
                <a:spcPts val="0"/>
              </a:spcBef>
            </a:pPr>
            <a:r>
              <a:rPr lang="it-IT" sz="1800" dirty="0" smtClean="0"/>
              <a:t>Jinho Lee, </a:t>
            </a:r>
            <a:r>
              <a:rPr lang="en-US" sz="1800" dirty="0" smtClean="0"/>
              <a:t>Sung-Chang </a:t>
            </a:r>
            <a:r>
              <a:rPr lang="en-US" sz="1800" dirty="0" err="1" smtClean="0"/>
              <a:t>Lim,Hui</a:t>
            </a:r>
            <a:r>
              <a:rPr lang="en-US" sz="1800" dirty="0" smtClean="0"/>
              <a:t> Yong Kim, Jin </a:t>
            </a:r>
            <a:r>
              <a:rPr lang="en-US" sz="1800" dirty="0" err="1" smtClean="0"/>
              <a:t>Soo</a:t>
            </a:r>
            <a:r>
              <a:rPr lang="en-US" sz="1800" dirty="0" smtClean="0"/>
              <a:t> </a:t>
            </a:r>
            <a:r>
              <a:rPr lang="en-US" sz="1800" dirty="0" err="1" smtClean="0"/>
              <a:t>Choi</a:t>
            </a:r>
            <a:r>
              <a:rPr lang="en-US" sz="1800" dirty="0" smtClean="0"/>
              <a:t>. (ETRI)</a:t>
            </a:r>
          </a:p>
          <a:p>
            <a:pPr eaLnBrk="1" hangingPunct="1"/>
            <a:endParaRPr lang="en-US" altLang="zh-TW" dirty="0" smtClean="0"/>
          </a:p>
        </p:txBody>
      </p:sp>
      <p:pic>
        <p:nvPicPr>
          <p:cNvPr id="8204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5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7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8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Reported the harmonization results of CE6.d</a:t>
            </a:r>
          </a:p>
          <a:p>
            <a:r>
              <a:rPr lang="en-US" altLang="zh-CN" dirty="0" smtClean="0"/>
              <a:t>Improved the efficiency of intra prediction by the further exploitation of the secondary boundary</a:t>
            </a:r>
          </a:p>
          <a:p>
            <a:r>
              <a:rPr lang="en-US" altLang="zh-CN" dirty="0" smtClean="0"/>
              <a:t>Experimental Results:</a:t>
            </a:r>
          </a:p>
          <a:p>
            <a:pPr lvl="1"/>
            <a:r>
              <a:rPr lang="en-US" altLang="zh-TW" dirty="0" smtClean="0"/>
              <a:t>BD-rate reduction of 0.7% for both HE-AI and LC-AI</a:t>
            </a:r>
          </a:p>
          <a:p>
            <a:pPr lvl="1"/>
            <a:r>
              <a:rPr lang="en-US" altLang="zh-CN" dirty="0" smtClean="0"/>
              <a:t>Decoding time increases by 1% for both </a:t>
            </a:r>
            <a:r>
              <a:rPr lang="en-US" altLang="zh-TW" dirty="0" smtClean="0"/>
              <a:t>HE-AI and LC-AI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Encoding time increases by 1% for both </a:t>
            </a:r>
            <a:r>
              <a:rPr lang="en-US" altLang="zh-TW" dirty="0" smtClean="0"/>
              <a:t>HE-AI</a:t>
            </a:r>
            <a:r>
              <a:rPr lang="en-US" altLang="zh-CN" dirty="0" smtClean="0"/>
              <a:t> and </a:t>
            </a:r>
            <a:r>
              <a:rPr lang="en-US" altLang="zh-TW" dirty="0" smtClean="0"/>
              <a:t>LC-AI</a:t>
            </a:r>
            <a:endParaRPr lang="en-US" altLang="zh-CN" dirty="0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ffectLst/>
              </a:rPr>
              <a:t>Conclusions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106593F-8E70-483E-B786-214DE94B60D2}" type="slidenum">
              <a:rPr lang="en-US" altLang="ja-JP" smtClean="0"/>
              <a:pPr>
                <a:defRPr/>
              </a:pPr>
              <a:t>9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33009" y="2967335"/>
            <a:ext cx="387798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</a:rPr>
              <a:t>Thank you!</a:t>
            </a:r>
            <a:endParaRPr lang="zh-CN" alt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638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AD05E9-4B53-41F1-8D4C-F976F4C04A20}" type="slidenum">
              <a:rPr lang="en-US" altLang="ja-JP" smtClean="0"/>
              <a:pPr>
                <a:defRPr/>
              </a:pPr>
              <a:t>10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08013" y="1714488"/>
          <a:ext cx="8059736" cy="3040380"/>
        </p:xfrm>
        <a:graphic>
          <a:graphicData uri="http://schemas.openxmlformats.org/drawingml/2006/table">
            <a:tbl>
              <a:tblPr/>
              <a:tblGrid>
                <a:gridCol w="1366856"/>
                <a:gridCol w="1115480"/>
                <a:gridCol w="1115480"/>
                <a:gridCol w="1115480"/>
                <a:gridCol w="1115480"/>
                <a:gridCol w="1115480"/>
                <a:gridCol w="1115480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LC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-0.92%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-0.56%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-0.43%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-0.31%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</a:t>
            </a:r>
            <a:r>
              <a:rPr lang="en-US" dirty="0" err="1" smtClean="0"/>
              <a:t>RandomAccess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B438C9-314F-4713-BC6C-DBD72B59DF15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22300" y="1357298"/>
          <a:ext cx="7624763" cy="3040380"/>
        </p:xfrm>
        <a:graphic>
          <a:graphicData uri="http://schemas.openxmlformats.org/drawingml/2006/table">
            <a:tbl>
              <a:tblPr/>
              <a:tblGrid>
                <a:gridCol w="1293089"/>
                <a:gridCol w="1055279"/>
                <a:gridCol w="1055279"/>
                <a:gridCol w="1055279"/>
                <a:gridCol w="1055279"/>
                <a:gridCol w="1055279"/>
                <a:gridCol w="1055279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LC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-0.41%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-0.59%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-0.28%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</a:t>
            </a:r>
            <a:r>
              <a:rPr lang="en-US" dirty="0" err="1" smtClean="0"/>
              <a:t>LowDelay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B438C9-314F-4713-BC6C-DBD72B59DF15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idx="1"/>
          </p:nvPr>
        </p:nvSpPr>
        <p:spPr>
          <a:xfrm>
            <a:off x="627063" y="1123949"/>
            <a:ext cx="8054975" cy="5108575"/>
          </a:xfrm>
        </p:spPr>
        <p:txBody>
          <a:bodyPr/>
          <a:lstStyle/>
          <a:p>
            <a:r>
              <a:rPr lang="en-US" altLang="zh-TW" dirty="0" smtClean="0"/>
              <a:t>Harmonization of JCTVC-</a:t>
            </a:r>
            <a:r>
              <a:rPr lang="en-US" altLang="zh-CN" dirty="0" smtClean="0"/>
              <a:t>F122, JCTVC-F172, JCTVC-F358 and JCTVC-F456 in CE6.d </a:t>
            </a:r>
            <a:endParaRPr lang="en-US" altLang="zh-TW" dirty="0" smtClean="0"/>
          </a:p>
          <a:p>
            <a:r>
              <a:rPr lang="en-US" altLang="zh-TW" dirty="0" smtClean="0"/>
              <a:t>Exploited the information from secondary boundary</a:t>
            </a:r>
          </a:p>
          <a:p>
            <a:pPr lvl="1"/>
            <a:r>
              <a:rPr lang="en-US" altLang="zh-TW" dirty="0" smtClean="0"/>
              <a:t>Gradient based prediction (blue)</a:t>
            </a:r>
          </a:p>
          <a:p>
            <a:pPr lvl="1"/>
            <a:r>
              <a:rPr lang="en-US" altLang="zh-TW" dirty="0" smtClean="0"/>
              <a:t>Bi-boundary based prediction (green)</a:t>
            </a:r>
          </a:p>
          <a:p>
            <a:pPr lvl="1"/>
            <a:r>
              <a:rPr lang="en-US" altLang="zh-TW" dirty="0" smtClean="0"/>
              <a:t>Filtering for planar prediction</a:t>
            </a:r>
          </a:p>
          <a:p>
            <a:pPr lvl="2">
              <a:buNone/>
            </a:pPr>
            <a:endParaRPr lang="en-US" altLang="zh-TW" dirty="0" smtClean="0"/>
          </a:p>
          <a:p>
            <a:r>
              <a:rPr lang="en-US" altLang="zh-CN" dirty="0" smtClean="0"/>
              <a:t>Experimental Results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BD-rate reduction of 0.7% for both HE-AI and LC-AI</a:t>
            </a:r>
          </a:p>
          <a:p>
            <a:pPr lvl="1"/>
            <a:r>
              <a:rPr lang="en-US" altLang="zh-CN" dirty="0" smtClean="0"/>
              <a:t>Decoding time increases by 1% for both </a:t>
            </a:r>
            <a:r>
              <a:rPr lang="en-US" altLang="zh-TW" dirty="0" smtClean="0"/>
              <a:t>HE-AI </a:t>
            </a:r>
            <a:r>
              <a:rPr lang="en-US" altLang="zh-CN" dirty="0" smtClean="0"/>
              <a:t>and </a:t>
            </a:r>
            <a:r>
              <a:rPr lang="en-US" altLang="zh-TW" dirty="0" smtClean="0"/>
              <a:t>LC-AI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Encoding time increases by 1% for both </a:t>
            </a:r>
            <a:r>
              <a:rPr lang="en-US" altLang="zh-TW" dirty="0" smtClean="0"/>
              <a:t>HE-AI</a:t>
            </a:r>
            <a:r>
              <a:rPr lang="en-US" altLang="zh-CN" dirty="0" smtClean="0"/>
              <a:t> and </a:t>
            </a:r>
            <a:r>
              <a:rPr lang="en-US" altLang="zh-TW" dirty="0" smtClean="0"/>
              <a:t>LC-AI</a:t>
            </a:r>
            <a:endParaRPr lang="en-US" altLang="zh-CN" dirty="0" smtClean="0"/>
          </a:p>
          <a:p>
            <a:pPr lvl="1">
              <a:buNone/>
            </a:pPr>
            <a:endParaRPr lang="en-US" altLang="zh-TW" dirty="0" smtClean="0"/>
          </a:p>
          <a:p>
            <a:endParaRPr lang="zh-TW" altLang="en-US" sz="2800" dirty="0" smtClean="0"/>
          </a:p>
        </p:txBody>
      </p:sp>
      <p:sp>
        <p:nvSpPr>
          <p:cNvPr id="1029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5F8828C-E13C-43D1-8550-0EFAE0C503EA}" type="slidenum">
              <a:rPr lang="en-US" altLang="ja-JP" smtClean="0"/>
              <a:pPr>
                <a:defRPr/>
              </a:pPr>
              <a:t>1</a:t>
            </a:fld>
            <a:endParaRPr lang="en-US" altLang="ja-JP" smtClean="0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Summary</a:t>
            </a:r>
            <a:endParaRPr lang="en-US" altLang="zh-TW" dirty="0" smtClean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5676935" y="1357298"/>
          <a:ext cx="3467097" cy="3210688"/>
        </p:xfrm>
        <a:graphic>
          <a:graphicData uri="http://schemas.openxmlformats.org/presentationml/2006/ole">
            <p:oleObj spid="_x0000_s1027" name="Visio" r:id="rId4" imgW="7394448" imgH="6818376" progId="Visio.Drawing.11">
              <p:embed/>
            </p:oleObj>
          </a:graphicData>
        </a:graphic>
      </p:graphicFrame>
    </p:spTree>
  </p:cSld>
  <p:clrMapOvr>
    <a:masterClrMapping/>
  </p:clrMapOvr>
  <p:transition advTm="9343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dirty="0" smtClean="0">
                <a:solidFill>
                  <a:schemeClr val="tx1"/>
                </a:solidFill>
              </a:rPr>
              <a:t>Algorithm description</a:t>
            </a:r>
            <a:endParaRPr lang="en-US" altLang="zh-CN" dirty="0" smtClean="0">
              <a:solidFill>
                <a:schemeClr val="tx1"/>
              </a:solidFill>
            </a:endParaRPr>
          </a:p>
          <a:p>
            <a:r>
              <a:rPr lang="en-US" altLang="zh-TW" sz="2800" dirty="0" smtClean="0"/>
              <a:t>Experimental results</a:t>
            </a:r>
          </a:p>
          <a:p>
            <a:r>
              <a:rPr lang="en-US" altLang="zh-TW" sz="2800" dirty="0" smtClean="0"/>
              <a:t>Conclusions</a:t>
            </a:r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/>
              <a:t>Outline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1C3EF89-0CDC-4F88-8E17-1B7ED785FF7F}" type="slidenum">
              <a:rPr lang="en-US" altLang="ja-JP" smtClean="0"/>
              <a:pPr>
                <a:defRPr/>
              </a:pPr>
              <a:t>2</a:t>
            </a:fld>
            <a:endParaRPr lang="en-US" altLang="ja-JP" smtClean="0"/>
          </a:p>
        </p:txBody>
      </p:sp>
    </p:spTree>
  </p:cSld>
  <p:clrMapOvr>
    <a:masterClrMapping/>
  </p:clrMapOvr>
  <p:transition advTm="934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Gradient based Prediction (1/2)</a:t>
            </a:r>
            <a:endParaRPr lang="en-US" dirty="0"/>
          </a:p>
        </p:txBody>
      </p:sp>
      <p:sp>
        <p:nvSpPr>
          <p:cNvPr id="2054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Vertical direction</a:t>
            </a:r>
          </a:p>
          <a:p>
            <a:endParaRPr lang="en-US" dirty="0" smtClean="0"/>
          </a:p>
          <a:p>
            <a:pPr>
              <a:buNone/>
            </a:pPr>
            <a:r>
              <a:rPr lang="en-US" sz="2400" dirty="0" smtClean="0"/>
              <a:t>0 ≤ j ≤ 1</a:t>
            </a:r>
          </a:p>
          <a:p>
            <a:r>
              <a:rPr lang="en-US" dirty="0" smtClean="0"/>
              <a:t>Horizontal </a:t>
            </a:r>
            <a:r>
              <a:rPr lang="en-US" dirty="0" smtClean="0"/>
              <a:t>direction</a:t>
            </a:r>
            <a:endParaRPr lang="en-US" dirty="0" smtClean="0"/>
          </a:p>
          <a:p>
            <a:pPr>
              <a:buFont typeface="Arial" charset="0"/>
              <a:buNone/>
            </a:pPr>
            <a:endParaRPr lang="en-US" dirty="0" smtClean="0"/>
          </a:p>
          <a:p>
            <a:pPr>
              <a:buNone/>
            </a:pPr>
            <a:r>
              <a:rPr lang="en-US" sz="2400" dirty="0" smtClean="0"/>
              <a:t>0 ≤ </a:t>
            </a:r>
            <a:r>
              <a:rPr lang="en-US" sz="2400" dirty="0" err="1" smtClean="0"/>
              <a:t>i</a:t>
            </a:r>
            <a:r>
              <a:rPr lang="en-US" sz="2400" dirty="0" smtClean="0"/>
              <a:t> ≤ </a:t>
            </a:r>
            <a:r>
              <a:rPr lang="en-US" sz="2400" dirty="0" smtClean="0"/>
              <a:t>1</a:t>
            </a:r>
            <a:endParaRPr lang="en-US" sz="2400" dirty="0" smtClean="0"/>
          </a:p>
          <a:p>
            <a:r>
              <a:rPr lang="en-US" sz="2400" dirty="0" smtClean="0"/>
              <a:t>Refer to F122 and F172</a:t>
            </a:r>
            <a:endParaRPr lang="en-US" sz="2400" dirty="0" smtClean="0"/>
          </a:p>
          <a:p>
            <a:pPr>
              <a:buFont typeface="Arial" charset="0"/>
              <a:buNone/>
            </a:pPr>
            <a:r>
              <a:rPr lang="en-US" sz="2400" dirty="0" smtClean="0"/>
              <a:t>    </a:t>
            </a:r>
          </a:p>
          <a:p>
            <a:endParaRPr lang="en-US" dirty="0" smtClean="0"/>
          </a:p>
        </p:txBody>
      </p:sp>
      <p:sp>
        <p:nvSpPr>
          <p:cNvPr id="205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2C6F59-FE39-4CE6-9420-57FC9A4DFDBD}" type="slidenum">
              <a:rPr lang="en-US" altLang="ja-JP" smtClean="0"/>
              <a:pPr>
                <a:defRPr/>
              </a:pPr>
              <a:t>3</a:t>
            </a:fld>
            <a:endParaRPr lang="en-US" altLang="ja-JP" smtClean="0"/>
          </a:p>
        </p:txBody>
      </p:sp>
      <p:graphicFrame>
        <p:nvGraphicFramePr>
          <p:cNvPr id="2051" name="Object 1"/>
          <p:cNvGraphicFramePr>
            <a:graphicFrameLocks noChangeAspect="1"/>
          </p:cNvGraphicFramePr>
          <p:nvPr/>
        </p:nvGraphicFramePr>
        <p:xfrm>
          <a:off x="5000628" y="1123950"/>
          <a:ext cx="3905250" cy="3990975"/>
        </p:xfrm>
        <a:graphic>
          <a:graphicData uri="http://schemas.openxmlformats.org/presentationml/2006/ole">
            <p:oleObj spid="_x0000_s2051" name="Visio" r:id="rId3" imgW="3908203" imgH="3987927" progId="Visio.Drawing.11">
              <p:embed/>
            </p:oleObj>
          </a:graphicData>
        </a:graphic>
      </p:graphicFrame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285720" y="1714488"/>
          <a:ext cx="5072098" cy="571504"/>
        </p:xfrm>
        <a:graphic>
          <a:graphicData uri="http://schemas.openxmlformats.org/presentationml/2006/ole">
            <p:oleObj spid="_x0000_s2053" name="公式" r:id="rId4" imgW="2590800" imgH="203200" progId="Equation.3">
              <p:embed/>
            </p:oleObj>
          </a:graphicData>
        </a:graphic>
      </p:graphicFrame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285720" y="3571876"/>
          <a:ext cx="5072099" cy="571504"/>
        </p:xfrm>
        <a:graphic>
          <a:graphicData uri="http://schemas.openxmlformats.org/presentationml/2006/ole">
            <p:oleObj spid="_x0000_s2055" name="公式" r:id="rId5" imgW="2578100" imgH="203200" progId="Equation.3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Gradient based Prediction (2/2)</a:t>
            </a:r>
            <a:endParaRPr lang="en-US" dirty="0"/>
          </a:p>
        </p:txBody>
      </p:sp>
      <p:sp>
        <p:nvSpPr>
          <p:cNvPr id="3079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v+1, v+2 (j=0)</a:t>
            </a:r>
          </a:p>
          <a:p>
            <a:endParaRPr lang="en-US" dirty="0" smtClean="0"/>
          </a:p>
          <a:p>
            <a:r>
              <a:rPr lang="en-US" sz="2400" dirty="0" smtClean="0"/>
              <a:t>h+1, h+2 (</a:t>
            </a:r>
            <a:r>
              <a:rPr lang="en-US" sz="2400" dirty="0" err="1" smtClean="0"/>
              <a:t>i</a:t>
            </a:r>
            <a:r>
              <a:rPr lang="en-US" sz="2400" dirty="0" smtClean="0"/>
              <a:t>=0)</a:t>
            </a:r>
          </a:p>
          <a:p>
            <a:endParaRPr lang="en-US" sz="2400" dirty="0" smtClean="0"/>
          </a:p>
          <a:p>
            <a:r>
              <a:rPr lang="en-US" sz="2400" dirty="0" err="1" smtClean="0"/>
              <a:t>RLi</a:t>
            </a:r>
            <a:r>
              <a:rPr lang="en-US" sz="2400" dirty="0" smtClean="0"/>
              <a:t>/</a:t>
            </a:r>
            <a:r>
              <a:rPr lang="en-US" sz="2400" dirty="0" err="1" smtClean="0"/>
              <a:t>RAj</a:t>
            </a:r>
            <a:endParaRPr lang="en-US" sz="2400" dirty="0" smtClean="0"/>
          </a:p>
          <a:p>
            <a:pPr lvl="1">
              <a:buFont typeface="Wingdings" pitchFamily="2" charset="2"/>
              <a:buChar char="Ø"/>
            </a:pPr>
            <a:r>
              <a:rPr lang="en-US" sz="2000" dirty="0" smtClean="0"/>
              <a:t>Reference of Li/</a:t>
            </a:r>
            <a:r>
              <a:rPr lang="en-US" sz="2000" dirty="0" err="1" smtClean="0"/>
              <a:t>Aj</a:t>
            </a:r>
            <a:r>
              <a:rPr lang="en-US" sz="2000" dirty="0" smtClean="0"/>
              <a:t> along the direction  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/>
              <a:t>The same Interpolation as intra prediction is required for non-integer </a:t>
            </a:r>
            <a:r>
              <a:rPr lang="en-US" sz="2000" dirty="0" smtClean="0"/>
              <a:t>positions</a:t>
            </a:r>
          </a:p>
          <a:p>
            <a:r>
              <a:rPr lang="en-US" smtClean="0"/>
              <a:t>Refer to F122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082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46B90FF-6FB9-4CA3-AB68-B90C92F3E17C}" type="slidenum">
              <a:rPr lang="en-US" altLang="ja-JP" smtClean="0"/>
              <a:pPr>
                <a:defRPr/>
              </a:pPr>
              <a:t>4</a:t>
            </a:fld>
            <a:endParaRPr lang="en-US" altLang="ja-JP" smtClean="0"/>
          </a:p>
        </p:txBody>
      </p:sp>
      <p:graphicFrame>
        <p:nvGraphicFramePr>
          <p:cNvPr id="3075" name="Object 13"/>
          <p:cNvGraphicFramePr>
            <a:graphicFrameLocks noChangeAspect="1"/>
          </p:cNvGraphicFramePr>
          <p:nvPr/>
        </p:nvGraphicFramePr>
        <p:xfrm>
          <a:off x="5554663" y="931863"/>
          <a:ext cx="2859087" cy="2566987"/>
        </p:xfrm>
        <a:graphic>
          <a:graphicData uri="http://schemas.openxmlformats.org/presentationml/2006/ole">
            <p:oleObj spid="_x0000_s3075" name="Visio" r:id="rId3" imgW="6976729" imgH="6848999" progId="Visio.Drawing.11">
              <p:embed/>
            </p:oleObj>
          </a:graphicData>
        </a:graphic>
      </p:graphicFrame>
      <p:graphicFrame>
        <p:nvGraphicFramePr>
          <p:cNvPr id="3076" name="Object 1"/>
          <p:cNvGraphicFramePr>
            <a:graphicFrameLocks noChangeAspect="1"/>
          </p:cNvGraphicFramePr>
          <p:nvPr/>
        </p:nvGraphicFramePr>
        <p:xfrm>
          <a:off x="5143500" y="3143250"/>
          <a:ext cx="3216275" cy="3089275"/>
        </p:xfrm>
        <a:graphic>
          <a:graphicData uri="http://schemas.openxmlformats.org/presentationml/2006/ole">
            <p:oleObj spid="_x0000_s3076" name="Visio" r:id="rId4" imgW="4061222" imgH="4074938" progId="Visio.Drawing.11">
              <p:embed/>
            </p:oleObj>
          </a:graphicData>
        </a:graphic>
      </p:graphicFrame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627063" y="1643050"/>
          <a:ext cx="4245458" cy="428628"/>
        </p:xfrm>
        <a:graphic>
          <a:graphicData uri="http://schemas.openxmlformats.org/presentationml/2006/ole">
            <p:oleObj spid="_x0000_s3078" name="公式" r:id="rId5" imgW="1981200" imgH="203200" progId="Equation.3">
              <p:embed/>
            </p:oleObj>
          </a:graphicData>
        </a:graphic>
      </p:graphicFrame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080" name="Object 8"/>
          <p:cNvGraphicFramePr>
            <a:graphicFrameLocks noChangeAspect="1"/>
          </p:cNvGraphicFramePr>
          <p:nvPr/>
        </p:nvGraphicFramePr>
        <p:xfrm>
          <a:off x="627063" y="2857496"/>
          <a:ext cx="4245458" cy="420541"/>
        </p:xfrm>
        <a:graphic>
          <a:graphicData uri="http://schemas.openxmlformats.org/presentationml/2006/ole">
            <p:oleObj spid="_x0000_s3080" name="公式" r:id="rId6" imgW="2005729" imgH="203112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Bi-boundary based Prediction (1/2)</a:t>
            </a:r>
            <a:endParaRPr lang="en-US" dirty="0"/>
          </a:p>
        </p:txBody>
      </p:sp>
      <p:sp>
        <p:nvSpPr>
          <p:cNvPr id="410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en-US" sz="2400" dirty="0" smtClean="0"/>
          </a:p>
        </p:txBody>
      </p:sp>
      <p:sp>
        <p:nvSpPr>
          <p:cNvPr id="410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92CB3A-7EC8-4B39-8217-41C591928D83}" type="slidenum">
              <a:rPr lang="en-US" altLang="ja-JP" smtClean="0"/>
              <a:pPr>
                <a:defRPr/>
              </a:pPr>
              <a:t>5</a:t>
            </a:fld>
            <a:endParaRPr lang="en-US" altLang="ja-JP" smtClean="0"/>
          </a:p>
        </p:txBody>
      </p:sp>
      <p:graphicFrame>
        <p:nvGraphicFramePr>
          <p:cNvPr id="4100" name="Object 1"/>
          <p:cNvGraphicFramePr>
            <a:graphicFrameLocks noChangeAspect="1"/>
          </p:cNvGraphicFramePr>
          <p:nvPr/>
        </p:nvGraphicFramePr>
        <p:xfrm>
          <a:off x="357158" y="3537218"/>
          <a:ext cx="3132167" cy="2717302"/>
        </p:xfrm>
        <a:graphic>
          <a:graphicData uri="http://schemas.openxmlformats.org/presentationml/2006/ole">
            <p:oleObj spid="_x0000_s4100" name="Visio" r:id="rId3" imgW="4087797" imgH="3546015" progId="Visio.Drawing.11">
              <p:embed/>
            </p:oleObj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802188" y="1883396"/>
          <a:ext cx="4251358" cy="298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5679"/>
                <a:gridCol w="2125679"/>
              </a:tblGrid>
              <a:tr h="37084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Intra Modes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800" dirty="0" err="1">
                          <a:solidFill>
                            <a:schemeClr val="tx1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F</a:t>
                      </a:r>
                      <a:r>
                        <a:rPr lang="en-US" sz="2800" baseline="-25000" dirty="0" err="1">
                          <a:solidFill>
                            <a:schemeClr val="tx1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ij</a:t>
                      </a:r>
                      <a:endParaRPr lang="en-US" sz="2800" dirty="0">
                        <a:solidFill>
                          <a:schemeClr val="tx1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800" dirty="0">
                          <a:latin typeface="Times New Roman"/>
                          <a:ea typeface="宋体"/>
                          <a:cs typeface="Times New Roman"/>
                        </a:rPr>
                        <a:t>v+8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800">
                          <a:latin typeface="Times New Roman"/>
                          <a:ea typeface="宋体"/>
                          <a:cs typeface="Times New Roman"/>
                        </a:rPr>
                        <a:t>L</a:t>
                      </a:r>
                      <a:r>
                        <a:rPr lang="en-US" sz="2800" baseline="-25000">
                          <a:latin typeface="Times New Roman"/>
                          <a:ea typeface="宋体"/>
                          <a:cs typeface="Times New Roman"/>
                        </a:rPr>
                        <a:t>i+1</a:t>
                      </a:r>
                      <a:endParaRPr lang="en-US" sz="2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800">
                          <a:latin typeface="Times New Roman"/>
                          <a:ea typeface="宋体"/>
                          <a:cs typeface="Times New Roman"/>
                        </a:rPr>
                        <a:t>h+8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800">
                          <a:latin typeface="Times New Roman"/>
                          <a:ea typeface="宋体"/>
                          <a:cs typeface="Times New Roman"/>
                        </a:rPr>
                        <a:t>A</a:t>
                      </a:r>
                      <a:r>
                        <a:rPr lang="en-US" sz="2800" baseline="-25000">
                          <a:latin typeface="Times New Roman"/>
                          <a:ea typeface="宋体"/>
                          <a:cs typeface="Times New Roman"/>
                        </a:rPr>
                        <a:t>j+1</a:t>
                      </a:r>
                      <a:endParaRPr lang="en-US" sz="2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800">
                          <a:latin typeface="Times New Roman"/>
                          <a:ea typeface="宋体"/>
                          <a:cs typeface="Times New Roman"/>
                        </a:rPr>
                        <a:t>v+4~v+7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800">
                          <a:latin typeface="Times New Roman"/>
                          <a:ea typeface="宋体"/>
                          <a:cs typeface="Times New Roman"/>
                        </a:rPr>
                        <a:t>L</a:t>
                      </a:r>
                      <a:r>
                        <a:rPr lang="en-US" sz="2800" baseline="-25000">
                          <a:latin typeface="Times New Roman"/>
                          <a:ea typeface="宋体"/>
                          <a:cs typeface="Times New Roman"/>
                        </a:rPr>
                        <a:t>i+1</a:t>
                      </a:r>
                      <a:endParaRPr lang="en-US" sz="2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800">
                          <a:latin typeface="Times New Roman"/>
                          <a:ea typeface="宋体"/>
                          <a:cs typeface="Times New Roman"/>
                        </a:rPr>
                        <a:t>h+4~h+7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800">
                          <a:latin typeface="Times New Roman"/>
                          <a:ea typeface="宋体"/>
                          <a:cs typeface="Times New Roman"/>
                        </a:rPr>
                        <a:t>A</a:t>
                      </a:r>
                      <a:r>
                        <a:rPr lang="en-US" sz="2800" baseline="-25000">
                          <a:latin typeface="Times New Roman"/>
                          <a:ea typeface="宋体"/>
                          <a:cs typeface="Times New Roman"/>
                        </a:rPr>
                        <a:t>j+1</a:t>
                      </a:r>
                      <a:endParaRPr lang="en-US" sz="2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800">
                          <a:latin typeface="Times New Roman"/>
                          <a:ea typeface="宋体"/>
                          <a:cs typeface="Times New Roman"/>
                        </a:rPr>
                        <a:t>v-4~v-8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800" dirty="0">
                          <a:latin typeface="Times New Roman"/>
                          <a:ea typeface="宋体"/>
                          <a:cs typeface="Times New Roman"/>
                        </a:rPr>
                        <a:t>L</a:t>
                      </a:r>
                      <a:r>
                        <a:rPr lang="en-US" sz="2800" baseline="-25000" dirty="0">
                          <a:latin typeface="Times New Roman"/>
                          <a:ea typeface="宋体"/>
                          <a:cs typeface="Times New Roman"/>
                        </a:rPr>
                        <a:t>i-1</a:t>
                      </a:r>
                      <a:endParaRPr lang="en-US" sz="28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800">
                          <a:latin typeface="Times New Roman"/>
                          <a:ea typeface="宋体"/>
                          <a:cs typeface="Times New Roman"/>
                        </a:rPr>
                        <a:t>h-4~h-8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800" dirty="0">
                          <a:latin typeface="Times New Roman"/>
                          <a:ea typeface="宋体"/>
                          <a:cs typeface="Times New Roman"/>
                        </a:rPr>
                        <a:t>A</a:t>
                      </a:r>
                      <a:r>
                        <a:rPr lang="en-US" sz="2800" baseline="-25000" dirty="0">
                          <a:latin typeface="Times New Roman"/>
                          <a:ea typeface="宋体"/>
                          <a:cs typeface="Times New Roman"/>
                        </a:rPr>
                        <a:t>j-1</a:t>
                      </a:r>
                      <a:endParaRPr lang="en-US" sz="28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108" name="Object 12"/>
          <p:cNvGraphicFramePr>
            <a:graphicFrameLocks noChangeAspect="1"/>
          </p:cNvGraphicFramePr>
          <p:nvPr/>
        </p:nvGraphicFramePr>
        <p:xfrm>
          <a:off x="571472" y="785794"/>
          <a:ext cx="2962275" cy="2743200"/>
        </p:xfrm>
        <a:graphic>
          <a:graphicData uri="http://schemas.openxmlformats.org/presentationml/2006/ole">
            <p:oleObj spid="_x0000_s4108" name="Visio" r:id="rId4" imgW="7394210" imgH="6818566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v+8,h+8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v+8: 0 ≤ j ≤ 3; h+8: 0 ≤ </a:t>
            </a:r>
            <a:r>
              <a:rPr lang="en-US" dirty="0" err="1" smtClean="0"/>
              <a:t>i</a:t>
            </a:r>
            <a:r>
              <a:rPr lang="en-US" dirty="0" smtClean="0"/>
              <a:t> ≤ 3</a:t>
            </a:r>
          </a:p>
          <a:p>
            <a:r>
              <a:rPr lang="en-US" dirty="0" smtClean="0"/>
              <a:t>Other modes</a:t>
            </a:r>
          </a:p>
          <a:p>
            <a:endParaRPr lang="en-US" dirty="0" smtClean="0"/>
          </a:p>
          <a:p>
            <a:r>
              <a:rPr lang="en-US" dirty="0" smtClean="0"/>
              <a:t>  v+4~v+7, v-4~v-8: j = 0</a:t>
            </a:r>
          </a:p>
          <a:p>
            <a:pPr>
              <a:buNone/>
            </a:pPr>
            <a:r>
              <a:rPr lang="en-US" dirty="0" smtClean="0"/>
              <a:t>      h+4~h+7, h-4~h-8:I = 0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Bi-boundary based Prediction (2/2)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C9AFBE-FA1C-4C93-88F7-60F1090BF17A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5841" name="Object 1"/>
          <p:cNvGraphicFramePr>
            <a:graphicFrameLocks noChangeAspect="1"/>
          </p:cNvGraphicFramePr>
          <p:nvPr/>
        </p:nvGraphicFramePr>
        <p:xfrm>
          <a:off x="1085850" y="1714488"/>
          <a:ext cx="5129224" cy="562414"/>
        </p:xfrm>
        <a:graphic>
          <a:graphicData uri="http://schemas.openxmlformats.org/presentationml/2006/ole">
            <p:oleObj spid="_x0000_s35841" name="公式" r:id="rId3" imgW="2171700" imgH="241300" progId="Equation.3">
              <p:embed/>
            </p:oleObj>
          </a:graphicData>
        </a:graphic>
      </p:graphicFrame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5844" name="Object 4"/>
          <p:cNvGraphicFramePr>
            <a:graphicFrameLocks noChangeAspect="1"/>
          </p:cNvGraphicFramePr>
          <p:nvPr/>
        </p:nvGraphicFramePr>
        <p:xfrm>
          <a:off x="1157288" y="3274025"/>
          <a:ext cx="4271968" cy="583603"/>
        </p:xfrm>
        <a:graphic>
          <a:graphicData uri="http://schemas.openxmlformats.org/presentationml/2006/ole">
            <p:oleObj spid="_x0000_s35844" name="公式" r:id="rId4" imgW="1739900" imgH="241300" progId="Equation.3">
              <p:embed/>
            </p:oleObj>
          </a:graphicData>
        </a:graphic>
      </p:graphicFrame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filter is applied to the boundary of planar prediction.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Filtering for Planar Prediction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B438C9-314F-4713-BC6C-DBD72B59DF15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6425" y="2214554"/>
            <a:ext cx="4767277" cy="249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2000" dirty="0" smtClean="0"/>
              <a:t>Anchor – HM4.0</a:t>
            </a:r>
          </a:p>
          <a:p>
            <a:r>
              <a:rPr lang="en-US" altLang="zh-TW" sz="2000" dirty="0" smtClean="0"/>
              <a:t>Test conditions – JCTVC-F900</a:t>
            </a:r>
          </a:p>
          <a:p>
            <a:pPr>
              <a:spcBef>
                <a:spcPts val="1200"/>
              </a:spcBef>
            </a:pPr>
            <a:r>
              <a:rPr lang="en-US" altLang="zh-TW" sz="2000" dirty="0" smtClean="0"/>
              <a:t>Thank Qualcomm and </a:t>
            </a:r>
            <a:r>
              <a:rPr lang="en-US" altLang="zh-TW" sz="2000" dirty="0" err="1" smtClean="0"/>
              <a:t>HiSilicon</a:t>
            </a:r>
            <a:r>
              <a:rPr lang="en-US" altLang="zh-TW" sz="2000" dirty="0" smtClean="0"/>
              <a:t> for cross verifying our results </a:t>
            </a:r>
            <a:r>
              <a:rPr lang="en-US" altLang="zh-TW" sz="2000" smtClean="0"/>
              <a:t>(G293,G790)</a:t>
            </a:r>
            <a:r>
              <a:rPr lang="en-US" altLang="zh-TW" sz="2800" smtClean="0"/>
              <a:t>.</a:t>
            </a:r>
            <a:endParaRPr lang="en-US" altLang="zh-TW" sz="2800" dirty="0" smtClean="0"/>
          </a:p>
          <a:p>
            <a:endParaRPr lang="en-US" altLang="zh-TW" sz="2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1331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BEAE61-D3E8-4E10-8FF6-A6C319B8291F}" type="slidenum">
              <a:rPr lang="en-US" altLang="ja-JP" smtClean="0"/>
              <a:pPr>
                <a:defRPr/>
              </a:pPr>
              <a:t>8</a:t>
            </a:fld>
            <a:endParaRPr lang="en-US" altLang="ja-JP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85720" y="3143248"/>
          <a:ext cx="8396321" cy="2969084"/>
        </p:xfrm>
        <a:graphic>
          <a:graphicData uri="http://schemas.openxmlformats.org/drawingml/2006/table">
            <a:tbl>
              <a:tblPr/>
              <a:tblGrid>
                <a:gridCol w="1424963"/>
                <a:gridCol w="1161893"/>
                <a:gridCol w="1161893"/>
                <a:gridCol w="1161893"/>
                <a:gridCol w="1161893"/>
                <a:gridCol w="1161893"/>
                <a:gridCol w="1161893"/>
              </a:tblGrid>
              <a:tr h="239616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LC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4591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616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-0.93%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-0.82%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-0.86%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-0.83%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-0.98%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-1.12%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9616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-0.63%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-0.60%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-0.59%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-0.57%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-0.78%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-0.78%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616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-0.64%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-0.65%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-0.66%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-0.68%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-0.77%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-0.73%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616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-0.66%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-0.64%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-0.65%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-0.70%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-0.69%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-0.73%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616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-0.80%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-0.70%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-0.87%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-0.75%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-0.88%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-0.92%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591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616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-0.72%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-0.68%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-0.71%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-0.70%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-0.82%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-0.85%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4591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-0.73%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-0.69%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-0.71%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-0.70%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-0.82%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-0.85%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616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4591"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14517</TotalTime>
  <Words>849</Words>
  <Application>Microsoft Office PowerPoint</Application>
  <PresentationFormat>On-screen Show (4:3)</PresentationFormat>
  <Paragraphs>299</Paragraphs>
  <Slides>13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Corporate ppt templatel_Confidential A</vt:lpstr>
      <vt:lpstr>Microsoft Visio 绘图</vt:lpstr>
      <vt:lpstr>Visio</vt:lpstr>
      <vt:lpstr>公式</vt:lpstr>
      <vt:lpstr>CE6 Subset d: Intra Prediction with Secondary Boundary </vt:lpstr>
      <vt:lpstr>Summary</vt:lpstr>
      <vt:lpstr>Outline</vt:lpstr>
      <vt:lpstr>Gradient based Prediction (1/2)</vt:lpstr>
      <vt:lpstr>Gradient based Prediction (2/2)</vt:lpstr>
      <vt:lpstr>Bi-boundary based Prediction (1/2)</vt:lpstr>
      <vt:lpstr>Bi-boundary based Prediction (2/2)</vt:lpstr>
      <vt:lpstr>Filtering for Planar Prediction</vt:lpstr>
      <vt:lpstr>Experimental Results</vt:lpstr>
      <vt:lpstr>Conclusions</vt:lpstr>
      <vt:lpstr>Slide 10</vt:lpstr>
      <vt:lpstr>Results of RandomAccess</vt:lpstr>
      <vt:lpstr>Results of LowDelay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Chia-Yang Tsai (MediaTek)</dc:creator>
  <cp:keywords>Confidential A</cp:keywords>
  <dc:description>Confidential A</dc:description>
  <cp:lastModifiedBy>xun guo</cp:lastModifiedBy>
  <cp:revision>1600</cp:revision>
  <dcterms:created xsi:type="dcterms:W3CDTF">2008-02-20T09:40:59Z</dcterms:created>
  <dcterms:modified xsi:type="dcterms:W3CDTF">2011-11-21T15:00:22Z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-634147707</vt:i4>
  </property>
  <property fmtid="{D5CDD505-2E9C-101B-9397-08002B2CF9AE}" pid="3" name="_NewReviewCycle">
    <vt:lpwstr/>
  </property>
  <property fmtid="{D5CDD505-2E9C-101B-9397-08002B2CF9AE}" pid="4" name="_EmailSubject">
    <vt:lpwstr>G279 and G280 Stuff</vt:lpwstr>
  </property>
  <property fmtid="{D5CDD505-2E9C-101B-9397-08002B2CF9AE}" pid="5" name="_AuthorEmail">
    <vt:lpwstr>Mei.Guo@mediatek.com</vt:lpwstr>
  </property>
  <property fmtid="{D5CDD505-2E9C-101B-9397-08002B2CF9AE}" pid="6" name="_AuthorEmailDisplayName">
    <vt:lpwstr>Mei Guo (国玫)</vt:lpwstr>
  </property>
  <property fmtid="{D5CDD505-2E9C-101B-9397-08002B2CF9AE}" pid="7" name="_PreviousAdHocReviewCycleID">
    <vt:i4>1405964661</vt:i4>
  </property>
</Properties>
</file>