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399" r:id="rId2"/>
    <p:sldId id="377" r:id="rId3"/>
    <p:sldId id="396" r:id="rId4"/>
    <p:sldId id="421" r:id="rId5"/>
    <p:sldId id="422" r:id="rId6"/>
    <p:sldId id="415" r:id="rId7"/>
    <p:sldId id="416" r:id="rId8"/>
    <p:sldId id="390" r:id="rId9"/>
    <p:sldId id="424" r:id="rId10"/>
    <p:sldId id="423" r:id="rId11"/>
    <p:sldId id="425" r:id="rId12"/>
    <p:sldId id="426" r:id="rId13"/>
    <p:sldId id="427" r:id="rId14"/>
    <p:sldId id="428" r:id="rId15"/>
    <p:sldId id="392" r:id="rId16"/>
    <p:sldId id="393" r:id="rId17"/>
    <p:sldId id="429" r:id="rId18"/>
    <p:sldId id="430" r:id="rId19"/>
  </p:sldIdLst>
  <p:sldSz cx="9144000" cy="6858000" type="screen4x3"/>
  <p:notesSz cx="6797675" cy="98742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6D00"/>
    <a:srgbClr val="CCFF99"/>
    <a:srgbClr val="CCECFF"/>
    <a:srgbClr val="66CCFF"/>
    <a:srgbClr val="FFFF99"/>
    <a:srgbClr val="FFCCFF"/>
    <a:srgbClr val="205885"/>
    <a:srgbClr val="006EB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675" autoAdjust="0"/>
    <p:restoredTop sz="83861" autoAdjust="0"/>
  </p:normalViewPr>
  <p:slideViewPr>
    <p:cSldViewPr snapToObjects="1">
      <p:cViewPr varScale="1">
        <p:scale>
          <a:sx n="83" d="100"/>
          <a:sy n="83" d="100"/>
        </p:scale>
        <p:origin x="-660" y="-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66" d="100"/>
          <a:sy n="66" d="100"/>
        </p:scale>
        <p:origin x="-2040" y="-114"/>
      </p:cViewPr>
      <p:guideLst>
        <p:guide orient="horz" pos="3110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emf"/><Relationship Id="rId1" Type="http://schemas.openxmlformats.org/officeDocument/2006/relationships/image" Target="../media/image18.emf"/><Relationship Id="rId4" Type="http://schemas.openxmlformats.org/officeDocument/2006/relationships/image" Target="../media/image21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emf"/><Relationship Id="rId1" Type="http://schemas.openxmlformats.org/officeDocument/2006/relationships/image" Target="../media/image22.wmf"/><Relationship Id="rId4" Type="http://schemas.openxmlformats.org/officeDocument/2006/relationships/image" Target="../media/image25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9785935E-F402-401D-9BD0-E9DCF27DC3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1863" y="741363"/>
            <a:ext cx="4933950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691063"/>
            <a:ext cx="4984750" cy="444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1C74BDD6-4322-4D7E-AA88-103518E3B2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A7F559F-AFEA-47B2-AC71-D2B93110DA72}" type="slidenum">
              <a:rPr lang="en-US" smtClean="0"/>
              <a:pPr>
                <a:defRPr/>
              </a:pPr>
              <a:t>0</a:t>
            </a:fld>
            <a:endParaRPr lang="en-US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9B2C413-89B7-4B53-8176-FCAB9188DDB3}" type="slidenum">
              <a:rPr lang="en-US" smtClean="0"/>
              <a:pPr>
                <a:defRPr/>
              </a:pPr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9B2C413-89B7-4B53-8176-FCAB9188DDB3}" type="slidenum">
              <a:rPr lang="en-US" smtClean="0"/>
              <a:pPr>
                <a:defRPr/>
              </a:pPr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108FD39-28C7-4BCB-91BF-006439AA2F0B}" type="slidenum">
              <a:rPr lang="en-US" smtClean="0"/>
              <a:pPr>
                <a:defRPr/>
              </a:pPr>
              <a:t>15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1" descr="cover_ba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74850"/>
            <a:ext cx="91630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6" descr="bar_white_bot"/>
          <p:cNvPicPr>
            <a:picLocks noChangeAspect="1" noChangeArrowheads="1"/>
          </p:cNvPicPr>
          <p:nvPr/>
        </p:nvPicPr>
        <p:blipFill>
          <a:blip r:embed="rId3" cstate="print"/>
          <a:srcRect b="1707"/>
          <a:stretch>
            <a:fillRect/>
          </a:stretch>
        </p:blipFill>
        <p:spPr bwMode="auto">
          <a:xfrm>
            <a:off x="0" y="5303838"/>
            <a:ext cx="9144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8" descr="bar_white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4" descr="bar_white_2"/>
          <p:cNvPicPr>
            <a:picLocks noChangeAspect="1" noChangeArrowheads="1"/>
          </p:cNvPicPr>
          <p:nvPr/>
        </p:nvPicPr>
        <p:blipFill>
          <a:blip r:embed="rId4" cstate="print"/>
          <a:srcRect l="47466" r="4236"/>
          <a:stretch>
            <a:fillRect/>
          </a:stretch>
        </p:blipFill>
        <p:spPr bwMode="auto">
          <a:xfrm>
            <a:off x="4178300" y="0"/>
            <a:ext cx="44164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9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5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 dirty="0">
                <a:solidFill>
                  <a:srgbClr val="E86C1F"/>
                </a:solidFill>
                <a:ea typeface="SimHei" pitchFamily="2" charset="-122"/>
              </a:rPr>
              <a:t>JCTVC-C193</a:t>
            </a:r>
            <a:endParaRPr lang="zh-TW" altLang="en-US" sz="1400" b="1" dirty="0">
              <a:solidFill>
                <a:srgbClr val="E86C1F"/>
              </a:solidFill>
              <a:ea typeface="新細明體" charset="-120"/>
            </a:endParaRPr>
          </a:p>
        </p:txBody>
      </p:sp>
      <p:pic>
        <p:nvPicPr>
          <p:cNvPr id="10" name="Picture 37" descr="bar_white_bot"/>
          <p:cNvPicPr>
            <a:picLocks noChangeAspect="1" noChangeArrowheads="1"/>
          </p:cNvPicPr>
          <p:nvPr/>
        </p:nvPicPr>
        <p:blipFill>
          <a:blip r:embed="rId3" cstate="print"/>
          <a:srcRect l="36562" r="27742" b="1707"/>
          <a:stretch>
            <a:fillRect/>
          </a:stretch>
        </p:blipFill>
        <p:spPr bwMode="auto">
          <a:xfrm>
            <a:off x="3151188" y="5303838"/>
            <a:ext cx="32639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20"/>
          <p:cNvSpPr txBox="1">
            <a:spLocks noChangeArrowheads="1"/>
          </p:cNvSpPr>
          <p:nvPr/>
        </p:nvSpPr>
        <p:spPr bwMode="auto">
          <a:xfrm>
            <a:off x="608013" y="6226175"/>
            <a:ext cx="28813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rgbClr val="777777"/>
                </a:solidFill>
                <a:ea typeface="SimHei" pitchFamily="2" charset="-122"/>
              </a:rPr>
              <a:t>Copyright © MediaTek</a:t>
            </a:r>
            <a:r>
              <a:rPr lang="en-US" altLang="zh-TW" sz="1000">
                <a:solidFill>
                  <a:srgbClr val="777777"/>
                </a:solidFill>
                <a:ea typeface="SimHei" pitchFamily="2" charset="-122"/>
              </a:rPr>
              <a:t> Inc. </a:t>
            </a:r>
            <a:r>
              <a:rPr lang="en-US" sz="1000">
                <a:solidFill>
                  <a:srgbClr val="777777"/>
                </a:solidFill>
                <a:ea typeface="SimHei" pitchFamily="2" charset="-122"/>
              </a:rPr>
              <a:t>All rights reserved</a:t>
            </a:r>
            <a:r>
              <a:rPr lang="en-US" altLang="zh-TW" sz="1000">
                <a:solidFill>
                  <a:srgbClr val="777777"/>
                </a:solidFill>
                <a:ea typeface="SimHei" pitchFamily="2" charset="-122"/>
              </a:rPr>
              <a:t>.</a:t>
            </a:r>
            <a:endParaRPr lang="en-US" sz="1000">
              <a:solidFill>
                <a:srgbClr val="777777"/>
              </a:solidFill>
              <a:ea typeface="SimHei" pitchFamily="2" charset="-122"/>
            </a:endParaRPr>
          </a:p>
        </p:txBody>
      </p:sp>
      <p:pic>
        <p:nvPicPr>
          <p:cNvPr id="12" name="Picture 38" descr="bar_white_bot"/>
          <p:cNvPicPr>
            <a:picLocks noChangeAspect="1" noChangeArrowheads="1"/>
          </p:cNvPicPr>
          <p:nvPr/>
        </p:nvPicPr>
        <p:blipFill>
          <a:blip r:embed="rId3" cstate="print"/>
          <a:srcRect t="95583"/>
          <a:stretch>
            <a:fillRect/>
          </a:stretch>
        </p:blipFill>
        <p:spPr bwMode="auto">
          <a:xfrm>
            <a:off x="0" y="6770688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9563" y="2420938"/>
            <a:ext cx="8524875" cy="14414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zh-TW"/>
              <a:t>Title: Arial Bold 32pt</a:t>
            </a:r>
            <a:endParaRPr lang="zh-TW" altLang="en-US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079875"/>
            <a:ext cx="8524875" cy="1223963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altLang="zh-TW"/>
              <a:t>Subtitle: Arial 24pt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0D003B-D55D-4B7B-8896-05FFAC528E3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67500" y="384175"/>
            <a:ext cx="2014538" cy="56943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2300" y="384175"/>
            <a:ext cx="5892800" cy="56943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25788F-5AD1-48B8-A681-7275F13D96C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059738" cy="65881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B5EA42-A6C3-4662-A867-4BE90EF16A9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</a:t>
            </a:r>
            <a:r>
              <a:rPr lang="en-US" altLang="zh-TW" err="1"/>
              <a:t>MediaTek</a:t>
            </a:r>
            <a:r>
              <a:rPr lang="en-US" altLang="zh-TW"/>
              <a:t> Inc. All rights reserved.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B438C9-314F-4713-BC6C-DBD72B59DF1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38630D-CA86-4D40-A920-87BC25335D3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C9AFBE-FA1C-4C93-88F7-60F1090BF17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6580BC-C3B3-4AB7-BCD8-05E1D7648D2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C8E2CD-6E7C-47E3-AFC1-D1B6E52AE30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89A176-2DE2-41A4-B995-120CCAB6380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287FE6-5DC3-4D6B-9B38-12CDC3EEE80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7AC692-A3C1-4644-A80B-42FF3C655E7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9" descr="bar_logoc"/>
          <p:cNvPicPr>
            <a:picLocks noChangeAspect="1" noChangeArrowheads="1"/>
          </p:cNvPicPr>
          <p:nvPr/>
        </p:nvPicPr>
        <p:blipFill>
          <a:blip r:embed="rId14" cstate="print"/>
          <a:srcRect l="6937"/>
          <a:stretch>
            <a:fillRect/>
          </a:stretch>
        </p:blipFill>
        <p:spPr bwMode="auto">
          <a:xfrm>
            <a:off x="-20638" y="6237288"/>
            <a:ext cx="8913813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384175"/>
            <a:ext cx="8059738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dirty="0" smtClean="0"/>
              <a:t>Page Title: 32</a:t>
            </a:r>
            <a:r>
              <a:rPr lang="zh-TW" altLang="zh-TW" dirty="0" smtClean="0"/>
              <a:t> pt Arial</a:t>
            </a:r>
            <a:endParaRPr lang="en-US" altLang="ja-JP" dirty="0" smtClean="0"/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7063" y="1123950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Please use the following font and colors for your presentation.</a:t>
            </a:r>
          </a:p>
          <a:p>
            <a:pPr lvl="1"/>
            <a:r>
              <a:rPr lang="en-US" altLang="zh-TW" smtClean="0"/>
              <a:t>It is strongly recommended to use Arial for all areas of content. </a:t>
            </a:r>
          </a:p>
          <a:p>
            <a:pPr lvl="1"/>
            <a:r>
              <a:rPr lang="en-US" altLang="zh-TW" smtClean="0"/>
              <a:t>The following colors are recommended for various areas.</a:t>
            </a:r>
          </a:p>
          <a:p>
            <a:pPr lvl="2"/>
            <a:r>
              <a:rPr lang="en-US" altLang="zh-TW" smtClean="0"/>
              <a:t>Titles, subtitles and content: bold black.</a:t>
            </a:r>
          </a:p>
          <a:p>
            <a:pPr lvl="2"/>
            <a:r>
              <a:rPr lang="en-US" altLang="zh-TW" smtClean="0"/>
              <a:t>Support text: black, gray, blue and orange.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08013" y="6232525"/>
            <a:ext cx="2881312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38638" y="6232525"/>
            <a:ext cx="4635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cs typeface="+mn-cs"/>
              </a:defRPr>
            </a:lvl1pPr>
          </a:lstStyle>
          <a:p>
            <a:pPr>
              <a:defRPr/>
            </a:pPr>
            <a:fld id="{6F32E0AE-90FC-41FB-A54D-860B9D3CE47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7567613" y="165100"/>
            <a:ext cx="14049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</a:rPr>
              <a:t>JCTVC-G279</a:t>
            </a:r>
            <a:endParaRPr lang="en-US" altLang="zh-TW" sz="1400" b="1" dirty="0">
              <a:solidFill>
                <a:srgbClr val="E86C1F"/>
              </a:solidFill>
              <a:ea typeface="SimHei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35" r:id="rId1"/>
    <p:sldLayoutId id="2147484136" r:id="rId2"/>
    <p:sldLayoutId id="2147484125" r:id="rId3"/>
    <p:sldLayoutId id="2147484126" r:id="rId4"/>
    <p:sldLayoutId id="2147484127" r:id="rId5"/>
    <p:sldLayoutId id="2147484128" r:id="rId6"/>
    <p:sldLayoutId id="2147484129" r:id="rId7"/>
    <p:sldLayoutId id="2147484130" r:id="rId8"/>
    <p:sldLayoutId id="2147484131" r:id="rId9"/>
    <p:sldLayoutId id="2147484132" r:id="rId10"/>
    <p:sldLayoutId id="2147484133" r:id="rId11"/>
    <p:sldLayoutId id="2147484134" r:id="rId12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SzPct val="95000"/>
        <a:buFont typeface="Arial" charset="0"/>
        <a:buChar char="•"/>
        <a:defRPr kumimoji="1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2.png"/><Relationship Id="rId5" Type="http://schemas.openxmlformats.org/officeDocument/2006/relationships/image" Target="../media/image8.png"/><Relationship Id="rId10" Type="http://schemas.openxmlformats.org/officeDocument/2006/relationships/image" Target="../media/image11.png"/><Relationship Id="rId4" Type="http://schemas.openxmlformats.org/officeDocument/2006/relationships/image" Target="../media/image7.jpeg"/><Relationship Id="rId9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8.bin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2.bin"/><Relationship Id="rId5" Type="http://schemas.openxmlformats.org/officeDocument/2006/relationships/oleObject" Target="../embeddings/oleObject11.bin"/><Relationship Id="rId4" Type="http://schemas.openxmlformats.org/officeDocument/2006/relationships/oleObject" Target="../embeddings/oleObject10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9" descr="gray_bo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303838"/>
            <a:ext cx="916305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2" descr="cover_back_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9525" y="1978025"/>
            <a:ext cx="915352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16" descr="gray_to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9525" y="0"/>
            <a:ext cx="916305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8901" name="Rectangle 5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CE6 Subtest d: Direction based Angular Intra Prediction</a:t>
            </a:r>
            <a:r>
              <a:rPr lang="en-US" altLang="zh-TW" dirty="0" smtClean="0"/>
              <a:t> </a:t>
            </a:r>
          </a:p>
        </p:txBody>
      </p:sp>
      <p:pic>
        <p:nvPicPr>
          <p:cNvPr id="8198" name="Picture 7" descr="log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9" name="Rectangle 8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E86C1F"/>
                </a:solidFill>
                <a:ea typeface="新細明體" pitchFamily="18" charset="-120"/>
              </a:rPr>
              <a:t>JCTVC-G279</a:t>
            </a:r>
            <a:endParaRPr lang="zh-TW" altLang="en-US" sz="1400" b="1" dirty="0">
              <a:solidFill>
                <a:srgbClr val="E86C1F"/>
              </a:solidFill>
              <a:ea typeface="新細明體" pitchFamily="18" charset="-120"/>
            </a:endParaRPr>
          </a:p>
        </p:txBody>
      </p:sp>
      <p:pic>
        <p:nvPicPr>
          <p:cNvPr id="8201" name="Picture 11" descr="bar_white_bot"/>
          <p:cNvPicPr>
            <a:picLocks noChangeAspect="1" noChangeArrowheads="1"/>
          </p:cNvPicPr>
          <p:nvPr/>
        </p:nvPicPr>
        <p:blipFill>
          <a:blip r:embed="rId7" cstate="print"/>
          <a:srcRect t="95583"/>
          <a:stretch>
            <a:fillRect/>
          </a:stretch>
        </p:blipFill>
        <p:spPr bwMode="auto">
          <a:xfrm>
            <a:off x="0" y="6781800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2" name="Text Box 13"/>
          <p:cNvSpPr txBox="1">
            <a:spLocks noChangeArrowheads="1"/>
          </p:cNvSpPr>
          <p:nvPr/>
        </p:nvSpPr>
        <p:spPr bwMode="auto">
          <a:xfrm>
            <a:off x="5724525" y="5621338"/>
            <a:ext cx="3109913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 dirty="0">
                <a:ea typeface="SimHei" pitchFamily="2" charset="-122"/>
              </a:rPr>
              <a:t>Presented </a:t>
            </a:r>
            <a:r>
              <a:rPr lang="en-US" altLang="zh-TW" sz="1400" dirty="0" smtClean="0">
                <a:ea typeface="SimHei" pitchFamily="2" charset="-122"/>
              </a:rPr>
              <a:t>by Xun Guo</a:t>
            </a:r>
            <a:endParaRPr lang="en-US" altLang="zh-TW" sz="1400" dirty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US" sz="1400" dirty="0" smtClean="0"/>
              <a:t>7</a:t>
            </a:r>
            <a:r>
              <a:rPr lang="en-US" sz="1400" baseline="30000" dirty="0" smtClean="0"/>
              <a:t>th</a:t>
            </a:r>
            <a:r>
              <a:rPr lang="en-US" sz="1400" dirty="0" smtClean="0"/>
              <a:t> JCT-VC Meeting in Geneva</a:t>
            </a:r>
            <a:endParaRPr lang="en-US" altLang="zh-TW" sz="1400" dirty="0" smtClean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US" sz="1400" dirty="0" smtClean="0"/>
              <a:t>21-30 Nov., 2011</a:t>
            </a:r>
            <a:endParaRPr lang="en-US" altLang="zh-TW" sz="1400" dirty="0">
              <a:ea typeface="SimHei" pitchFamily="2" charset="-122"/>
            </a:endParaRPr>
          </a:p>
        </p:txBody>
      </p:sp>
      <p:sp>
        <p:nvSpPr>
          <p:cNvPr id="8203" name="Rectangle 1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3789363"/>
            <a:ext cx="8524875" cy="1223962"/>
          </a:xfrm>
        </p:spPr>
        <p:txBody>
          <a:bodyPr/>
          <a:lstStyle/>
          <a:p>
            <a:pPr eaLnBrk="1" hangingPunct="1"/>
            <a:r>
              <a:rPr lang="en-US" altLang="zh-TW" sz="1800" smtClean="0"/>
              <a:t>Mei Guo, Xin Zhao, Xun Guo, and Shawmin Lei</a:t>
            </a:r>
          </a:p>
          <a:p>
            <a:pPr eaLnBrk="1" hangingPunct="1"/>
            <a:r>
              <a:rPr lang="en-US" altLang="zh-TW" sz="1800" smtClean="0"/>
              <a:t>MediaTek Inc.</a:t>
            </a:r>
          </a:p>
          <a:p>
            <a:pPr eaLnBrk="1" hangingPunct="1"/>
            <a:endParaRPr lang="en-US" altLang="zh-TW" smtClean="0"/>
          </a:p>
        </p:txBody>
      </p:sp>
      <p:pic>
        <p:nvPicPr>
          <p:cNvPr id="8204" name="Picture 23" descr="icon_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63600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5" name="Picture 24" descr="icon_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33650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6" name="Picture 25" descr="icon_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567613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7" name="Picture 26" descr="icon_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219575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8" name="Picture 27" descr="icon_4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891213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Category 1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v~v+2, h~h+2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vertical and horizontal modes: 2 lines</a:t>
            </a:r>
          </a:p>
          <a:p>
            <a:r>
              <a:rPr lang="en-US" dirty="0" smtClean="0"/>
              <a:t>Category 2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Green:F122; red: F358/F456; blue:F456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Category 4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Category 1 + Category 2 + Filtering of planar prediction (F358)</a:t>
            </a:r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Harmonization in CE6.d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AB438C9-314F-4713-BC6C-DBD72B59DF15}" type="slidenum">
              <a:rPr lang="en-US" altLang="ja-JP" smtClean="0"/>
              <a:pPr>
                <a:defRPr/>
              </a:pPr>
              <a:t>9</a:t>
            </a:fld>
            <a:endParaRPr lang="en-US" altLang="ja-JP"/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6625" name="Object 1"/>
          <p:cNvGraphicFramePr>
            <a:graphicFrameLocks noChangeAspect="1"/>
          </p:cNvGraphicFramePr>
          <p:nvPr/>
        </p:nvGraphicFramePr>
        <p:xfrm>
          <a:off x="5929322" y="1500174"/>
          <a:ext cx="2962275" cy="2743200"/>
        </p:xfrm>
        <a:graphic>
          <a:graphicData uri="http://schemas.openxmlformats.org/presentationml/2006/ole">
            <p:oleObj spid="_x0000_s26625" name="Visio" r:id="rId3" imgW="7394210" imgH="6818566" progId="Visio.Drawing.11">
              <p:embed/>
            </p:oleObj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sz="2000" dirty="0" smtClean="0"/>
              <a:t>Anchor – HM4.0</a:t>
            </a:r>
          </a:p>
          <a:p>
            <a:r>
              <a:rPr lang="en-US" altLang="zh-TW" sz="2000" dirty="0" smtClean="0"/>
              <a:t>Test conditions – JCTVC-F900</a:t>
            </a:r>
          </a:p>
          <a:p>
            <a:pPr>
              <a:spcBef>
                <a:spcPts val="1200"/>
              </a:spcBef>
            </a:pPr>
            <a:r>
              <a:rPr lang="en-US" altLang="zh-TW" sz="2000" dirty="0" smtClean="0"/>
              <a:t>Thank Qualcomm and </a:t>
            </a:r>
            <a:r>
              <a:rPr lang="en-US" altLang="zh-TW" sz="2000" dirty="0" err="1" smtClean="0"/>
              <a:t>HiSilicon</a:t>
            </a:r>
            <a:r>
              <a:rPr lang="en-US" altLang="zh-TW" sz="2000" dirty="0" smtClean="0"/>
              <a:t> for cross verifying our harmonization results (G293,G790).</a:t>
            </a:r>
          </a:p>
          <a:p>
            <a:pPr>
              <a:spcBef>
                <a:spcPts val="1200"/>
              </a:spcBef>
            </a:pPr>
            <a:endParaRPr lang="en-US" altLang="zh-TW" sz="2800" dirty="0" smtClean="0"/>
          </a:p>
          <a:p>
            <a:endParaRPr lang="en-US" altLang="zh-TW" sz="28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Experimental Results</a:t>
            </a:r>
            <a:endParaRPr lang="en-US" dirty="0"/>
          </a:p>
        </p:txBody>
      </p:sp>
      <p:sp>
        <p:nvSpPr>
          <p:cNvPr id="13317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9BEAE61-D3E8-4E10-8FF6-A6C319B8291F}" type="slidenum">
              <a:rPr lang="en-US" altLang="ja-JP" smtClean="0"/>
              <a:pPr>
                <a:defRPr/>
              </a:pPr>
              <a:t>10</a:t>
            </a:fld>
            <a:endParaRPr lang="en-US" altLang="ja-JP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Category 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AB438C9-314F-4713-BC6C-DBD72B59DF15}" type="slidenum">
              <a:rPr lang="en-US" altLang="ja-JP" smtClean="0"/>
              <a:pPr>
                <a:defRPr/>
              </a:pPr>
              <a:t>11</a:t>
            </a:fld>
            <a:endParaRPr lang="en-US" altLang="ja-JP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042363" y="214281"/>
          <a:ext cx="5030098" cy="6238650"/>
        </p:xfrm>
        <a:graphic>
          <a:graphicData uri="http://schemas.openxmlformats.org/drawingml/2006/table">
            <a:tbl>
              <a:tblPr/>
              <a:tblGrid>
                <a:gridCol w="853672"/>
                <a:gridCol w="696071"/>
                <a:gridCol w="696071"/>
                <a:gridCol w="696071"/>
                <a:gridCol w="696071"/>
                <a:gridCol w="696071"/>
                <a:gridCol w="696071"/>
              </a:tblGrid>
              <a:tr h="142261"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Three lines</a:t>
                      </a:r>
                      <a:endParaRPr lang="en-US" sz="10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All Intra HE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All Intra LC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7322">
                <a:tc>
                  <a:txBody>
                    <a:bodyPr/>
                    <a:lstStyle/>
                    <a:p>
                      <a:endParaRPr lang="en-US" sz="10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0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261"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-0.54%</a:t>
                      </a:r>
                      <a:endParaRPr lang="en-US" sz="10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-0.52%</a:t>
                      </a:r>
                      <a:endParaRPr lang="en-US" sz="10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-0.52%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-0.49%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-0.52%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-0.59%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2261"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-0.40%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-0.40%</a:t>
                      </a:r>
                      <a:endParaRPr lang="en-US" sz="10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-0.33%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-0.40%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-0.45%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-0.45%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2261"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-0.36%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-0.33%</a:t>
                      </a:r>
                      <a:endParaRPr lang="en-US" sz="10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-0.34%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-0.39%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-0.42%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-0.38%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2261"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-0.35%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-0.32%</a:t>
                      </a:r>
                      <a:endParaRPr lang="en-US" sz="10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-0.36%</a:t>
                      </a:r>
                      <a:endParaRPr lang="en-US" sz="10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-0.38%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-0.36%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-0.34%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2261"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-0.52%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-0.50%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-0.61%</a:t>
                      </a:r>
                      <a:endParaRPr lang="en-US" sz="10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-0.48%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-0.59%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-0.60%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152"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F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#VALUE!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#VALUE!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#VALUE!</a:t>
                      </a:r>
                      <a:endParaRPr lang="en-US" sz="10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#VALUE!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#VALUE!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#VALUE!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261"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-0.43%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-0.41%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-0.42%</a:t>
                      </a:r>
                      <a:endParaRPr lang="en-US" sz="10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-0.42%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-0.46%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-0.46%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1152"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-0.43%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-0.42%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-0.43%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-0.42%</a:t>
                      </a:r>
                      <a:endParaRPr lang="en-US" sz="10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-0.46%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-0.47%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314"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0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5314"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102%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2261"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Two lines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All Intra HE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All Intra LC</a:t>
                      </a:r>
                      <a:endParaRPr lang="en-US" sz="10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7322">
                <a:tc>
                  <a:txBody>
                    <a:bodyPr/>
                    <a:lstStyle/>
                    <a:p>
                      <a:endParaRPr lang="en-US" sz="10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261"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-0.52%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-0.45%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-0.46%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-0.47%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-0.48%</a:t>
                      </a:r>
                      <a:endParaRPr lang="en-US" sz="10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-0.57%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2261"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-0.34%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-0.33%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-0.31%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-0.35%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-0.42%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-0.40%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2261"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-0.35%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-0.30%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-0.33%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-0.38%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-0.40%</a:t>
                      </a:r>
                      <a:endParaRPr lang="en-US" sz="10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-0.38%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2261"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-0.33%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-0.35%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-0.39%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-0.36%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-0.30%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-0.36%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2261"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-0.49%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-0.54%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-0.56%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-0.46%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-0.54%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-0.55%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152"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F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#VALUE!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#VALUE!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#VALUE!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#VALUE!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#VALUE!</a:t>
                      </a:r>
                      <a:endParaRPr lang="en-US" sz="10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#VALUE!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261"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-0.40%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-0.38%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-0.40%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-0.40%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-0.42%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-0.45%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1152"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-0.40%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-0.38%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-0.41%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-0.40%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-0.42%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-0.45%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314"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0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5314"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101%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97%</a:t>
                      </a:r>
                      <a:endParaRPr lang="en-US" sz="10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2261"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One line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All Intra HE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All Intra LC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7322">
                <a:tc>
                  <a:txBody>
                    <a:bodyPr/>
                    <a:lstStyle/>
                    <a:p>
                      <a:endParaRPr lang="en-US" sz="10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0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261"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-0.42%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-0.34%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-0.35%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-0.37%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-0.39%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-0.47%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2261"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-0.31%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-0.27%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-0.26%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-0.32%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-0.36%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-0.34%</a:t>
                      </a:r>
                      <a:endParaRPr lang="en-US" sz="10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2261"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-0.34%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-0.29%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-0.29%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-0.37%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-0.38%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-0.35%</a:t>
                      </a:r>
                      <a:endParaRPr lang="en-US" sz="10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2261"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-0.34%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-0.36%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-0.33%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-0.37%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-0.33%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-0.33%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2261"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-0.44%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-0.30%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-0.39%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-0.44%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-0.39%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-0.42%</a:t>
                      </a:r>
                      <a:endParaRPr lang="en-US" sz="10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152"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F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#VALUE!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#VALUE!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#VALUE!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#VALUE!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#VALUE!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#VALUE!</a:t>
                      </a:r>
                      <a:endParaRPr lang="en-US" sz="10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261"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-0.37%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-0.31%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-0.32%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-0.37%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-0.37%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-0.38%</a:t>
                      </a:r>
                      <a:endParaRPr lang="en-US" sz="10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1152"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-0.37%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-0.31%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-0.32%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-0.37%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-0.37%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-0.38%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314"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101%</a:t>
                      </a:r>
                      <a:endParaRPr lang="en-US" sz="10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5314"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96%</a:t>
                      </a:r>
                      <a:endParaRPr lang="en-US" sz="10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99%</a:t>
                      </a:r>
                      <a:endParaRPr lang="en-US" sz="10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9611" marR="496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Category 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2C8E2CD-6E7C-47E3-AFC1-D1B6E52AE30F}" type="slidenum">
              <a:rPr lang="en-US" altLang="ja-JP" smtClean="0"/>
              <a:pPr>
                <a:defRPr/>
              </a:pPr>
              <a:t>12</a:t>
            </a:fld>
            <a:endParaRPr lang="en-US" altLang="ja-JP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357290" y="1541144"/>
          <a:ext cx="6572295" cy="2987040"/>
        </p:xfrm>
        <a:graphic>
          <a:graphicData uri="http://schemas.openxmlformats.org/drawingml/2006/table">
            <a:tbl>
              <a:tblPr/>
              <a:tblGrid>
                <a:gridCol w="1115403"/>
                <a:gridCol w="909482"/>
                <a:gridCol w="909482"/>
                <a:gridCol w="909482"/>
                <a:gridCol w="909482"/>
                <a:gridCol w="909482"/>
                <a:gridCol w="909482"/>
              </a:tblGrid>
              <a:tr h="152400">
                <a:tc>
                  <a:txBody>
                    <a:bodyPr/>
                    <a:lstStyle/>
                    <a:p>
                      <a:endParaRPr lang="en-US" sz="14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All Intra HE</a:t>
                      </a:r>
                      <a:endParaRPr lang="en-US" sz="14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All Intra LC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4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4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-0.40%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-0.46%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-0.39%</a:t>
                      </a:r>
                      <a:endParaRPr lang="en-US" sz="14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-0.38%</a:t>
                      </a:r>
                      <a:endParaRPr lang="en-US" sz="14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-0.41%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-0.47%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-0.27%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-0.19%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-0.17%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-0.28%</a:t>
                      </a:r>
                      <a:endParaRPr lang="en-US" sz="14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-0.32%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-0.30%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-0.33%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-0.26%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-0.27%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-0.34%</a:t>
                      </a:r>
                      <a:endParaRPr lang="en-US" sz="14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-0.35%</a:t>
                      </a:r>
                      <a:endParaRPr lang="en-US" sz="14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-0.31%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-0.33%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-0.28%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-0.28%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-0.34%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-0.27%</a:t>
                      </a:r>
                      <a:endParaRPr lang="en-US" sz="14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-0.27%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-0.33%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-0.33%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-0.38%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-0.33%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-0.39%</a:t>
                      </a:r>
                      <a:endParaRPr lang="en-US" sz="14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-0.38%</a:t>
                      </a:r>
                      <a:endParaRPr lang="en-US" sz="14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F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#VALUE!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#VALUE!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#VALUE!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#VALUE!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#VALUE!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#VALUE!</a:t>
                      </a:r>
                      <a:endParaRPr lang="en-US" sz="14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-0.33%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-0.29%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-0.29%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-0.33%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-0.35%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-0.34%</a:t>
                      </a:r>
                      <a:endParaRPr lang="en-US" sz="14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-0.33%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-0.30%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-0.29%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-0.33%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-0.35%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-0.34%</a:t>
                      </a:r>
                      <a:endParaRPr lang="en-US" sz="14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101%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4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99%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101%</a:t>
                      </a:r>
                      <a:endParaRPr lang="en-US" sz="14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Category 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2C8E2CD-6E7C-47E3-AFC1-D1B6E52AE30F}" type="slidenum">
              <a:rPr lang="en-US" altLang="ja-JP" smtClean="0"/>
              <a:pPr>
                <a:defRPr/>
              </a:pPr>
              <a:t>13</a:t>
            </a:fld>
            <a:endParaRPr lang="en-US" altLang="ja-JP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285852" y="1357298"/>
          <a:ext cx="7143802" cy="2560320"/>
        </p:xfrm>
        <a:graphic>
          <a:graphicData uri="http://schemas.openxmlformats.org/drawingml/2006/table">
            <a:tbl>
              <a:tblPr/>
              <a:tblGrid>
                <a:gridCol w="1212394"/>
                <a:gridCol w="988568"/>
                <a:gridCol w="988568"/>
                <a:gridCol w="988568"/>
                <a:gridCol w="988568"/>
                <a:gridCol w="988568"/>
                <a:gridCol w="988568"/>
              </a:tblGrid>
              <a:tr h="152400"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All Intra HE</a:t>
                      </a:r>
                      <a:endParaRPr lang="en-US" sz="14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All Intra LC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4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4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-0.93%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-0.82%</a:t>
                      </a:r>
                      <a:endParaRPr lang="en-US" sz="14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-0.86%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-0.83%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-0.98%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-1.12%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-0.63%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-0.60%</a:t>
                      </a:r>
                      <a:endParaRPr lang="en-US" sz="14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-0.59%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-0.57%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-0.78%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-0.78%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-0.64%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-0.65%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-0.66%</a:t>
                      </a:r>
                      <a:endParaRPr lang="en-US" sz="14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-0.68%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-0.77%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-0.73%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-0.66%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-0.64%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-0.65%</a:t>
                      </a:r>
                      <a:endParaRPr lang="en-US" sz="14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-0.70%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-0.69%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-0.73%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-0.80%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-0.70%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-0.87%</a:t>
                      </a:r>
                      <a:endParaRPr lang="en-US" sz="14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-0.75%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-0.88%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-0.92%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F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#VALUE!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#VALUE!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#VALUE!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#VALUE!</a:t>
                      </a:r>
                      <a:endParaRPr lang="en-US" sz="14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#VALUE!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#VALUE!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-0.72%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-0.68%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-0.71%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-0.70%</a:t>
                      </a:r>
                      <a:endParaRPr lang="en-US" sz="14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-0.82%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-0.85%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-0.73%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-0.69%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-0.71%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-0.70%</a:t>
                      </a:r>
                      <a:endParaRPr lang="en-US" sz="14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-0.82%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-0.85%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101%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101%</a:t>
                      </a:r>
                      <a:endParaRPr lang="en-US" sz="14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101%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101%</a:t>
                      </a:r>
                      <a:endParaRPr lang="en-US" sz="14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Reported the results of F122 </a:t>
            </a:r>
          </a:p>
          <a:p>
            <a:r>
              <a:rPr lang="en-US" altLang="zh-CN" dirty="0" smtClean="0"/>
              <a:t>Harmonized with other contributions in CE6.d</a:t>
            </a:r>
          </a:p>
          <a:p>
            <a:r>
              <a:rPr lang="en-US" altLang="zh-CN" dirty="0" smtClean="0"/>
              <a:t>Experimental Results:</a:t>
            </a:r>
          </a:p>
          <a:p>
            <a:pPr lvl="1"/>
            <a:r>
              <a:rPr lang="en-US" altLang="zh-TW" dirty="0" smtClean="0"/>
              <a:t>BD-rate reduction of 0.7% for both HE-AI and LC-AI</a:t>
            </a:r>
          </a:p>
          <a:p>
            <a:pPr lvl="1"/>
            <a:r>
              <a:rPr lang="en-US" altLang="zh-TW" dirty="0" smtClean="0"/>
              <a:t>Similar running time to HM4.0</a:t>
            </a:r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>
                <a:effectLst/>
              </a:rPr>
              <a:t>Conclusions</a:t>
            </a:r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106593F-8E70-483E-B786-214DE94B60D2}" type="slidenum">
              <a:rPr lang="en-US" altLang="ja-JP" smtClean="0"/>
              <a:pPr>
                <a:defRPr/>
              </a:pPr>
              <a:t>14</a:t>
            </a:fld>
            <a:endParaRPr lang="en-US" altLang="ja-JP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633009" y="2967335"/>
            <a:ext cx="3877986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ea typeface="+mn-ea"/>
              </a:rPr>
              <a:t>Thank you!</a:t>
            </a:r>
            <a:endParaRPr lang="zh-CN" altLang="en-US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1638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6AD05E9-4B53-41F1-8D4C-F976F4C04A20}" type="slidenum">
              <a:rPr lang="en-US" altLang="ja-JP" smtClean="0"/>
              <a:pPr>
                <a:defRPr/>
              </a:pPr>
              <a:t>15</a:t>
            </a:fld>
            <a:endParaRPr lang="en-US" altLang="ja-JP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857224" y="1571612"/>
          <a:ext cx="7300937" cy="3040380"/>
        </p:xfrm>
        <a:graphic>
          <a:graphicData uri="http://schemas.openxmlformats.org/drawingml/2006/table">
            <a:tbl>
              <a:tblPr/>
              <a:tblGrid>
                <a:gridCol w="1238171"/>
                <a:gridCol w="1010461"/>
                <a:gridCol w="1010461"/>
                <a:gridCol w="1010461"/>
                <a:gridCol w="1010461"/>
                <a:gridCol w="1010461"/>
                <a:gridCol w="1010461"/>
              </a:tblGrid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Random Access HE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LC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-0.33%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-0.27%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-0.39%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-0.29%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-0.26%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F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-0.39%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-0.30%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-0.21%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-0.36%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-0.28%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808080"/>
                          </a:solidFill>
                          <a:latin typeface="Arial"/>
                        </a:rPr>
                        <a:t>-0.38%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-0.23%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Results of Random Access (F122 method)</a:t>
            </a:r>
            <a:endParaRPr lang="en-US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AB438C9-314F-4713-BC6C-DBD72B59DF15}" type="slidenum">
              <a:rPr lang="en-US" altLang="ja-JP" smtClean="0"/>
              <a:pPr>
                <a:defRPr/>
              </a:pPr>
              <a:t>16</a:t>
            </a:fld>
            <a:endParaRPr lang="en-US" altLang="ja-JP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857224" y="1643050"/>
          <a:ext cx="7443818" cy="3040380"/>
        </p:xfrm>
        <a:graphic>
          <a:graphicData uri="http://schemas.openxmlformats.org/drawingml/2006/table">
            <a:tbl>
              <a:tblPr/>
              <a:tblGrid>
                <a:gridCol w="1262402"/>
                <a:gridCol w="1030236"/>
                <a:gridCol w="1030236"/>
                <a:gridCol w="1030236"/>
                <a:gridCol w="1030236"/>
                <a:gridCol w="1030236"/>
                <a:gridCol w="1030236"/>
              </a:tblGrid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Low delay B HE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LC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-0.34%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-0.60%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-0.44%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-0.29%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0.27%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-0.10%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F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-0.13%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-0.06%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-0.41%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-0.19%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808080"/>
                          </a:solidFill>
                          <a:latin typeface="Arial"/>
                        </a:rPr>
                        <a:t>-0.13%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808080"/>
                          </a:solidFill>
                          <a:latin typeface="Arial"/>
                        </a:rPr>
                        <a:t>-0.20%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-0.44%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Results of Low Delay (F122 method)</a:t>
            </a:r>
            <a:endParaRPr lang="en-US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AB438C9-314F-4713-BC6C-DBD72B59DF15}" type="slidenum">
              <a:rPr lang="en-US" altLang="ja-JP" smtClean="0"/>
              <a:pPr>
                <a:defRPr/>
              </a:pPr>
              <a:t>17</a:t>
            </a:fld>
            <a:endParaRPr lang="en-US" altLang="ja-JP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idx="1"/>
          </p:nvPr>
        </p:nvSpPr>
        <p:spPr>
          <a:xfrm>
            <a:off x="627063" y="1123949"/>
            <a:ext cx="8054975" cy="5108575"/>
          </a:xfrm>
        </p:spPr>
        <p:txBody>
          <a:bodyPr/>
          <a:lstStyle/>
          <a:p>
            <a:r>
              <a:rPr lang="en-US" altLang="zh-CN" dirty="0" smtClean="0"/>
              <a:t>Report the results of F122 in CE6.d</a:t>
            </a:r>
          </a:p>
          <a:p>
            <a:r>
              <a:rPr lang="en-US" altLang="zh-TW" dirty="0" smtClean="0"/>
              <a:t>Exploited direction-related information of angular intra prediction</a:t>
            </a:r>
          </a:p>
          <a:p>
            <a:pPr lvl="1"/>
            <a:r>
              <a:rPr lang="en-US" altLang="zh-TW" dirty="0" smtClean="0"/>
              <a:t>Gradient based prediction (</a:t>
            </a:r>
            <a:r>
              <a:rPr lang="en-US" altLang="zh-TW" dirty="0" err="1" smtClean="0"/>
              <a:t>VH:blue</a:t>
            </a:r>
            <a:r>
              <a:rPr lang="en-US" altLang="zh-TW" dirty="0" smtClean="0"/>
              <a:t>)</a:t>
            </a:r>
          </a:p>
          <a:p>
            <a:pPr lvl="2">
              <a:buFont typeface="Wingdings" pitchFamily="2" charset="2"/>
              <a:buChar char="Ø"/>
            </a:pPr>
            <a:r>
              <a:rPr lang="en-US" altLang="zh-TW" dirty="0" smtClean="0"/>
              <a:t>Gradient along the direction</a:t>
            </a:r>
          </a:p>
          <a:p>
            <a:pPr lvl="1"/>
            <a:r>
              <a:rPr lang="en-US" altLang="zh-TW" smtClean="0"/>
              <a:t>Bi-boundary </a:t>
            </a:r>
            <a:r>
              <a:rPr lang="en-US" altLang="zh-TW" dirty="0" smtClean="0"/>
              <a:t>prediction (</a:t>
            </a:r>
            <a:r>
              <a:rPr lang="en-US" altLang="zh-TW" dirty="0" err="1" smtClean="0"/>
              <a:t>DGL:green</a:t>
            </a:r>
            <a:r>
              <a:rPr lang="en-US" altLang="zh-TW" dirty="0" smtClean="0"/>
              <a:t>)</a:t>
            </a:r>
          </a:p>
          <a:p>
            <a:pPr lvl="2">
              <a:buFont typeface="Wingdings" pitchFamily="2" charset="2"/>
              <a:buChar char="Ø"/>
            </a:pPr>
            <a:r>
              <a:rPr lang="en-US" altLang="zh-TW" dirty="0" smtClean="0"/>
              <a:t>Reference samples </a:t>
            </a:r>
          </a:p>
          <a:p>
            <a:pPr lvl="2">
              <a:buFont typeface="Arial" charset="0"/>
              <a:buNone/>
            </a:pPr>
            <a:r>
              <a:rPr lang="en-US" altLang="zh-TW" dirty="0" smtClean="0"/>
              <a:t>    at both ends of direction</a:t>
            </a:r>
          </a:p>
          <a:p>
            <a:r>
              <a:rPr lang="en-US" altLang="zh-CN" dirty="0" smtClean="0"/>
              <a:t>Experimental Results</a:t>
            </a:r>
            <a:endParaRPr lang="en-US" altLang="zh-TW" dirty="0" smtClean="0"/>
          </a:p>
          <a:p>
            <a:pPr lvl="1"/>
            <a:r>
              <a:rPr lang="en-US" altLang="zh-TW" dirty="0" smtClean="0"/>
              <a:t>BD-rate reduction of </a:t>
            </a:r>
            <a:r>
              <a:rPr lang="en-US" altLang="zh-TW" dirty="0" smtClean="0">
                <a:solidFill>
                  <a:srgbClr val="FF0000"/>
                </a:solidFill>
              </a:rPr>
              <a:t>0.7%</a:t>
            </a:r>
            <a:r>
              <a:rPr lang="en-US" altLang="zh-TW" dirty="0" smtClean="0"/>
              <a:t> for both HE-AI and LC-AI</a:t>
            </a:r>
          </a:p>
          <a:p>
            <a:pPr lvl="1"/>
            <a:r>
              <a:rPr lang="en-US" altLang="zh-CN" dirty="0" smtClean="0"/>
              <a:t>Similar running time to HM4.0</a:t>
            </a:r>
          </a:p>
          <a:p>
            <a:pPr lvl="1"/>
            <a:endParaRPr lang="en-US" altLang="zh-TW" dirty="0" smtClean="0"/>
          </a:p>
          <a:p>
            <a:endParaRPr lang="zh-TW" altLang="en-US" sz="2800" dirty="0" smtClean="0"/>
          </a:p>
        </p:txBody>
      </p:sp>
      <p:sp>
        <p:nvSpPr>
          <p:cNvPr id="1029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5F8828C-E13C-43D1-8550-0EFAE0C503EA}" type="slidenum">
              <a:rPr lang="en-US" altLang="ja-JP" smtClean="0"/>
              <a:pPr>
                <a:defRPr/>
              </a:pPr>
              <a:t>1</a:t>
            </a:fld>
            <a:endParaRPr lang="en-US" altLang="ja-JP" smtClean="0"/>
          </a:p>
        </p:txBody>
      </p:sp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Summary</a:t>
            </a:r>
            <a:endParaRPr lang="en-US" altLang="zh-TW" dirty="0" smtClean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026" name="Object 6"/>
          <p:cNvGraphicFramePr>
            <a:graphicFrameLocks noChangeAspect="1"/>
          </p:cNvGraphicFramePr>
          <p:nvPr/>
        </p:nvGraphicFramePr>
        <p:xfrm>
          <a:off x="5757894" y="1714488"/>
          <a:ext cx="3314700" cy="3067050"/>
        </p:xfrm>
        <a:graphic>
          <a:graphicData uri="http://schemas.openxmlformats.org/presentationml/2006/ole">
            <p:oleObj spid="_x0000_s1026" name="Visio" r:id="rId4" imgW="7394210" imgH="6818566" progId="Visio.Drawing.11">
              <p:embed/>
            </p:oleObj>
          </a:graphicData>
        </a:graphic>
      </p:graphicFrame>
    </p:spTree>
  </p:cSld>
  <p:clrMapOvr>
    <a:masterClrMapping/>
  </p:clrMapOvr>
  <p:transition advTm="9343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800" dirty="0" smtClean="0">
                <a:solidFill>
                  <a:schemeClr val="tx1"/>
                </a:solidFill>
              </a:rPr>
              <a:t>Summary</a:t>
            </a:r>
            <a:endParaRPr lang="en-US" altLang="zh-TW" sz="2800" dirty="0" smtClean="0">
              <a:solidFill>
                <a:schemeClr val="tx1"/>
              </a:solidFill>
            </a:endParaRPr>
          </a:p>
          <a:p>
            <a:r>
              <a:rPr lang="en-US" altLang="zh-CN" sz="2800" dirty="0" smtClean="0">
                <a:solidFill>
                  <a:srgbClr val="FF0000"/>
                </a:solidFill>
              </a:rPr>
              <a:t>Algorithm description</a:t>
            </a:r>
          </a:p>
          <a:p>
            <a:r>
              <a:rPr lang="en-US" altLang="zh-CN" sz="2800" dirty="0" smtClean="0">
                <a:solidFill>
                  <a:schemeClr val="tx1"/>
                </a:solidFill>
              </a:rPr>
              <a:t>Harmonization in CE6.d</a:t>
            </a:r>
            <a:endParaRPr lang="en-US" altLang="zh-CN" dirty="0" smtClean="0">
              <a:solidFill>
                <a:schemeClr val="tx1"/>
              </a:solidFill>
            </a:endParaRPr>
          </a:p>
          <a:p>
            <a:r>
              <a:rPr lang="en-US" altLang="zh-TW" sz="2800" dirty="0" smtClean="0"/>
              <a:t>Experimental results</a:t>
            </a:r>
          </a:p>
          <a:p>
            <a:r>
              <a:rPr lang="en-US" altLang="zh-TW" sz="2800" dirty="0" smtClean="0"/>
              <a:t>Conclusions</a:t>
            </a:r>
          </a:p>
        </p:txBody>
      </p:sp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zh-TW" dirty="0"/>
              <a:t>Outline</a:t>
            </a:r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1C3EF89-0CDC-4F88-8E17-1B7ED785FF7F}" type="slidenum">
              <a:rPr lang="en-US" altLang="ja-JP" smtClean="0"/>
              <a:pPr>
                <a:defRPr/>
              </a:pPr>
              <a:t>2</a:t>
            </a:fld>
            <a:endParaRPr lang="en-US" altLang="ja-JP" smtClean="0"/>
          </a:p>
        </p:txBody>
      </p:sp>
    </p:spTree>
  </p:cSld>
  <p:clrMapOvr>
    <a:masterClrMapping/>
  </p:clrMapOvr>
  <p:transition advTm="9343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Gradient based Prediction (1/2)</a:t>
            </a:r>
            <a:endParaRPr lang="en-US" dirty="0"/>
          </a:p>
        </p:txBody>
      </p:sp>
      <p:sp>
        <p:nvSpPr>
          <p:cNvPr id="2054" name="Content Placeholder 9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Vertical direction</a:t>
            </a:r>
          </a:p>
          <a:p>
            <a:endParaRPr lang="en-US" dirty="0" smtClean="0"/>
          </a:p>
          <a:p>
            <a:pPr>
              <a:buNone/>
            </a:pPr>
            <a:r>
              <a:rPr lang="en-US" sz="2400" dirty="0" smtClean="0"/>
              <a:t>0 ≤ j ≤ 2</a:t>
            </a:r>
          </a:p>
          <a:p>
            <a:r>
              <a:rPr lang="en-US" dirty="0" smtClean="0"/>
              <a:t>Horizontal direction</a:t>
            </a:r>
          </a:p>
          <a:p>
            <a:pPr>
              <a:buFont typeface="Arial" charset="0"/>
              <a:buNone/>
            </a:pPr>
            <a:endParaRPr lang="en-US" dirty="0" smtClean="0"/>
          </a:p>
          <a:p>
            <a:pPr>
              <a:buNone/>
            </a:pPr>
            <a:r>
              <a:rPr lang="en-US" sz="2400" dirty="0" smtClean="0"/>
              <a:t>0 ≤ </a:t>
            </a:r>
            <a:r>
              <a:rPr lang="en-US" sz="2400" dirty="0" err="1" smtClean="0"/>
              <a:t>i</a:t>
            </a:r>
            <a:r>
              <a:rPr lang="en-US" sz="2400" dirty="0" smtClean="0"/>
              <a:t> ≤ 2</a:t>
            </a:r>
          </a:p>
          <a:p>
            <a:pPr>
              <a:buNone/>
            </a:pPr>
            <a:endParaRPr lang="en-US" sz="2400" dirty="0" smtClean="0"/>
          </a:p>
          <a:p>
            <a:pPr>
              <a:buFont typeface="Arial" charset="0"/>
              <a:buNone/>
            </a:pPr>
            <a:r>
              <a:rPr lang="en-US" sz="2400" dirty="0" smtClean="0"/>
              <a:t>    </a:t>
            </a:r>
          </a:p>
          <a:p>
            <a:endParaRPr lang="en-US" dirty="0" smtClean="0"/>
          </a:p>
        </p:txBody>
      </p:sp>
      <p:sp>
        <p:nvSpPr>
          <p:cNvPr id="205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C2C6F59-FE39-4CE6-9420-57FC9A4DFDBD}" type="slidenum">
              <a:rPr lang="en-US" altLang="ja-JP" smtClean="0"/>
              <a:pPr>
                <a:defRPr/>
              </a:pPr>
              <a:t>3</a:t>
            </a:fld>
            <a:endParaRPr lang="en-US" altLang="ja-JP" smtClean="0"/>
          </a:p>
        </p:txBody>
      </p:sp>
      <p:graphicFrame>
        <p:nvGraphicFramePr>
          <p:cNvPr id="2051" name="Object 1"/>
          <p:cNvGraphicFramePr>
            <a:graphicFrameLocks noChangeAspect="1"/>
          </p:cNvGraphicFramePr>
          <p:nvPr/>
        </p:nvGraphicFramePr>
        <p:xfrm>
          <a:off x="5000628" y="1123950"/>
          <a:ext cx="3905250" cy="3990975"/>
        </p:xfrm>
        <a:graphic>
          <a:graphicData uri="http://schemas.openxmlformats.org/presentationml/2006/ole">
            <p:oleObj spid="_x0000_s24578" name="Visio" r:id="rId3" imgW="3908203" imgH="3987927" progId="Visio.Drawing.11">
              <p:embed/>
            </p:oleObj>
          </a:graphicData>
        </a:graphic>
      </p:graphicFrame>
      <p:sp>
        <p:nvSpPr>
          <p:cNvPr id="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053" name="Object 5"/>
          <p:cNvGraphicFramePr>
            <a:graphicFrameLocks noChangeAspect="1"/>
          </p:cNvGraphicFramePr>
          <p:nvPr/>
        </p:nvGraphicFramePr>
        <p:xfrm>
          <a:off x="285720" y="1714488"/>
          <a:ext cx="5072098" cy="571504"/>
        </p:xfrm>
        <a:graphic>
          <a:graphicData uri="http://schemas.openxmlformats.org/presentationml/2006/ole">
            <p:oleObj spid="_x0000_s24579" name="公式" r:id="rId4" imgW="2590800" imgH="203200" progId="Equation.3">
              <p:embed/>
            </p:oleObj>
          </a:graphicData>
        </a:graphic>
      </p:graphicFrame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055" name="Object 7"/>
          <p:cNvGraphicFramePr>
            <a:graphicFrameLocks noChangeAspect="1"/>
          </p:cNvGraphicFramePr>
          <p:nvPr/>
        </p:nvGraphicFramePr>
        <p:xfrm>
          <a:off x="285720" y="3571876"/>
          <a:ext cx="5072099" cy="571504"/>
        </p:xfrm>
        <a:graphic>
          <a:graphicData uri="http://schemas.openxmlformats.org/presentationml/2006/ole">
            <p:oleObj spid="_x0000_s24580" name="公式" r:id="rId5" imgW="2578100" imgH="203200" progId="Equation.3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Gradient based Prediction (2/2)</a:t>
            </a:r>
            <a:endParaRPr lang="en-US" dirty="0"/>
          </a:p>
        </p:txBody>
      </p:sp>
      <p:sp>
        <p:nvSpPr>
          <p:cNvPr id="3079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400" dirty="0" smtClean="0"/>
              <a:t>v+1~v+3 (j=0)</a:t>
            </a:r>
          </a:p>
          <a:p>
            <a:endParaRPr lang="en-US" dirty="0" smtClean="0"/>
          </a:p>
          <a:p>
            <a:r>
              <a:rPr lang="en-US" sz="2400" dirty="0" smtClean="0"/>
              <a:t>h+1~h+3 (</a:t>
            </a:r>
            <a:r>
              <a:rPr lang="en-US" sz="2400" dirty="0" err="1" smtClean="0"/>
              <a:t>i</a:t>
            </a:r>
            <a:r>
              <a:rPr lang="en-US" sz="2400" dirty="0" smtClean="0"/>
              <a:t>=0)</a:t>
            </a:r>
          </a:p>
          <a:p>
            <a:endParaRPr lang="en-US" sz="2400" dirty="0" smtClean="0"/>
          </a:p>
          <a:p>
            <a:r>
              <a:rPr lang="en-US" sz="2400" dirty="0" err="1" smtClean="0"/>
              <a:t>RLi</a:t>
            </a:r>
            <a:r>
              <a:rPr lang="en-US" sz="2400" dirty="0" smtClean="0"/>
              <a:t>/</a:t>
            </a:r>
            <a:r>
              <a:rPr lang="en-US" sz="2400" dirty="0" err="1" smtClean="0"/>
              <a:t>RAj</a:t>
            </a:r>
            <a:endParaRPr lang="en-US" sz="2400" dirty="0" smtClean="0"/>
          </a:p>
          <a:p>
            <a:pPr lvl="1">
              <a:buFont typeface="Wingdings" pitchFamily="2" charset="2"/>
              <a:buChar char="Ø"/>
            </a:pPr>
            <a:r>
              <a:rPr lang="en-US" sz="2000" dirty="0" smtClean="0"/>
              <a:t>Reference of Li/</a:t>
            </a:r>
            <a:r>
              <a:rPr lang="en-US" sz="2000" dirty="0" err="1" smtClean="0"/>
              <a:t>Aj</a:t>
            </a:r>
            <a:r>
              <a:rPr lang="en-US" sz="2000" dirty="0" smtClean="0"/>
              <a:t> along the direction  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/>
              <a:t>The same Interpolation as intra prediction is required for non-integer positions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3082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46B90FF-6FB9-4CA3-AB68-B90C92F3E17C}" type="slidenum">
              <a:rPr lang="en-US" altLang="ja-JP" smtClean="0"/>
              <a:pPr>
                <a:defRPr/>
              </a:pPr>
              <a:t>4</a:t>
            </a:fld>
            <a:endParaRPr lang="en-US" altLang="ja-JP" smtClean="0"/>
          </a:p>
        </p:txBody>
      </p:sp>
      <p:graphicFrame>
        <p:nvGraphicFramePr>
          <p:cNvPr id="3075" name="Object 13"/>
          <p:cNvGraphicFramePr>
            <a:graphicFrameLocks noChangeAspect="1"/>
          </p:cNvGraphicFramePr>
          <p:nvPr/>
        </p:nvGraphicFramePr>
        <p:xfrm>
          <a:off x="5554663" y="931863"/>
          <a:ext cx="2859087" cy="2566987"/>
        </p:xfrm>
        <a:graphic>
          <a:graphicData uri="http://schemas.openxmlformats.org/presentationml/2006/ole">
            <p:oleObj spid="_x0000_s25602" name="Visio" r:id="rId3" imgW="6976729" imgH="6848999" progId="Visio.Drawing.11">
              <p:embed/>
            </p:oleObj>
          </a:graphicData>
        </a:graphic>
      </p:graphicFrame>
      <p:graphicFrame>
        <p:nvGraphicFramePr>
          <p:cNvPr id="3076" name="Object 1"/>
          <p:cNvGraphicFramePr>
            <a:graphicFrameLocks noChangeAspect="1"/>
          </p:cNvGraphicFramePr>
          <p:nvPr/>
        </p:nvGraphicFramePr>
        <p:xfrm>
          <a:off x="5143500" y="3143250"/>
          <a:ext cx="3216275" cy="3089275"/>
        </p:xfrm>
        <a:graphic>
          <a:graphicData uri="http://schemas.openxmlformats.org/presentationml/2006/ole">
            <p:oleObj spid="_x0000_s25603" name="Visio" r:id="rId4" imgW="4061222" imgH="4074938" progId="Visio.Drawing.11">
              <p:embed/>
            </p:oleObj>
          </a:graphicData>
        </a:graphic>
      </p:graphicFrame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078" name="Object 6"/>
          <p:cNvGraphicFramePr>
            <a:graphicFrameLocks noChangeAspect="1"/>
          </p:cNvGraphicFramePr>
          <p:nvPr/>
        </p:nvGraphicFramePr>
        <p:xfrm>
          <a:off x="627063" y="1643050"/>
          <a:ext cx="4245458" cy="428628"/>
        </p:xfrm>
        <a:graphic>
          <a:graphicData uri="http://schemas.openxmlformats.org/presentationml/2006/ole">
            <p:oleObj spid="_x0000_s25604" name="公式" r:id="rId5" imgW="1981200" imgH="203200" progId="Equation.3">
              <p:embed/>
            </p:oleObj>
          </a:graphicData>
        </a:graphic>
      </p:graphicFrame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080" name="Object 8"/>
          <p:cNvGraphicFramePr>
            <a:graphicFrameLocks noChangeAspect="1"/>
          </p:cNvGraphicFramePr>
          <p:nvPr/>
        </p:nvGraphicFramePr>
        <p:xfrm>
          <a:off x="627063" y="2857496"/>
          <a:ext cx="4245458" cy="420541"/>
        </p:xfrm>
        <a:graphic>
          <a:graphicData uri="http://schemas.openxmlformats.org/presentationml/2006/ole">
            <p:oleObj spid="_x0000_s25605" name="公式" r:id="rId6" imgW="2005729" imgH="203112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Bi-directional Prediction (1/2)</a:t>
            </a:r>
            <a:endParaRPr lang="en-US" dirty="0"/>
          </a:p>
        </p:txBody>
      </p:sp>
      <p:sp>
        <p:nvSpPr>
          <p:cNvPr id="410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400" smtClean="0"/>
              <a:t>v+4~v+8</a:t>
            </a:r>
          </a:p>
          <a:p>
            <a:pPr>
              <a:buFont typeface="Arial" charset="0"/>
              <a:buNone/>
            </a:pPr>
            <a:endParaRPr lang="en-US" sz="2400" smtClean="0"/>
          </a:p>
          <a:p>
            <a:r>
              <a:rPr lang="en-US" sz="2400" smtClean="0"/>
              <a:t>h+4~h+8 </a:t>
            </a:r>
          </a:p>
        </p:txBody>
      </p:sp>
      <p:sp>
        <p:nvSpPr>
          <p:cNvPr id="410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F92CB3A-7EC8-4B39-8217-41C591928D83}" type="slidenum">
              <a:rPr lang="en-US" altLang="ja-JP" smtClean="0"/>
              <a:pPr>
                <a:defRPr/>
              </a:pPr>
              <a:t>5</a:t>
            </a:fld>
            <a:endParaRPr lang="en-US" altLang="ja-JP" smtClean="0"/>
          </a:p>
        </p:txBody>
      </p:sp>
      <p:graphicFrame>
        <p:nvGraphicFramePr>
          <p:cNvPr id="4098" name="Object 3"/>
          <p:cNvGraphicFramePr>
            <a:graphicFrameLocks noChangeAspect="1"/>
          </p:cNvGraphicFramePr>
          <p:nvPr/>
        </p:nvGraphicFramePr>
        <p:xfrm>
          <a:off x="779463" y="1714500"/>
          <a:ext cx="3871912" cy="428625"/>
        </p:xfrm>
        <a:graphic>
          <a:graphicData uri="http://schemas.openxmlformats.org/presentationml/2006/ole">
            <p:oleObj spid="_x0000_s4098" name="公式" r:id="rId3" imgW="1803240" imgH="203040" progId="Equation.3">
              <p:embed/>
            </p:oleObj>
          </a:graphicData>
        </a:graphic>
      </p:graphicFrame>
      <p:graphicFrame>
        <p:nvGraphicFramePr>
          <p:cNvPr id="4099" name="Object 37"/>
          <p:cNvGraphicFramePr>
            <a:graphicFrameLocks noChangeAspect="1"/>
          </p:cNvGraphicFramePr>
          <p:nvPr/>
        </p:nvGraphicFramePr>
        <p:xfrm>
          <a:off x="838200" y="3214688"/>
          <a:ext cx="3233738" cy="2903537"/>
        </p:xfrm>
        <a:graphic>
          <a:graphicData uri="http://schemas.openxmlformats.org/presentationml/2006/ole">
            <p:oleObj spid="_x0000_s4099" name="Visio" r:id="rId4" imgW="6976729" imgH="6848999" progId="Visio.Drawing.11">
              <p:embed/>
            </p:oleObj>
          </a:graphicData>
        </a:graphic>
      </p:graphicFrame>
      <p:graphicFrame>
        <p:nvGraphicFramePr>
          <p:cNvPr id="4100" name="Object 1"/>
          <p:cNvGraphicFramePr>
            <a:graphicFrameLocks noChangeAspect="1"/>
          </p:cNvGraphicFramePr>
          <p:nvPr/>
        </p:nvGraphicFramePr>
        <p:xfrm>
          <a:off x="4714875" y="1714500"/>
          <a:ext cx="3967163" cy="3441700"/>
        </p:xfrm>
        <a:graphic>
          <a:graphicData uri="http://schemas.openxmlformats.org/presentationml/2006/ole">
            <p:oleObj spid="_x0000_s4100" name="Visio" r:id="rId5" imgW="4087800" imgH="3503160" progId="Visio.Drawing.11">
              <p:embed/>
            </p:oleObj>
          </a:graphicData>
        </a:graphic>
      </p:graphicFrame>
      <p:graphicFrame>
        <p:nvGraphicFramePr>
          <p:cNvPr id="4101" name="Object 10"/>
          <p:cNvGraphicFramePr>
            <a:graphicFrameLocks noChangeAspect="1"/>
          </p:cNvGraphicFramePr>
          <p:nvPr/>
        </p:nvGraphicFramePr>
        <p:xfrm>
          <a:off x="793750" y="2786063"/>
          <a:ext cx="3843338" cy="428625"/>
        </p:xfrm>
        <a:graphic>
          <a:graphicData uri="http://schemas.openxmlformats.org/presentationml/2006/ole">
            <p:oleObj spid="_x0000_s4101" name="公式" r:id="rId6" imgW="1790640" imgH="203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Fij</a:t>
            </a:r>
            <a:endParaRPr lang="en-US" dirty="0" smtClean="0"/>
          </a:p>
          <a:p>
            <a:pPr lvl="1">
              <a:buFont typeface="Wingdings" pitchFamily="2" charset="2"/>
              <a:buChar char="Ø"/>
              <a:defRPr/>
            </a:pPr>
            <a:r>
              <a:rPr lang="en-US" dirty="0" smtClean="0"/>
              <a:t>Reference at the other end of the direction</a:t>
            </a:r>
          </a:p>
          <a:p>
            <a:pPr lvl="1">
              <a:buFont typeface="Wingdings" pitchFamily="2" charset="2"/>
              <a:buChar char="Ø"/>
              <a:defRPr/>
            </a:pPr>
            <a:r>
              <a:rPr lang="en-US" dirty="0" smtClean="0"/>
              <a:t>Interpolation required for non-integer pixels</a:t>
            </a:r>
          </a:p>
          <a:p>
            <a:pPr lvl="1">
              <a:buFont typeface="Wingdings" pitchFamily="2" charset="2"/>
              <a:buChar char="Ø"/>
              <a:defRPr/>
            </a:pPr>
            <a:r>
              <a:rPr lang="en-US" dirty="0" smtClean="0"/>
              <a:t>Approximate positions used in interpolation</a:t>
            </a:r>
          </a:p>
          <a:p>
            <a:pPr lvl="1">
              <a:buFont typeface="Wingdings" pitchFamily="2" charset="2"/>
              <a:buChar char="Ø"/>
              <a:defRPr/>
            </a:pPr>
            <a:endParaRPr lang="en-US" dirty="0" smtClean="0"/>
          </a:p>
          <a:p>
            <a:pPr lvl="1">
              <a:buFont typeface="Wingdings" pitchFamily="2" charset="2"/>
              <a:buChar char="Ø"/>
              <a:defRPr/>
            </a:pPr>
            <a:endParaRPr lang="en-US" dirty="0" smtClean="0"/>
          </a:p>
          <a:p>
            <a:pPr lvl="1">
              <a:buFont typeface="Wingdings" pitchFamily="2" charset="2"/>
              <a:buChar char="Ø"/>
              <a:defRPr/>
            </a:pPr>
            <a:endParaRPr lang="en-US" dirty="0" smtClean="0"/>
          </a:p>
          <a:p>
            <a:pPr lvl="1">
              <a:buFont typeface="Wingdings" pitchFamily="2" charset="2"/>
              <a:buChar char="Ø"/>
              <a:defRPr/>
            </a:pPr>
            <a:endParaRPr lang="en-US" dirty="0" smtClean="0"/>
          </a:p>
          <a:p>
            <a:pPr>
              <a:buFont typeface="Wingdings" pitchFamily="2" charset="2"/>
              <a:buChar char="§"/>
              <a:defRPr/>
            </a:pPr>
            <a:r>
              <a:rPr lang="en-US" sz="2000" dirty="0" smtClean="0"/>
              <a:t>v+8/h+8: </a:t>
            </a:r>
            <a:r>
              <a:rPr lang="el-GR" sz="2000" dirty="0" smtClean="0"/>
              <a:t>α</a:t>
            </a:r>
            <a:r>
              <a:rPr lang="en-US" sz="2000" dirty="0" smtClean="0"/>
              <a:t>(0)</a:t>
            </a:r>
            <a:r>
              <a:rPr lang="el-GR" sz="2000" dirty="0" smtClean="0"/>
              <a:t>=1/2, α</a:t>
            </a:r>
            <a:r>
              <a:rPr lang="en-US" sz="2000" dirty="0" smtClean="0"/>
              <a:t>(1)=</a:t>
            </a:r>
            <a:r>
              <a:rPr lang="el-GR" sz="2000" dirty="0" smtClean="0"/>
              <a:t>1/4, α</a:t>
            </a:r>
            <a:r>
              <a:rPr lang="en-US" sz="2000" dirty="0" smtClean="0"/>
              <a:t>(2)=</a:t>
            </a:r>
            <a:r>
              <a:rPr lang="el-GR" sz="2000" dirty="0" smtClean="0"/>
              <a:t>1/8, α</a:t>
            </a:r>
            <a:r>
              <a:rPr lang="en-US" sz="2000" dirty="0" smtClean="0"/>
              <a:t>(3)=</a:t>
            </a:r>
            <a:r>
              <a:rPr lang="el-GR" sz="2000" dirty="0" smtClean="0"/>
              <a:t>1/16</a:t>
            </a:r>
            <a:r>
              <a:rPr lang="en-US" sz="2000" dirty="0" smtClean="0"/>
              <a:t>, α(4…k)=0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en-US" sz="2000" dirty="0" smtClean="0"/>
              <a:t>v+7/h+7: </a:t>
            </a:r>
            <a:r>
              <a:rPr lang="el-GR" sz="2000" dirty="0" smtClean="0"/>
              <a:t>α</a:t>
            </a:r>
            <a:r>
              <a:rPr lang="en-US" sz="2000" dirty="0" smtClean="0"/>
              <a:t>(0)</a:t>
            </a:r>
            <a:r>
              <a:rPr lang="el-GR" sz="2000" dirty="0" smtClean="0"/>
              <a:t>=1/2</a:t>
            </a:r>
            <a:r>
              <a:rPr lang="en-US" sz="2000" dirty="0" smtClean="0"/>
              <a:t>, α(1…k)=0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en-US" sz="2000" dirty="0" smtClean="0"/>
              <a:t>v+4~v+6/h+4~h+6: </a:t>
            </a:r>
            <a:r>
              <a:rPr lang="el-GR" sz="2000" dirty="0" smtClean="0"/>
              <a:t>α</a:t>
            </a:r>
            <a:r>
              <a:rPr lang="en-US" sz="2000" dirty="0" smtClean="0"/>
              <a:t>(0)</a:t>
            </a:r>
            <a:r>
              <a:rPr lang="el-GR" sz="2000" dirty="0" smtClean="0"/>
              <a:t>=</a:t>
            </a:r>
            <a:r>
              <a:rPr lang="en-US" sz="2000" dirty="0" smtClean="0"/>
              <a:t>1</a:t>
            </a:r>
            <a:r>
              <a:rPr lang="el-GR" sz="2000" dirty="0" smtClean="0"/>
              <a:t>/</a:t>
            </a:r>
            <a:r>
              <a:rPr lang="en-US" sz="2000" dirty="0" smtClean="0"/>
              <a:t>4, </a:t>
            </a:r>
            <a:r>
              <a:rPr lang="en-US" sz="2000" smtClean="0"/>
              <a:t>α(1…k)=0</a:t>
            </a:r>
            <a:endParaRPr lang="en-US" sz="2000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Wingdings" pitchFamily="2" charset="2"/>
              <a:buChar char="§"/>
              <a:defRPr/>
            </a:pPr>
            <a:r>
              <a:rPr lang="en-US" dirty="0" smtClean="0"/>
              <a:t>Decreased </a:t>
            </a:r>
            <a:r>
              <a:rPr lang="el-GR" dirty="0" smtClean="0"/>
              <a:t>α</a:t>
            </a:r>
            <a:r>
              <a:rPr lang="en-US" dirty="0" smtClean="0"/>
              <a:t> due to decreased correlation</a:t>
            </a:r>
          </a:p>
          <a:p>
            <a:pPr>
              <a:buFont typeface="Arial" charset="0"/>
              <a:buNone/>
              <a:defRPr/>
            </a:pPr>
            <a:endParaRPr lang="en-US" sz="2000" dirty="0" smtClean="0"/>
          </a:p>
          <a:p>
            <a:pPr marL="342900" lvl="1" indent="-342900">
              <a:spcBef>
                <a:spcPct val="50000"/>
              </a:spcBef>
              <a:buFontTx/>
              <a:buNone/>
              <a:defRPr/>
            </a:pPr>
            <a:endParaRPr lang="en-US" dirty="0" smtClean="0"/>
          </a:p>
          <a:p>
            <a:pPr marL="342900" lvl="1" indent="-342900">
              <a:spcBef>
                <a:spcPct val="50000"/>
              </a:spcBef>
              <a:buFontTx/>
              <a:buNone/>
              <a:defRPr/>
            </a:pPr>
            <a:endParaRPr lang="en-US" dirty="0" smtClean="0"/>
          </a:p>
          <a:p>
            <a:pPr>
              <a:buFont typeface="Wingdings" pitchFamily="2" charset="2"/>
              <a:buChar char="§"/>
              <a:defRPr/>
            </a:pP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Bi-directional Prediction (2/2)</a:t>
            </a:r>
            <a:endParaRPr lang="en-US" dirty="0"/>
          </a:p>
        </p:txBody>
      </p:sp>
      <p:sp>
        <p:nvSpPr>
          <p:cNvPr id="11269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165F2EA-3A54-4884-ADBA-00E01C2785F3}" type="slidenum">
              <a:rPr lang="en-US" altLang="ja-JP" smtClean="0"/>
              <a:pPr>
                <a:defRPr/>
              </a:pPr>
              <a:t>6</a:t>
            </a:fld>
            <a:endParaRPr lang="en-US" altLang="ja-JP" smtClean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638300" y="2643188"/>
          <a:ext cx="4648200" cy="1410970"/>
        </p:xfrm>
        <a:graphic>
          <a:graphicData uri="http://schemas.openxmlformats.org/drawingml/2006/table">
            <a:tbl>
              <a:tblPr/>
              <a:tblGrid>
                <a:gridCol w="647700"/>
                <a:gridCol w="863600"/>
                <a:gridCol w="774700"/>
                <a:gridCol w="787400"/>
                <a:gridCol w="787400"/>
                <a:gridCol w="787400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6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v+4 /h+4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6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v+5 /h+5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6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v+6</a:t>
                      </a:r>
                    </a:p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6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/h+6 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6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v+7</a:t>
                      </a:r>
                    </a:p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6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/h+7 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6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v+8</a:t>
                      </a:r>
                    </a:p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6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/h+8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6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d=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6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32/13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6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32/17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6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32/21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6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32/26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6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6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d≈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6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9/4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6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7/4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6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3/2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6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5/4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6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sz="2000" dirty="0" smtClean="0"/>
              <a:t>Anchor – HM4.0</a:t>
            </a:r>
          </a:p>
          <a:p>
            <a:r>
              <a:rPr lang="en-US" altLang="zh-TW" sz="2000" dirty="0" smtClean="0"/>
              <a:t>Test conditions – JCTVC-F900</a:t>
            </a:r>
          </a:p>
          <a:p>
            <a:pPr>
              <a:spcBef>
                <a:spcPts val="1200"/>
              </a:spcBef>
            </a:pPr>
            <a:r>
              <a:rPr lang="en-US" altLang="zh-TW" sz="2000" dirty="0" smtClean="0"/>
              <a:t>Thank Sony and Toshiba for cross verifying our results </a:t>
            </a:r>
            <a:r>
              <a:rPr lang="en-US" altLang="zh-TW" sz="2000" smtClean="0"/>
              <a:t>(G361,G436, G565)</a:t>
            </a:r>
            <a:r>
              <a:rPr lang="en-US" altLang="zh-TW" sz="2800" smtClean="0"/>
              <a:t>.</a:t>
            </a:r>
            <a:endParaRPr lang="en-US" altLang="zh-TW" sz="2800" dirty="0" smtClean="0"/>
          </a:p>
          <a:p>
            <a:pPr>
              <a:spcBef>
                <a:spcPts val="1200"/>
              </a:spcBef>
              <a:buNone/>
            </a:pPr>
            <a:endParaRPr lang="en-US" altLang="zh-TW" sz="2800" dirty="0" smtClean="0"/>
          </a:p>
          <a:p>
            <a:endParaRPr lang="en-US" altLang="zh-TW" sz="28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Experimental Results</a:t>
            </a:r>
            <a:endParaRPr lang="en-US" dirty="0"/>
          </a:p>
        </p:txBody>
      </p:sp>
      <p:sp>
        <p:nvSpPr>
          <p:cNvPr id="13317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9BEAE61-D3E8-4E10-8FF6-A6C319B8291F}" type="slidenum">
              <a:rPr lang="en-US" altLang="ja-JP" smtClean="0"/>
              <a:pPr>
                <a:defRPr/>
              </a:pPr>
              <a:t>7</a:t>
            </a:fld>
            <a:endParaRPr lang="en-US" altLang="ja-JP" smtClean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627063" y="3152458"/>
          <a:ext cx="7893074" cy="2926080"/>
        </p:xfrm>
        <a:graphic>
          <a:graphicData uri="http://schemas.openxmlformats.org/drawingml/2006/table">
            <a:tbl>
              <a:tblPr/>
              <a:tblGrid>
                <a:gridCol w="1339556"/>
                <a:gridCol w="1092253"/>
                <a:gridCol w="1092253"/>
                <a:gridCol w="1092253"/>
                <a:gridCol w="1092253"/>
                <a:gridCol w="1092253"/>
                <a:gridCol w="1092253"/>
              </a:tblGrid>
              <a:tr h="15240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"/>
                          <a:ea typeface="宋体"/>
                          <a:cs typeface="Times New Roman"/>
                        </a:rPr>
                        <a:t>Category 1</a:t>
                      </a:r>
                      <a:endParaRPr lang="en-US" sz="16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All Intra HE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All Intra LC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endParaRPr lang="en-US" sz="16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6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6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6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-0.58%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-0.57%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-0.60%</a:t>
                      </a:r>
                      <a:endParaRPr lang="en-US" sz="16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-0.52%</a:t>
                      </a:r>
                      <a:endParaRPr lang="en-US" sz="16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-0.60%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-0.64%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-0.41%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-0.39%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-0.38%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-0.41%</a:t>
                      </a:r>
                      <a:endParaRPr lang="en-US" sz="16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-0.48%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-0.47%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-0.37%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-0.36%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-0.38%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-0.40%</a:t>
                      </a:r>
                      <a:endParaRPr lang="en-US" sz="16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-0.43%</a:t>
                      </a:r>
                      <a:endParaRPr lang="en-US" sz="16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-0.41%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-0.35%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-0.33%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-0.40%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-0.40%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-0.37%</a:t>
                      </a:r>
                      <a:endParaRPr lang="en-US" sz="16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-0.38%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-0.55%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-0.58%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-0.64%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-0.50%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-0.64%</a:t>
                      </a:r>
                      <a:endParaRPr lang="en-US" sz="16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-0.68%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F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#VALUE!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#VALUE!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#VALUE!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#VALUE!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#VALUE!</a:t>
                      </a:r>
                      <a:endParaRPr lang="en-US" sz="16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#VALUE!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-0.44%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-0.44%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-0.47%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-0.44%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-0.50%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-0.51%</a:t>
                      </a:r>
                      <a:endParaRPr lang="en-US" sz="16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-0.44%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-0.44%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-0.48%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-0.44%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-0.50%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-0.52%</a:t>
                      </a:r>
                      <a:endParaRPr lang="en-US" sz="16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101%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101%</a:t>
                      </a:r>
                      <a:endParaRPr lang="en-US" sz="16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101%</a:t>
                      </a:r>
                      <a:endParaRPr lang="en-US" sz="16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AB438C9-314F-4713-BC6C-DBD72B59DF15}" type="slidenum">
              <a:rPr lang="en-US" altLang="ja-JP" smtClean="0"/>
              <a:pPr>
                <a:defRPr/>
              </a:pPr>
              <a:t>8</a:t>
            </a:fld>
            <a:endParaRPr lang="en-US" altLang="ja-JP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928662" y="285728"/>
          <a:ext cx="7572430" cy="2926080"/>
        </p:xfrm>
        <a:graphic>
          <a:graphicData uri="http://schemas.openxmlformats.org/drawingml/2006/table">
            <a:tbl>
              <a:tblPr/>
              <a:tblGrid>
                <a:gridCol w="1818964"/>
                <a:gridCol w="958911"/>
                <a:gridCol w="958911"/>
                <a:gridCol w="958911"/>
                <a:gridCol w="958911"/>
                <a:gridCol w="958911"/>
                <a:gridCol w="958911"/>
              </a:tblGrid>
              <a:tr h="15240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"/>
                          <a:ea typeface="宋体"/>
                          <a:cs typeface="Times New Roman"/>
                        </a:rPr>
                        <a:t>Category 2</a:t>
                      </a:r>
                      <a:endParaRPr lang="en-US" sz="16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All Intra HE</a:t>
                      </a:r>
                      <a:endParaRPr lang="en-US" sz="16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All Intra LC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endParaRPr lang="en-US" sz="16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6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6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-0.36%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-0.32%</a:t>
                      </a:r>
                      <a:endParaRPr lang="en-US" sz="16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-0.30%</a:t>
                      </a:r>
                      <a:endParaRPr lang="en-US" sz="16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-0.33%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-0.36%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-0.42%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-0.27%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-0.20%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-0.12%</a:t>
                      </a:r>
                      <a:endParaRPr lang="en-US" sz="16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-0.28%</a:t>
                      </a:r>
                      <a:endParaRPr lang="en-US" sz="16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-0.31%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-0.26%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-0.31%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-0.23%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-0.23%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-0.31%</a:t>
                      </a:r>
                      <a:endParaRPr lang="en-US" sz="16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-0.32%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-0.29%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-0.34%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-0.24%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-0.24%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-0.35%</a:t>
                      </a:r>
                      <a:endParaRPr lang="en-US" sz="16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-0.29%</a:t>
                      </a:r>
                      <a:endParaRPr lang="en-US" sz="16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-0.31%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-0.33%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-0.30%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-0.36%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-0.32%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-0.35%</a:t>
                      </a:r>
                      <a:endParaRPr lang="en-US" sz="16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-0.32%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F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#VALUE!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#VALUE!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#VALUE!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#VALUE!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#VALUE!</a:t>
                      </a:r>
                      <a:endParaRPr lang="en-US" sz="16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#VALUE!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-0.32%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-0.25%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-0.24%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-0.31%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-0.33%</a:t>
                      </a:r>
                      <a:endParaRPr lang="en-US" sz="16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-0.31%</a:t>
                      </a:r>
                      <a:endParaRPr lang="en-US" sz="16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-0.32%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-0.25%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-0.25%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-0.31%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-0.32%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-0.32%</a:t>
                      </a:r>
                      <a:endParaRPr lang="en-US" sz="16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101%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101%</a:t>
                      </a:r>
                      <a:endParaRPr lang="en-US" sz="16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101%</a:t>
                      </a:r>
                      <a:endParaRPr lang="en-US" sz="16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928662" y="3428999"/>
          <a:ext cx="7572430" cy="2926080"/>
        </p:xfrm>
        <a:graphic>
          <a:graphicData uri="http://schemas.openxmlformats.org/drawingml/2006/table">
            <a:tbl>
              <a:tblPr/>
              <a:tblGrid>
                <a:gridCol w="1785950"/>
                <a:gridCol w="1000132"/>
                <a:gridCol w="928694"/>
                <a:gridCol w="1000132"/>
                <a:gridCol w="1000132"/>
                <a:gridCol w="928694"/>
                <a:gridCol w="928696"/>
              </a:tblGrid>
              <a:tr h="15240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"/>
                          <a:ea typeface="宋体"/>
                          <a:cs typeface="Times New Roman"/>
                        </a:rPr>
                        <a:t>Category</a:t>
                      </a:r>
                      <a:r>
                        <a:rPr lang="en-US" sz="1600" baseline="0" dirty="0" smtClean="0">
                          <a:latin typeface="Calibri"/>
                          <a:ea typeface="宋体"/>
                          <a:cs typeface="Times New Roman"/>
                        </a:rPr>
                        <a:t> 1 and</a:t>
                      </a:r>
                      <a:endParaRPr lang="en-US" sz="16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All Intra HE</a:t>
                      </a:r>
                      <a:endParaRPr lang="en-US" sz="16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All Intra LC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r>
                        <a:rPr lang="en-US" sz="1600" baseline="0" dirty="0" smtClean="0">
                          <a:latin typeface="Calibri"/>
                          <a:ea typeface="宋体"/>
                          <a:cs typeface="Times New Roman"/>
                        </a:rPr>
                        <a:t>Category 2</a:t>
                      </a:r>
                      <a:endParaRPr lang="en-US" sz="16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6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6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-0.83%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-0.79%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-0.73%</a:t>
                      </a:r>
                      <a:endParaRPr lang="en-US" sz="16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-0.75%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-0.85%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-0.97%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-0.61%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-0.53%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-0.47%</a:t>
                      </a:r>
                      <a:endParaRPr lang="en-US" sz="16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-0.60%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-0.69%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-0.68%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-0.59%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-0.57%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-0.55%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-0.64%</a:t>
                      </a:r>
                      <a:endParaRPr lang="en-US" sz="16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-0.69%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-0.62%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-0.61%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-0.54%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-0.53%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-0.64%</a:t>
                      </a:r>
                      <a:endParaRPr lang="en-US" sz="16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-0.58%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-0.60%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-0.76%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-0.74%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-0.89%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-0.70%</a:t>
                      </a:r>
                      <a:endParaRPr lang="en-US" sz="16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-0.83%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-0.86%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F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</a:t>
                      </a: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VALUE</a:t>
                      </a:r>
                      <a:endParaRPr lang="en-US" sz="16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</a:t>
                      </a: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VALUE</a:t>
                      </a:r>
                      <a:endParaRPr lang="en-US" sz="16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#VALUE!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#VALUE!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</a:t>
                      </a: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VALUE</a:t>
                      </a:r>
                      <a:endParaRPr lang="en-US" sz="16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</a:t>
                      </a: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VALUE</a:t>
                      </a:r>
                      <a:endParaRPr lang="en-US" sz="16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-0.67%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-0.62%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-0.61%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-0.66%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-0.72%</a:t>
                      </a:r>
                      <a:endParaRPr lang="en-US" sz="16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-0.74%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-0.67%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-0.63%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-0.62%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-0.66%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-0.72%</a:t>
                      </a:r>
                      <a:endParaRPr lang="en-US" sz="16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-0.74%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101%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102%</a:t>
                      </a:r>
                      <a:endParaRPr lang="en-US" sz="16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6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6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Corporate ppt templatel_Confidential A">
  <a:themeElements>
    <a:clrScheme name="Corporate ppt templatel_Confidential 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rporate ppt templatel_Confidential A">
      <a:majorFont>
        <a:latin typeface="Arial"/>
        <a:ea typeface="標楷體"/>
        <a:cs typeface=""/>
      </a:majorFont>
      <a:minorFont>
        <a:latin typeface="Arial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rporate ppt templatel_Confidential 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13039</TotalTime>
  <Words>2235</Words>
  <Application>Microsoft Office PowerPoint</Application>
  <PresentationFormat>On-screen Show (4:3)</PresentationFormat>
  <Paragraphs>836</Paragraphs>
  <Slides>18</Slides>
  <Notes>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Corporate ppt templatel_Confidential A</vt:lpstr>
      <vt:lpstr>Visio</vt:lpstr>
      <vt:lpstr>公式</vt:lpstr>
      <vt:lpstr>CE6 Subtest d: Direction based Angular Intra Prediction </vt:lpstr>
      <vt:lpstr>Summary</vt:lpstr>
      <vt:lpstr>Outline</vt:lpstr>
      <vt:lpstr>Gradient based Prediction (1/2)</vt:lpstr>
      <vt:lpstr>Gradient based Prediction (2/2)</vt:lpstr>
      <vt:lpstr>Bi-directional Prediction (1/2)</vt:lpstr>
      <vt:lpstr>Bi-directional Prediction (2/2)</vt:lpstr>
      <vt:lpstr>Experimental Results</vt:lpstr>
      <vt:lpstr>Slide 8</vt:lpstr>
      <vt:lpstr>Harmonization in CE6.d</vt:lpstr>
      <vt:lpstr>Experimental Results</vt:lpstr>
      <vt:lpstr>Category 1</vt:lpstr>
      <vt:lpstr>Category 2</vt:lpstr>
      <vt:lpstr>Category 4</vt:lpstr>
      <vt:lpstr>Conclusions</vt:lpstr>
      <vt:lpstr>Slide 15</vt:lpstr>
      <vt:lpstr>Results of Random Access (F122 method)</vt:lpstr>
      <vt:lpstr>Results of Low Delay (F122 method)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Title: Arial Bold 32pt</dc:title>
  <dc:creator>Chia-Yang Tsai (MediaTek)</dc:creator>
  <cp:keywords>Confidential A</cp:keywords>
  <dc:description>Confidential A</dc:description>
  <cp:lastModifiedBy>xun guo</cp:lastModifiedBy>
  <cp:revision>1580</cp:revision>
  <dcterms:created xsi:type="dcterms:W3CDTF">2008-02-20T09:40:59Z</dcterms:created>
  <dcterms:modified xsi:type="dcterms:W3CDTF">2011-11-21T16:13:09Z</dcterms:modified>
  <cp:category>Confidential A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-694592112</vt:i4>
  </property>
  <property fmtid="{D5CDD505-2E9C-101B-9397-08002B2CF9AE}" pid="3" name="_NewReviewCycle">
    <vt:lpwstr/>
  </property>
  <property fmtid="{D5CDD505-2E9C-101B-9397-08002B2CF9AE}" pid="4" name="_EmailSubject">
    <vt:lpwstr>G279 and G280 Stuff</vt:lpwstr>
  </property>
  <property fmtid="{D5CDD505-2E9C-101B-9397-08002B2CF9AE}" pid="5" name="_AuthorEmail">
    <vt:lpwstr>Mei.Guo@mediatek.com</vt:lpwstr>
  </property>
  <property fmtid="{D5CDD505-2E9C-101B-9397-08002B2CF9AE}" pid="6" name="_AuthorEmailDisplayName">
    <vt:lpwstr>Mei Guo (国玫)</vt:lpwstr>
  </property>
  <property fmtid="{D5CDD505-2E9C-101B-9397-08002B2CF9AE}" pid="7" name="_PreviousAdHocReviewCycleID">
    <vt:i4>1405964661</vt:i4>
  </property>
</Properties>
</file>