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1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8AC34-A091-45C5-A047-1F08B1336F96}" type="datetimeFigureOut">
              <a:rPr lang="zh-CN" altLang="en-US" smtClean="0"/>
              <a:t>2011/11/21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63E7D-1BBF-4A85-ABE9-52B161BC7A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A2363F64-A340-4D18-B98B-A70760A447C6}" type="datetime1">
              <a:rPr lang="zh-CN" altLang="en-US" smtClean="0"/>
              <a:pPr/>
              <a:t>2011/11/21</a:t>
            </a:fld>
            <a:endParaRPr lang="en-US" altLang="zh-CN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DCC640-C167-4A8C-8E10-2E68D9278B4F}" type="slidenum">
              <a:rPr lang="en-US" altLang="zh-CN" smtClean="0"/>
              <a:pPr/>
              <a:t>8</a:t>
            </a:fld>
            <a:endParaRPr lang="en-US" altLang="zh-CN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78475"/>
            <a:ext cx="820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784225"/>
            <a:ext cx="914241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52463" y="327025"/>
            <a:ext cx="1281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500">
                <a:solidFill>
                  <a:srgbClr val="666666"/>
                </a:solidFill>
                <a:latin typeface="FrutigerNext LT Regular" charset="0"/>
                <a:ea typeface="ＭＳ Ｐゴシック" pitchFamily="34" charset="-128"/>
              </a:rPr>
              <a:t>06.April 2006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52463" y="6205538"/>
            <a:ext cx="266858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TECHNOLOGIES CO., LTD.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46938" y="3984625"/>
            <a:ext cx="150336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64" tIns="45680" rIns="91364" bIns="45680"/>
          <a:lstStyle/>
          <a:p>
            <a:pPr>
              <a:defRPr/>
            </a:pPr>
            <a:r>
              <a:rPr lang="en-US" altLang="zh-CN" sz="1800"/>
              <a:t>www.huawei.com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6075" y="115888"/>
            <a:ext cx="2124075" cy="6010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15888"/>
            <a:ext cx="6219825" cy="6010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78475"/>
            <a:ext cx="820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784225"/>
            <a:ext cx="914241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52463" y="327025"/>
            <a:ext cx="1281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500">
                <a:solidFill>
                  <a:srgbClr val="666666"/>
                </a:solidFill>
                <a:latin typeface="FrutigerNext LT Regular" charset="0"/>
                <a:ea typeface="ＭＳ Ｐゴシック" pitchFamily="34" charset="-128"/>
              </a:rPr>
              <a:t>06.April 2006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52463" y="6205538"/>
            <a:ext cx="266858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TECHNOLOGIES CO., LTD.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46938" y="3984625"/>
            <a:ext cx="150336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64" tIns="45680" rIns="91364" bIns="45680"/>
          <a:lstStyle/>
          <a:p>
            <a:pPr>
              <a:defRPr/>
            </a:pPr>
            <a:r>
              <a:rPr lang="en-US" altLang="zh-CN" sz="1800"/>
              <a:t>www.huawei.com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2385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6075" y="115888"/>
            <a:ext cx="2124075" cy="6010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15888"/>
            <a:ext cx="6219825" cy="6010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2385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115888"/>
            <a:ext cx="80645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496300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pic>
        <p:nvPicPr>
          <p:cNvPr id="1028" name="Picture 4" descr="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21413"/>
            <a:ext cx="914241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52463" y="6434138"/>
            <a:ext cx="19288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6" tIns="39141" rIns="78276" bIns="39141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</a:t>
            </a:r>
            <a:r>
              <a:rPr lang="en-US" altLang="zh-CN" sz="1200">
                <a:solidFill>
                  <a:srgbClr val="990000"/>
                </a:solidFill>
                <a:latin typeface="FrutigerNext LT Bold" pitchFamily="1" charset="0"/>
                <a:ea typeface="ＭＳ Ｐゴシック" pitchFamily="34" charset="-128"/>
              </a:rPr>
              <a:t>CONFIDENTIAL</a:t>
            </a:r>
            <a:endParaRPr lang="en-US" altLang="zh-CN" sz="2100">
              <a:solidFill>
                <a:srgbClr val="990000"/>
              </a:solidFill>
              <a:ea typeface="ＭＳ Ｐゴシック" pitchFamily="34" charset="-128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29313" y="6400800"/>
            <a:ext cx="105727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000">
                <a:latin typeface="FrutigerNext LT Medium" pitchFamily="34" charset="0"/>
                <a:ea typeface="ＭＳ Ｐゴシック" pitchFamily="34" charset="-128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  <p:pic>
        <p:nvPicPr>
          <p:cNvPr id="1031" name="Picture 7" descr="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08875" y="6408738"/>
            <a:ext cx="13096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782888" y="6407150"/>
            <a:ext cx="2778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8315" tIns="39159" rIns="78315" bIns="39159">
            <a:spAutoFit/>
          </a:bodyPr>
          <a:lstStyle/>
          <a:p>
            <a:pPr algn="ctr" defTabSz="784225">
              <a:spcBef>
                <a:spcPct val="50000"/>
              </a:spcBef>
              <a:defRPr/>
            </a:pPr>
            <a:r>
              <a:rPr lang="zh-CN" altLang="en-US" sz="1500">
                <a:ea typeface="楷体_GB2312" pitchFamily="49" charset="-122"/>
              </a:rPr>
              <a:t>内部资料 注意保密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j-lt"/>
          <a:ea typeface="+mj-ea"/>
          <a:cs typeface="+mj-cs"/>
        </a:defRPr>
      </a:lvl1pPr>
      <a:lvl2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2pPr>
      <a:lvl3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3pPr>
      <a:lvl4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4pPr>
      <a:lvl5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5pPr>
      <a:lvl6pPr marL="4572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6pPr>
      <a:lvl7pPr marL="9144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7pPr>
      <a:lvl8pPr marL="13716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8pPr>
      <a:lvl9pPr marL="18288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9pPr>
    </p:titleStyle>
    <p:bodyStyle>
      <a:lvl1pPr marL="252413" indent="-252413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Wingdings" pitchFamily="2" charset="2"/>
        <a:buChar char="n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209550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2pPr>
      <a:lvl3pPr marL="839788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+mn-ea"/>
        </a:defRPr>
      </a:lvl3pPr>
      <a:lvl4pPr marL="1174750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4pPr>
      <a:lvl5pPr marL="15097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5pPr>
      <a:lvl6pPr marL="19669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6pPr>
      <a:lvl7pPr marL="24241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7pPr>
      <a:lvl8pPr marL="28813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8pPr>
      <a:lvl9pPr marL="33385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115888"/>
            <a:ext cx="80645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496300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pic>
        <p:nvPicPr>
          <p:cNvPr id="1028" name="Picture 4" descr="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21413"/>
            <a:ext cx="914241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52463" y="6434138"/>
            <a:ext cx="19288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6" tIns="39141" rIns="78276" bIns="39141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</a:t>
            </a:r>
            <a:r>
              <a:rPr lang="en-US" altLang="zh-CN" sz="1200">
                <a:solidFill>
                  <a:srgbClr val="990000"/>
                </a:solidFill>
                <a:latin typeface="FrutigerNext LT Bold" pitchFamily="1" charset="0"/>
                <a:ea typeface="ＭＳ Ｐゴシック" pitchFamily="34" charset="-128"/>
              </a:rPr>
              <a:t>CONFIDENTIAL</a:t>
            </a:r>
            <a:endParaRPr lang="en-US" altLang="zh-CN" sz="2100">
              <a:solidFill>
                <a:srgbClr val="990000"/>
              </a:solidFill>
              <a:ea typeface="ＭＳ Ｐゴシック" pitchFamily="34" charset="-128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29313" y="6400800"/>
            <a:ext cx="105727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000">
                <a:latin typeface="FrutigerNext LT Medium" pitchFamily="34" charset="0"/>
                <a:ea typeface="ＭＳ Ｐゴシック" pitchFamily="34" charset="-128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2011/11/21</a:t>
            </a:fld>
            <a:endParaRPr lang="zh-CN" altLang="en-US"/>
          </a:p>
        </p:txBody>
      </p:sp>
      <p:pic>
        <p:nvPicPr>
          <p:cNvPr id="1031" name="Picture 7" descr="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08875" y="6408738"/>
            <a:ext cx="13096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782888" y="6407150"/>
            <a:ext cx="2778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8315" tIns="39159" rIns="78315" bIns="39159">
            <a:spAutoFit/>
          </a:bodyPr>
          <a:lstStyle/>
          <a:p>
            <a:pPr algn="ctr" defTabSz="784225">
              <a:spcBef>
                <a:spcPct val="50000"/>
              </a:spcBef>
              <a:defRPr/>
            </a:pPr>
            <a:r>
              <a:rPr lang="zh-CN" altLang="en-US" sz="1500">
                <a:ea typeface="楷体_GB2312" pitchFamily="49" charset="-122"/>
              </a:rPr>
              <a:t>内部资料 注意保密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j-lt"/>
          <a:ea typeface="+mj-ea"/>
          <a:cs typeface="+mj-cs"/>
        </a:defRPr>
      </a:lvl1pPr>
      <a:lvl2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2pPr>
      <a:lvl3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3pPr>
      <a:lvl4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4pPr>
      <a:lvl5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5pPr>
      <a:lvl6pPr marL="4572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6pPr>
      <a:lvl7pPr marL="9144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7pPr>
      <a:lvl8pPr marL="13716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8pPr>
      <a:lvl9pPr marL="18288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9pPr>
    </p:titleStyle>
    <p:bodyStyle>
      <a:lvl1pPr marL="252413" indent="-252413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Wingdings" pitchFamily="2" charset="2"/>
        <a:buChar char="n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209550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2pPr>
      <a:lvl3pPr marL="839788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+mn-ea"/>
        </a:defRPr>
      </a:lvl3pPr>
      <a:lvl4pPr marL="1174750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4pPr>
      <a:lvl5pPr marL="15097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5pPr>
      <a:lvl6pPr marL="19669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6pPr>
      <a:lvl7pPr marL="24241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7pPr>
      <a:lvl8pPr marL="28813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8pPr>
      <a:lvl9pPr marL="33385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1556792"/>
            <a:ext cx="6840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/>
              <a:t>CE11 Report on </a:t>
            </a:r>
            <a:r>
              <a:rPr lang="en-US" altLang="zh-CN" sz="3200" b="1" dirty="0" smtClean="0"/>
              <a:t>Mode </a:t>
            </a:r>
            <a:r>
              <a:rPr lang="en-US" altLang="zh-CN" sz="3200" b="1" dirty="0" smtClean="0"/>
              <a:t>Dependent Coefficient Scanning </a:t>
            </a:r>
            <a:r>
              <a:rPr lang="en-US" altLang="zh-CN" sz="3200" b="1" dirty="0" smtClean="0"/>
              <a:t>for </a:t>
            </a:r>
            <a:r>
              <a:rPr lang="en-US" altLang="zh-CN" sz="3200" b="1" dirty="0" smtClean="0"/>
              <a:t>Inter </a:t>
            </a:r>
            <a:r>
              <a:rPr lang="en-US" altLang="zh-CN" sz="3200" b="1" dirty="0" smtClean="0"/>
              <a:t>Coding</a:t>
            </a:r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395536" y="4725144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/>
              <a:t>Jin Song, </a:t>
            </a:r>
            <a:r>
              <a:rPr lang="en-US" altLang="zh-CN" sz="2000" b="1" dirty="0" err="1" smtClean="0"/>
              <a:t>Xiaozhen</a:t>
            </a:r>
            <a:r>
              <a:rPr lang="en-US" altLang="zh-CN" sz="2000" b="1" dirty="0" smtClean="0"/>
              <a:t> </a:t>
            </a:r>
            <a:r>
              <a:rPr lang="en-US" altLang="zh-CN" sz="2000" b="1" dirty="0" err="1" smtClean="0"/>
              <a:t>Zheng</a:t>
            </a:r>
            <a:r>
              <a:rPr lang="en-US" altLang="zh-CN" sz="2000" b="1" dirty="0" smtClean="0"/>
              <a:t>, </a:t>
            </a:r>
            <a:r>
              <a:rPr lang="en-US" altLang="zh-CN" sz="2000" b="1" dirty="0" err="1" smtClean="0"/>
              <a:t>Haitao</a:t>
            </a:r>
            <a:r>
              <a:rPr lang="en-US" altLang="zh-CN" sz="2000" b="1" dirty="0" smtClean="0"/>
              <a:t> Yang , </a:t>
            </a:r>
          </a:p>
          <a:p>
            <a:r>
              <a:rPr lang="en-US" altLang="zh-CN" sz="2000" b="1" dirty="0" err="1" smtClean="0"/>
              <a:t>Haoping</a:t>
            </a:r>
            <a:r>
              <a:rPr lang="en-US" altLang="zh-CN" sz="2000" b="1" dirty="0" smtClean="0"/>
              <a:t> </a:t>
            </a:r>
            <a:r>
              <a:rPr lang="en-US" altLang="zh-CN" sz="2000" b="1" dirty="0" smtClean="0"/>
              <a:t>Yu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Background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smtClean="0"/>
              <a:t>A </a:t>
            </a:r>
            <a:r>
              <a:rPr lang="en-US" altLang="zh-CN" sz="2400" dirty="0" smtClean="0"/>
              <a:t>prediction unit </a:t>
            </a:r>
            <a:r>
              <a:rPr lang="en-US" altLang="zh-CN" sz="2400" dirty="0" smtClean="0"/>
              <a:t>dependent coefficient scanning order selection scheme (PDCS) for inter coding is proposed in the last meeting. </a:t>
            </a:r>
            <a:endParaRPr lang="en-US" altLang="zh-CN" sz="2400" dirty="0" smtClean="0"/>
          </a:p>
          <a:p>
            <a:r>
              <a:rPr lang="en-US" altLang="zh-CN" sz="2400" dirty="0" smtClean="0"/>
              <a:t>NSQT for inter coding was added into HM4.0</a:t>
            </a:r>
          </a:p>
          <a:p>
            <a:r>
              <a:rPr lang="en-US" altLang="zh-CN" sz="2400" dirty="0" smtClean="0"/>
              <a:t>The harmonization of PDCS and NSQT is tested in CE11, and is reported in this document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Proposal Scheme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850" y="908051"/>
            <a:ext cx="8496300" cy="1224806"/>
          </a:xfrm>
        </p:spPr>
        <p:txBody>
          <a:bodyPr/>
          <a:lstStyle/>
          <a:p>
            <a:r>
              <a:rPr lang="en-US" altLang="zh-CN" sz="2000" dirty="0" smtClean="0"/>
              <a:t>The </a:t>
            </a:r>
            <a:r>
              <a:rPr lang="en-US" altLang="zh-CN" sz="2000" dirty="0" smtClean="0"/>
              <a:t>relationship among PU partition, TU partition and scanning </a:t>
            </a:r>
            <a:r>
              <a:rPr lang="en-US" altLang="zh-CN" sz="2000" dirty="0" smtClean="0"/>
              <a:t>pattern</a:t>
            </a:r>
            <a:endParaRPr lang="zh-CN" altLang="en-US" sz="2000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11560" y="2276872"/>
          <a:ext cx="7848873" cy="2156936"/>
        </p:xfrm>
        <a:graphic>
          <a:graphicData uri="http://schemas.openxmlformats.org/drawingml/2006/table">
            <a:tbl>
              <a:tblPr/>
              <a:tblGrid>
                <a:gridCol w="1134382"/>
                <a:gridCol w="813083"/>
                <a:gridCol w="813902"/>
                <a:gridCol w="813083"/>
                <a:gridCol w="786035"/>
                <a:gridCol w="872097"/>
                <a:gridCol w="872097"/>
                <a:gridCol w="872097"/>
                <a:gridCol w="872097"/>
              </a:tblGrid>
              <a:tr h="6964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800" b="1" kern="100" dirty="0">
                          <a:latin typeface="Times New Roman"/>
                          <a:ea typeface="宋体"/>
                          <a:cs typeface="Times New Roman"/>
                        </a:rPr>
                        <a:t>2NxN PU</a:t>
                      </a: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800" b="1" kern="100" dirty="0">
                          <a:latin typeface="Times New Roman"/>
                          <a:ea typeface="宋体"/>
                          <a:cs typeface="Times New Roman"/>
                        </a:rPr>
                        <a:t>2NxnU PU</a:t>
                      </a: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800" b="1" kern="100">
                          <a:latin typeface="Times New Roman"/>
                          <a:ea typeface="宋体"/>
                          <a:cs typeface="Times New Roman"/>
                        </a:rPr>
                        <a:t>2NxnD PU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800" b="1" kern="100">
                          <a:latin typeface="Times New Roman"/>
                          <a:ea typeface="宋体"/>
                          <a:cs typeface="Times New Roman"/>
                        </a:rPr>
                        <a:t>Nx2N PU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800" b="1" kern="100">
                          <a:latin typeface="Times New Roman"/>
                          <a:ea typeface="宋体"/>
                          <a:cs typeface="Times New Roman"/>
                        </a:rPr>
                        <a:t>nLx2N PU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800" b="1" kern="100">
                          <a:latin typeface="Times New Roman"/>
                          <a:ea typeface="宋体"/>
                          <a:cs typeface="Times New Roman"/>
                        </a:rPr>
                        <a:t>nRx2N PU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800" b="1" kern="100">
                          <a:latin typeface="Times New Roman"/>
                          <a:ea typeface="宋体"/>
                          <a:cs typeface="Times New Roman"/>
                        </a:rPr>
                        <a:t>2Nx2N PU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800" b="1" kern="100" dirty="0">
                          <a:latin typeface="Times New Roman"/>
                          <a:ea typeface="宋体"/>
                          <a:cs typeface="Times New Roman"/>
                        </a:rPr>
                        <a:t>NxN</a:t>
                      </a:r>
                      <a:br>
                        <a:rPr lang="x-none" sz="1800" b="1" kern="100" dirty="0">
                          <a:latin typeface="Times New Roman"/>
                          <a:ea typeface="宋体"/>
                          <a:cs typeface="Times New Roman"/>
                        </a:rPr>
                      </a:br>
                      <a:r>
                        <a:rPr lang="x-none" sz="1800" b="1" kern="100" dirty="0">
                          <a:latin typeface="Times New Roman"/>
                          <a:ea typeface="宋体"/>
                          <a:cs typeface="Times New Roman"/>
                        </a:rPr>
                        <a:t>PU</a:t>
                      </a: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56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800" b="1" kern="100">
                          <a:latin typeface="Times New Roman"/>
                          <a:ea typeface="宋体"/>
                          <a:cs typeface="Times New Roman"/>
                        </a:rPr>
                        <a:t>Non-square TU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800" b="1" kern="100" dirty="0">
                          <a:latin typeface="Times New Roman"/>
                          <a:ea typeface="宋体"/>
                          <a:cs typeface="Times New Roman"/>
                        </a:rPr>
                        <a:t>Vertical scan</a:t>
                      </a: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800" b="1" kern="100" dirty="0">
                          <a:latin typeface="Times New Roman"/>
                          <a:ea typeface="宋体"/>
                          <a:cs typeface="Times New Roman"/>
                        </a:rPr>
                        <a:t>(TU is horizontal stripe)</a:t>
                      </a: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800" b="1" kern="100" dirty="0">
                          <a:latin typeface="Times New Roman"/>
                          <a:ea typeface="宋体"/>
                          <a:cs typeface="Times New Roman"/>
                        </a:rPr>
                        <a:t>Horizontal scan</a:t>
                      </a: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800" b="1" kern="100" dirty="0">
                          <a:latin typeface="Times New Roman"/>
                          <a:ea typeface="宋体"/>
                          <a:cs typeface="Times New Roman"/>
                        </a:rPr>
                        <a:t>(TU is vertical stripe)</a:t>
                      </a: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800" b="1" kern="100">
                          <a:latin typeface="Times New Roman"/>
                          <a:ea typeface="宋体"/>
                          <a:cs typeface="Times New Roman"/>
                        </a:rPr>
                        <a:t>N/A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4821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800" b="1" kern="100">
                          <a:latin typeface="Times New Roman"/>
                          <a:ea typeface="宋体"/>
                          <a:cs typeface="Times New Roman"/>
                        </a:rPr>
                        <a:t>Square TU</a:t>
                      </a:r>
                      <a:endParaRPr lang="zh-CN" sz="18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x-none" sz="1800" b="1" kern="100" dirty="0">
                          <a:latin typeface="Times New Roman"/>
                          <a:ea typeface="宋体"/>
                          <a:cs typeface="Times New Roman"/>
                        </a:rPr>
                        <a:t>Zig-zag scan</a:t>
                      </a:r>
                      <a:endParaRPr lang="zh-CN" sz="18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Proposal Scheme</a:t>
            </a:r>
            <a:endParaRPr lang="zh-CN" altLang="en-US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1445915" y="2461989"/>
          <a:ext cx="1685925" cy="3343275"/>
        </p:xfrm>
        <a:graphic>
          <a:graphicData uri="http://schemas.openxmlformats.org/presentationml/2006/ole">
            <p:oleObj spid="_x0000_s29697" name="Visio" r:id="rId3" imgW="1690497" imgH="3346704" progId="">
              <p:embed/>
            </p:oleObj>
          </a:graphicData>
        </a:graphic>
      </p:graphicFrame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395536" y="980728"/>
            <a:ext cx="8496300" cy="5218113"/>
          </a:xfrm>
        </p:spPr>
        <p:txBody>
          <a:bodyPr/>
          <a:lstStyle/>
          <a:p>
            <a:r>
              <a:rPr lang="en-US" altLang="zh-CN" sz="2400" dirty="0" smtClean="0"/>
              <a:t>The proposed method is</a:t>
            </a:r>
          </a:p>
          <a:p>
            <a:pPr lvl="1"/>
            <a:r>
              <a:rPr lang="en-US" altLang="zh-CN" sz="2000" dirty="0" smtClean="0"/>
              <a:t>Horizontal scan for the “vertical stripe” TU</a:t>
            </a:r>
          </a:p>
          <a:p>
            <a:pPr lvl="1"/>
            <a:r>
              <a:rPr lang="en-US" altLang="zh-CN" sz="2000" dirty="0" smtClean="0"/>
              <a:t>Vertical scan for the “horizontal stripe” TU</a:t>
            </a:r>
            <a:endParaRPr lang="zh-CN" altLang="en-US" sz="2000" dirty="0"/>
          </a:p>
        </p:txBody>
      </p:sp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4067175" y="3103563"/>
          <a:ext cx="4381500" cy="1981200"/>
        </p:xfrm>
        <a:graphic>
          <a:graphicData uri="http://schemas.openxmlformats.org/presentationml/2006/ole">
            <p:oleObj spid="_x0000_s29700" name="Visio" r:id="rId4" imgW="4380738" imgH="1978533" progId="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Simulations &amp; Results</a:t>
            </a:r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83568" y="1196752"/>
          <a:ext cx="7272809" cy="2797286"/>
        </p:xfrm>
        <a:graphic>
          <a:graphicData uri="http://schemas.openxmlformats.org/drawingml/2006/table">
            <a:tbl>
              <a:tblPr/>
              <a:tblGrid>
                <a:gridCol w="1246875"/>
                <a:gridCol w="1011902"/>
                <a:gridCol w="990110"/>
                <a:gridCol w="1010955"/>
                <a:gridCol w="1011902"/>
                <a:gridCol w="990110"/>
                <a:gridCol w="1010955"/>
              </a:tblGrid>
              <a:tr h="276275">
                <a:tc>
                  <a:txBody>
                    <a:bodyPr/>
                    <a:lstStyle/>
                    <a:p>
                      <a:endParaRPr lang="zh-CN" sz="1400">
                        <a:latin typeface="+mn-lt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</a:rPr>
                        <a:t>Random Access LC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20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3543">
                <a:tc>
                  <a:txBody>
                    <a:bodyPr/>
                    <a:lstStyle/>
                    <a:p>
                      <a:endParaRPr lang="zh-CN" sz="1400">
                        <a:latin typeface="+mn-lt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Y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U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V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Y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U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V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Class A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altLang="en-US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altLang="en-US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altLang="en-US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62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Class B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2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Class C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2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Class D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2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Class E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>
                          <a:solidFill>
                            <a:srgbClr val="000000"/>
                          </a:solidFill>
                          <a:latin typeface="+mn-lt"/>
                          <a:ea typeface="宋体"/>
                          <a:cs typeface="+mn-cs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2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Overall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0.0%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-0.2%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-0.1%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-0.1%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-0.4%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-0.4%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62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Enc Time[%]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100%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100%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35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Dec Time[%]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99%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smtClean="0">
                          <a:solidFill>
                            <a:srgbClr val="000000"/>
                          </a:solidFill>
                          <a:latin typeface="+mn-lt"/>
                          <a:ea typeface="宋体"/>
                        </a:rPr>
                        <a:t>100%</a:t>
                      </a:r>
                      <a:endParaRPr lang="zh-CN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827584" y="4509120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mtClean="0"/>
              <a:t>Thanks Samsung for the crosschecking efforts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WD modifications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CN" sz="2400" dirty="0" smtClean="0"/>
              <a:t>Inverse scanning </a:t>
            </a:r>
            <a:r>
              <a:rPr lang="en-GB" altLang="zh-CN" sz="2400" dirty="0" smtClean="0"/>
              <a:t>process</a:t>
            </a:r>
            <a:br>
              <a:rPr lang="en-GB" altLang="zh-CN" sz="2400" dirty="0" smtClean="0"/>
            </a:br>
            <a:r>
              <a:rPr lang="en-US" altLang="zh-CN" sz="1800" b="0" dirty="0" smtClean="0"/>
              <a:t>The </a:t>
            </a:r>
            <a:r>
              <a:rPr lang="en-US" altLang="zh-CN" sz="1800" b="0" dirty="0" smtClean="0"/>
              <a:t>variable </a:t>
            </a:r>
            <a:r>
              <a:rPr lang="en-US" altLang="zh-CN" sz="1800" b="0" dirty="0" err="1" smtClean="0"/>
              <a:t>scanIdx</a:t>
            </a:r>
            <a:r>
              <a:rPr lang="en-US" altLang="zh-CN" sz="1800" b="0" dirty="0" smtClean="0"/>
              <a:t>, indicating </a:t>
            </a:r>
            <a:r>
              <a:rPr lang="en-US" altLang="zh-CN" sz="1800" b="0" dirty="0" err="1" smtClean="0"/>
              <a:t>wich</a:t>
            </a:r>
            <a:r>
              <a:rPr lang="en-US" altLang="zh-CN" sz="1800" b="0" dirty="0" smtClean="0"/>
              <a:t> scan is used to scan the transform </a:t>
            </a:r>
            <a:r>
              <a:rPr lang="en-US" altLang="zh-CN" sz="1800" b="0" dirty="0" smtClean="0"/>
              <a:t>coefficients (zigzag</a:t>
            </a:r>
            <a:r>
              <a:rPr lang="en-US" altLang="zh-CN" sz="1800" b="0" dirty="0" smtClean="0"/>
              <a:t>, horizontal or vertical), is derived as </a:t>
            </a:r>
            <a:r>
              <a:rPr lang="en-US" altLang="zh-CN" sz="1800" b="0" dirty="0" smtClean="0"/>
              <a:t>follows.</a:t>
            </a:r>
            <a:endParaRPr lang="en-US" altLang="zh-CN" sz="1800" b="0" dirty="0" smtClean="0"/>
          </a:p>
          <a:p>
            <a:pPr lvl="1"/>
            <a:r>
              <a:rPr lang="en-US" altLang="zh-CN" sz="1800" dirty="0" smtClean="0"/>
              <a:t>If </a:t>
            </a:r>
            <a:r>
              <a:rPr lang="en-US" altLang="zh-CN" sz="1800" dirty="0" err="1" smtClean="0"/>
              <a:t>PredMode</a:t>
            </a:r>
            <a:r>
              <a:rPr lang="en-US" altLang="zh-CN" sz="1800" dirty="0" smtClean="0"/>
              <a:t> is equal to MODE_INTRA, the following applies.</a:t>
            </a:r>
            <a:endParaRPr lang="zh-CN" altLang="zh-CN" sz="1800" dirty="0" smtClean="0"/>
          </a:p>
          <a:p>
            <a:pPr lvl="2" hangingPunct="0"/>
            <a:r>
              <a:rPr lang="en-US" altLang="zh-CN" sz="1800" dirty="0" smtClean="0"/>
              <a:t>If </a:t>
            </a:r>
            <a:r>
              <a:rPr lang="en-US" altLang="zh-CN" sz="1800" dirty="0" err="1" smtClean="0"/>
              <a:t>cIdx</a:t>
            </a:r>
            <a:r>
              <a:rPr lang="en-US" altLang="zh-CN" sz="1800" dirty="0" smtClean="0"/>
              <a:t> is equal to 0, </a:t>
            </a:r>
            <a:r>
              <a:rPr lang="en-US" altLang="zh-CN" sz="1800" dirty="0" err="1" smtClean="0"/>
              <a:t>scanIdx</a:t>
            </a:r>
            <a:r>
              <a:rPr lang="en-US" altLang="zh-CN" sz="1800" dirty="0" smtClean="0"/>
              <a:t> is set to </a:t>
            </a:r>
            <a:r>
              <a:rPr lang="en-US" altLang="zh-CN" sz="1800" dirty="0" err="1" smtClean="0"/>
              <a:t>ScanType</a:t>
            </a:r>
            <a:r>
              <a:rPr lang="en-US" altLang="zh-CN" sz="1800" dirty="0" smtClean="0"/>
              <a:t>[ Log2( </a:t>
            </a:r>
            <a:r>
              <a:rPr lang="en-US" altLang="zh-CN" sz="1800" dirty="0" err="1" smtClean="0"/>
              <a:t>nS</a:t>
            </a:r>
            <a:r>
              <a:rPr lang="en-US" altLang="zh-CN" sz="1800" dirty="0" smtClean="0"/>
              <a:t> &gt;&gt; 2 ) ][ </a:t>
            </a:r>
            <a:r>
              <a:rPr lang="en-US" altLang="zh-CN" sz="1800" dirty="0" err="1" smtClean="0"/>
              <a:t>IntraPredMode</a:t>
            </a:r>
            <a:r>
              <a:rPr lang="en-US" altLang="zh-CN" sz="1800" dirty="0" smtClean="0"/>
              <a:t> ].</a:t>
            </a:r>
            <a:endParaRPr lang="zh-CN" altLang="zh-CN" sz="1800" dirty="0" smtClean="0"/>
          </a:p>
          <a:p>
            <a:pPr lvl="2" hangingPunct="0"/>
            <a:r>
              <a:rPr lang="en-US" altLang="zh-CN" sz="1800" dirty="0" smtClean="0"/>
              <a:t>Otherwise (</a:t>
            </a:r>
            <a:r>
              <a:rPr lang="en-US" altLang="zh-CN" sz="1800" dirty="0" err="1" smtClean="0"/>
              <a:t>cIdx</a:t>
            </a:r>
            <a:r>
              <a:rPr lang="en-US" altLang="zh-CN" sz="1800" dirty="0" smtClean="0"/>
              <a:t> is equal to 1 or 2), </a:t>
            </a:r>
            <a:r>
              <a:rPr lang="en-US" altLang="zh-CN" sz="1800" dirty="0" err="1" smtClean="0"/>
              <a:t>scanIdx</a:t>
            </a:r>
            <a:r>
              <a:rPr lang="en-US" altLang="zh-CN" sz="1800" dirty="0" smtClean="0"/>
              <a:t> is set to </a:t>
            </a:r>
            <a:r>
              <a:rPr lang="en-US" altLang="zh-CN" sz="1800" dirty="0" err="1" smtClean="0"/>
              <a:t>ScanType</a:t>
            </a:r>
            <a:r>
              <a:rPr lang="en-US" altLang="zh-CN" sz="1800" dirty="0" smtClean="0"/>
              <a:t>[ Log2( </a:t>
            </a:r>
            <a:r>
              <a:rPr lang="en-US" altLang="zh-CN" sz="1800" dirty="0" err="1" smtClean="0"/>
              <a:t>nS</a:t>
            </a:r>
            <a:r>
              <a:rPr lang="en-US" altLang="zh-CN" sz="1800" dirty="0" smtClean="0"/>
              <a:t> &gt;&gt; 2 ) ][ </a:t>
            </a:r>
            <a:r>
              <a:rPr lang="en-US" altLang="zh-CN" sz="1800" dirty="0" err="1" smtClean="0"/>
              <a:t>IntraPredModeC</a:t>
            </a:r>
            <a:r>
              <a:rPr lang="en-US" altLang="zh-CN" sz="1800" dirty="0" smtClean="0"/>
              <a:t> ]</a:t>
            </a:r>
            <a:endParaRPr lang="zh-CN" altLang="zh-CN" sz="1800" dirty="0" smtClean="0"/>
          </a:p>
          <a:p>
            <a:pPr lvl="1" hangingPunct="0"/>
            <a:r>
              <a:rPr lang="en-US" altLang="zh-CN" sz="1800" dirty="0" smtClean="0"/>
              <a:t>Otherwise (</a:t>
            </a:r>
            <a:r>
              <a:rPr lang="en-US" altLang="zh-CN" sz="1800" dirty="0" err="1" smtClean="0"/>
              <a:t>PredMode</a:t>
            </a:r>
            <a:r>
              <a:rPr lang="en-US" altLang="zh-CN" sz="1800" dirty="0" smtClean="0"/>
              <a:t> is not equal to MODE_INTRA</a:t>
            </a:r>
            <a:r>
              <a:rPr lang="en-US" altLang="zh-CN" sz="1800" dirty="0" smtClean="0">
                <a:solidFill>
                  <a:srgbClr val="0070C0"/>
                </a:solidFill>
              </a:rPr>
              <a:t>), when </a:t>
            </a:r>
            <a:r>
              <a:rPr lang="en-US" altLang="zh-CN" sz="1800" dirty="0" err="1" smtClean="0">
                <a:solidFill>
                  <a:srgbClr val="0070C0"/>
                </a:solidFill>
              </a:rPr>
              <a:t>nW</a:t>
            </a:r>
            <a:r>
              <a:rPr lang="en-US" altLang="zh-CN" sz="1800" dirty="0" smtClean="0">
                <a:solidFill>
                  <a:srgbClr val="0070C0"/>
                </a:solidFill>
              </a:rPr>
              <a:t> is equal to </a:t>
            </a:r>
            <a:r>
              <a:rPr lang="en-US" altLang="zh-CN" sz="1800" dirty="0" err="1" smtClean="0">
                <a:solidFill>
                  <a:srgbClr val="0070C0"/>
                </a:solidFill>
              </a:rPr>
              <a:t>nH</a:t>
            </a:r>
            <a:r>
              <a:rPr lang="en-US" altLang="zh-CN" sz="1800" dirty="0" smtClean="0">
                <a:solidFill>
                  <a:srgbClr val="0070C0"/>
                </a:solidFill>
              </a:rPr>
              <a:t>, </a:t>
            </a:r>
            <a:r>
              <a:rPr lang="en-US" altLang="zh-CN" sz="1800" dirty="0" err="1" smtClean="0">
                <a:solidFill>
                  <a:srgbClr val="0070C0"/>
                </a:solidFill>
              </a:rPr>
              <a:t>scanIdx</a:t>
            </a:r>
            <a:r>
              <a:rPr lang="en-US" altLang="zh-CN" sz="1800" dirty="0" smtClean="0">
                <a:solidFill>
                  <a:srgbClr val="0070C0"/>
                </a:solidFill>
              </a:rPr>
              <a:t> is set to 0,when </a:t>
            </a:r>
            <a:r>
              <a:rPr lang="en-US" altLang="zh-CN" sz="1800" dirty="0" err="1" smtClean="0">
                <a:solidFill>
                  <a:srgbClr val="0070C0"/>
                </a:solidFill>
              </a:rPr>
              <a:t>nW</a:t>
            </a:r>
            <a:r>
              <a:rPr lang="en-US" altLang="zh-CN" sz="1800" dirty="0" smtClean="0">
                <a:solidFill>
                  <a:srgbClr val="0070C0"/>
                </a:solidFill>
              </a:rPr>
              <a:t> is larger than </a:t>
            </a:r>
            <a:r>
              <a:rPr lang="en-US" altLang="zh-CN" sz="1800" dirty="0" err="1" smtClean="0">
                <a:solidFill>
                  <a:srgbClr val="0070C0"/>
                </a:solidFill>
              </a:rPr>
              <a:t>nH</a:t>
            </a:r>
            <a:r>
              <a:rPr lang="en-US" altLang="zh-CN" sz="1800" dirty="0" smtClean="0">
                <a:solidFill>
                  <a:srgbClr val="0070C0"/>
                </a:solidFill>
              </a:rPr>
              <a:t>, </a:t>
            </a:r>
            <a:r>
              <a:rPr lang="en-US" altLang="zh-CN" sz="1800" dirty="0" err="1" smtClean="0">
                <a:solidFill>
                  <a:srgbClr val="0070C0"/>
                </a:solidFill>
              </a:rPr>
              <a:t>scanIdx</a:t>
            </a:r>
            <a:r>
              <a:rPr lang="en-US" altLang="zh-CN" sz="1800" dirty="0" smtClean="0">
                <a:solidFill>
                  <a:srgbClr val="0070C0"/>
                </a:solidFill>
              </a:rPr>
              <a:t> is set to 2,else </a:t>
            </a:r>
            <a:r>
              <a:rPr lang="en-US" altLang="zh-CN" sz="1800" dirty="0" err="1" smtClean="0">
                <a:solidFill>
                  <a:srgbClr val="0070C0"/>
                </a:solidFill>
              </a:rPr>
              <a:t>scanIdx</a:t>
            </a:r>
            <a:r>
              <a:rPr lang="en-US" altLang="zh-CN" sz="1800" dirty="0" smtClean="0">
                <a:solidFill>
                  <a:srgbClr val="0070C0"/>
                </a:solidFill>
              </a:rPr>
              <a:t> is set to </a:t>
            </a:r>
            <a:r>
              <a:rPr lang="en-US" altLang="zh-CN" sz="1800" dirty="0" smtClean="0">
                <a:solidFill>
                  <a:srgbClr val="0070C0"/>
                </a:solidFill>
              </a:rPr>
              <a:t>1</a:t>
            </a:r>
            <a:r>
              <a:rPr lang="en-US" altLang="zh-CN" sz="1800" dirty="0" smtClean="0"/>
              <a:t>.</a:t>
            </a:r>
            <a:endParaRPr lang="zh-CN" altLang="zh-CN" sz="1800" dirty="0" smtClean="0"/>
          </a:p>
          <a:p>
            <a:pPr>
              <a:buNone/>
            </a:pPr>
            <a:endParaRPr lang="zh-CN" alt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 smtClean="0"/>
              <a:t>Mode </a:t>
            </a:r>
            <a:r>
              <a:rPr lang="en-US" altLang="zh-CN" sz="2000" dirty="0" smtClean="0"/>
              <a:t>dependent coefficient scanning method </a:t>
            </a:r>
            <a:r>
              <a:rPr lang="en-US" altLang="zh-CN" sz="2000" dirty="0" smtClean="0"/>
              <a:t>for inter coding is </a:t>
            </a:r>
            <a:r>
              <a:rPr lang="en-US" altLang="zh-CN" sz="2000" dirty="0" smtClean="0"/>
              <a:t>proposed in this contribution. </a:t>
            </a:r>
            <a:endParaRPr lang="en-US" altLang="zh-CN" sz="2000" dirty="0" smtClean="0"/>
          </a:p>
          <a:p>
            <a:r>
              <a:rPr lang="en-US" altLang="zh-CN" sz="2000" dirty="0" smtClean="0"/>
              <a:t>It is harmonized with </a:t>
            </a:r>
            <a:r>
              <a:rPr lang="en-US" altLang="zh-CN" sz="2000" dirty="0" smtClean="0"/>
              <a:t>NSQT </a:t>
            </a:r>
            <a:endParaRPr lang="en-US" altLang="zh-CN" sz="2000" dirty="0" smtClean="0"/>
          </a:p>
          <a:p>
            <a:r>
              <a:rPr lang="en-US" altLang="zh-CN" sz="2000" dirty="0" smtClean="0"/>
              <a:t>Coding gain, no complexity</a:t>
            </a:r>
          </a:p>
          <a:p>
            <a:r>
              <a:rPr lang="en-US" altLang="zh-CN" sz="2000" dirty="0" smtClean="0"/>
              <a:t>We </a:t>
            </a:r>
            <a:r>
              <a:rPr lang="en-US" altLang="zh-CN" sz="2000" dirty="0" smtClean="0"/>
              <a:t>recommend adopting this method in next version of HEVC Test Model.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236913" y="2132013"/>
            <a:ext cx="26320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309" tIns="39153" rIns="78309" bIns="39153">
            <a:spAutoFit/>
          </a:bodyPr>
          <a:lstStyle/>
          <a:p>
            <a:pPr defTabSz="784225" eaLnBrk="0" hangingPunct="0"/>
            <a:r>
              <a:rPr lang="en-US" altLang="zh-CN" sz="4000">
                <a:solidFill>
                  <a:schemeClr val="bg1"/>
                </a:solidFill>
                <a:latin typeface="FrutigerNext LT Medium" pitchFamily="34" charset="0"/>
                <a:ea typeface="ＭＳ Ｐゴシック" pitchFamily="34" charset="-128"/>
              </a:rPr>
              <a:t>Thank You</a:t>
            </a:r>
            <a:endParaRPr lang="en-US" altLang="zh-CN" sz="4000">
              <a:latin typeface="FrutigerNext LT Medium" pitchFamily="34" charset="0"/>
              <a:ea typeface="ＭＳ Ｐゴシック" pitchFamily="34" charset="-128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460750" y="3330575"/>
            <a:ext cx="21717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309" tIns="39153" rIns="78309" bIns="39153">
            <a:spAutoFit/>
          </a:bodyPr>
          <a:lstStyle/>
          <a:p>
            <a:pPr defTabSz="784225" eaLnBrk="0" hangingPunct="0"/>
            <a:r>
              <a:rPr lang="en-US" altLang="zh-CN" sz="2100">
                <a:solidFill>
                  <a:schemeClr val="bg1"/>
                </a:solidFill>
                <a:latin typeface="FrutigerNext LT Regular" charset="0"/>
                <a:ea typeface="ＭＳ Ｐゴシック" pitchFamily="34" charset="-128"/>
              </a:rPr>
              <a:t>www.huawei.com</a:t>
            </a:r>
            <a:endParaRPr lang="en-US" altLang="zh-CN" sz="4000">
              <a:latin typeface="FrutigerNext LT Regular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1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主题1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44</TotalTime>
  <Words>322</Words>
  <Application>Microsoft Office PowerPoint</Application>
  <PresentationFormat>全屏显示(4:3)</PresentationFormat>
  <Paragraphs>101</Paragraphs>
  <Slides>8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1" baseType="lpstr">
      <vt:lpstr>主题1</vt:lpstr>
      <vt:lpstr>1_主题1</vt:lpstr>
      <vt:lpstr>Visio</vt:lpstr>
      <vt:lpstr>幻灯片 1</vt:lpstr>
      <vt:lpstr>Background</vt:lpstr>
      <vt:lpstr>Proposal Scheme</vt:lpstr>
      <vt:lpstr>Proposal Scheme</vt:lpstr>
      <vt:lpstr>Simulations &amp; Results</vt:lpstr>
      <vt:lpstr>WD modifications</vt:lpstr>
      <vt:lpstr>Conclusions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Haitao Yang(haitao)</dc:creator>
  <cp:lastModifiedBy>Haitao Yang(haitao)</cp:lastModifiedBy>
  <cp:revision>21</cp:revision>
  <dcterms:modified xsi:type="dcterms:W3CDTF">2011-11-21T10:33:16Z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(2)I6ZyKV72KuefJ5jd3bpjb0nuuKyZ74SaUpkRzZbpQZaYqGo5GkV39n7xcaErPWc58QDAcONk
FlQH9hlcsvvil9HRJHybemfdsR3Pb9WPsaoQcGtHEKbbs2qAv8OBxVXOmXFnNVU2fQDINXpd
WaRQnYiJ2HrP6d43huqX8rYH0jHlprTjlfCMKXzESX9L3wB07X8gSzOGpn8hBKwuSMD9rCtf
yXQbFXWBo6CCKcrISf4ku</vt:lpwstr>
  </property>
  <property fmtid="{D5CDD505-2E9C-101B-9397-08002B2CF9AE}" pid="3" name="_ms_pID_7253431">
    <vt:lpwstr>dGThNlQ5vbB+u5ytBFGMDvAKLvMZE1o3OHDYowZSD7HPwEsEXam
EnlNTlS+0MDrtYlUVHSBNK/4QEppnbaGjAH0xrd9FqVaFuGmSf53ePBCje94dYaHN4Ro8idJ
fr1X/kwVnxq+HPgtPVI+olHfyYFSHHyAh+50dH0HNJmDFSt6kQtF8jn34RQt9pCT4Xk=</vt:lpwstr>
  </property>
  <property fmtid="{D5CDD505-2E9C-101B-9397-08002B2CF9AE}" pid="4" name="sflag">
    <vt:lpwstr>1321870151</vt:lpwstr>
  </property>
</Properties>
</file>