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76" r:id="rId2"/>
    <p:sldId id="505" r:id="rId3"/>
    <p:sldId id="506" r:id="rId4"/>
    <p:sldId id="509" r:id="rId5"/>
    <p:sldId id="510" r:id="rId6"/>
    <p:sldId id="511" r:id="rId7"/>
    <p:sldId id="467" r:id="rId8"/>
  </p:sldIdLst>
  <p:sldSz cx="9144000" cy="6858000" type="screen4x3"/>
  <p:notesSz cx="6807200" cy="9939338"/>
  <p:defaultTextStyle>
    <a:defPPr>
      <a:defRPr lang="ko-KR"/>
    </a:defPPr>
    <a:lvl1pPr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  <a:srgbClr val="FF0000"/>
    <a:srgbClr val="99FF33"/>
    <a:srgbClr val="990033"/>
    <a:srgbClr val="66FFCC"/>
    <a:srgbClr val="CC3300"/>
    <a:srgbClr val="5F5F5F"/>
    <a:srgbClr val="CC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86" autoAdjust="0"/>
    <p:restoredTop sz="83607" autoAdjust="0"/>
  </p:normalViewPr>
  <p:slideViewPr>
    <p:cSldViewPr snapToObjects="1">
      <p:cViewPr>
        <p:scale>
          <a:sx n="70" d="100"/>
          <a:sy n="70" d="100"/>
        </p:scale>
        <p:origin x="-1536" y="330"/>
      </p:cViewPr>
      <p:guideLst>
        <p:guide orient="horz" pos="572"/>
        <p:guide pos="2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75" d="100"/>
          <a:sy n="75" d="100"/>
        </p:scale>
        <p:origin x="-2232" y="-108"/>
      </p:cViewPr>
      <p:guideLst>
        <p:guide orient="horz" pos="3130"/>
        <p:guide pos="2144"/>
      </p:guideLst>
    </p:cSldViewPr>
  </p:notes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7DEEAF1-C454-4C66-93B7-1268B3B7670A}" type="datetimeFigureOut">
              <a:rPr lang="ko-KR" altLang="en-US"/>
              <a:pPr>
                <a:defRPr/>
              </a:pPr>
              <a:t>2011-11-22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487BC2D-1569-46A5-A0DC-CC8420A3521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2A6BA1E-FC5B-4236-9F69-17F5D1515679}" type="datetimeFigureOut">
              <a:rPr lang="ko-KR" altLang="en-US"/>
              <a:pPr>
                <a:defRPr/>
              </a:pPr>
              <a:t>2011-11-22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110AB97-0FEF-4720-9AB0-532B43006E6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2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3072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F58E00-AEFB-494A-90BD-5B19B5ED1901}" type="slidenum">
              <a:rPr lang="ko-KR" altLang="en-US" smtClean="0"/>
              <a:pPr/>
              <a:t>3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3072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F58E00-AEFB-494A-90BD-5B19B5ED1901}" type="slidenum">
              <a:rPr lang="ko-KR" altLang="en-US" smtClean="0"/>
              <a:pPr/>
              <a:t>4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3072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F58E00-AEFB-494A-90BD-5B19B5ED1901}" type="slidenum">
              <a:rPr lang="ko-KR" altLang="en-US" smtClean="0"/>
              <a:pPr/>
              <a:t>5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3072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F58E00-AEFB-494A-90BD-5B19B5ED1901}" type="slidenum">
              <a:rPr lang="ko-KR" altLang="en-US" smtClean="0"/>
              <a:pPr/>
              <a:t>6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4096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F52AC6B-3A44-42B4-B02E-062F8010B97D}" type="slidenum">
              <a:rPr lang="ko-KR" altLang="en-US" smtClean="0"/>
              <a:pPr/>
              <a:t>7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B92E7-D0A6-4203-93F1-6543F90DBAD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38756-F3AB-4525-8B3E-050A18390939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3"/>
          <p:cNvSpPr>
            <a:spLocks noChangeArrowheads="1"/>
          </p:cNvSpPr>
          <p:nvPr userDrawn="1"/>
        </p:nvSpPr>
        <p:spPr bwMode="auto">
          <a:xfrm>
            <a:off x="285750" y="785813"/>
            <a:ext cx="8572500" cy="5340350"/>
          </a:xfrm>
          <a:prstGeom prst="roundRect">
            <a:avLst>
              <a:gd name="adj" fmla="val 16667"/>
            </a:avLst>
          </a:prstGeom>
          <a:solidFill>
            <a:schemeClr val="bg1">
              <a:alpha val="58823"/>
            </a:schemeClr>
          </a:solidFill>
          <a:ln w="9525">
            <a:noFill/>
            <a:round/>
            <a:headEnd/>
            <a:tailEnd/>
          </a:ln>
        </p:spPr>
        <p:txBody>
          <a:bodyPr wrap="none" lIns="234000" rIns="234000"/>
          <a:lstStyle/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endParaRPr lang="en-US" altLang="ko-KR" sz="1600" dirty="0">
              <a:solidFill>
                <a:srgbClr val="0000CC"/>
              </a:solidFill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48558"/>
            <a:ext cx="8572560" cy="500042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71472" y="1071546"/>
            <a:ext cx="8001056" cy="5054616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78643-27C0-4B29-9AC8-E9D07753DF0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F8244-C048-4A2A-B0FD-42045B2C1D4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AF535-C17A-4629-95B8-A7DFA893F8D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3B4B8-D3DE-4B59-8627-6C4EAE373A2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00E3E-4C48-49D3-96C5-B1D1688DD5E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A2AD1-3709-4193-9024-A75984BA2932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BACB0-9613-4C61-8DE2-9313EBF57929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6FD2A-2D6C-4A2E-BB7C-EACE15BC37E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GE_039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solidFill>
            <a:schemeClr val="bg1">
              <a:alpha val="52156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0" name="직사각형 9"/>
          <p:cNvSpPr/>
          <p:nvPr userDrawn="1"/>
        </p:nvSpPr>
        <p:spPr bwMode="auto">
          <a:xfrm>
            <a:off x="-71438" y="0"/>
            <a:ext cx="9215438" cy="6858000"/>
          </a:xfrm>
          <a:prstGeom prst="rect">
            <a:avLst/>
          </a:prstGeom>
          <a:solidFill>
            <a:schemeClr val="bg1">
              <a:alpha val="66000"/>
            </a:scheme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5750" y="71438"/>
            <a:ext cx="8572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5750" y="785813"/>
            <a:ext cx="8572500" cy="534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5275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2465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89F70FD9-DA59-4EE0-B823-FBB1895A153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11" name="Line 3"/>
          <p:cNvSpPr>
            <a:spLocks noChangeShapeType="1"/>
          </p:cNvSpPr>
          <p:nvPr userDrawn="1"/>
        </p:nvSpPr>
        <p:spPr bwMode="auto">
          <a:xfrm>
            <a:off x="6350" y="609600"/>
            <a:ext cx="9137650" cy="0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graphicFrame>
        <p:nvGraphicFramePr>
          <p:cNvPr id="12" name="Group 5"/>
          <p:cNvGraphicFramePr>
            <a:graphicFrameLocks noGrp="1"/>
          </p:cNvGraphicFramePr>
          <p:nvPr/>
        </p:nvGraphicFramePr>
        <p:xfrm>
          <a:off x="0" y="522288"/>
          <a:ext cx="9137650" cy="116840"/>
        </p:xfrm>
        <a:graphic>
          <a:graphicData uri="http://schemas.openxmlformats.org/drawingml/2006/table">
            <a:tbl>
              <a:tblPr/>
              <a:tblGrid>
                <a:gridCol w="6653213"/>
                <a:gridCol w="1944687"/>
                <a:gridCol w="53975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0033"/>
                        </a:gs>
                        <a:gs pos="100000">
                          <a:srgbClr val="990033">
                            <a:gamma/>
                            <a:tint val="60392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33FF">
                            <a:gamma/>
                            <a:tint val="66667"/>
                            <a:invGamma/>
                          </a:srgbClr>
                        </a:gs>
                        <a:gs pos="100000">
                          <a:srgbClr val="9933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33CC"/>
                        </a:gs>
                        <a:gs pos="100000">
                          <a:srgbClr val="3333CC">
                            <a:gamma/>
                            <a:tint val="63529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685800" y="2319025"/>
            <a:ext cx="7772400" cy="1470025"/>
          </a:xfrm>
        </p:spPr>
        <p:txBody>
          <a:bodyPr/>
          <a:lstStyle/>
          <a:p>
            <a:pPr algn="ctr"/>
            <a:r>
              <a:rPr lang="en-US" altLang="ko-KR" sz="32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Non-CE8: Information on</a:t>
            </a:r>
            <a:br>
              <a:rPr lang="en-US" altLang="ko-KR" sz="32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altLang="ko-KR" sz="32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CU-based ALF control re-design process</a:t>
            </a:r>
            <a:endParaRPr lang="ko-KR" altLang="en-US" sz="3200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171" name="부제목 2"/>
          <p:cNvSpPr>
            <a:spLocks noGrp="1"/>
          </p:cNvSpPr>
          <p:nvPr>
            <p:ph type="subTitle" idx="1"/>
          </p:nvPr>
        </p:nvSpPr>
        <p:spPr>
          <a:xfrm>
            <a:off x="1371600" y="4891710"/>
            <a:ext cx="6400800" cy="1057640"/>
          </a:xfrm>
        </p:spPr>
        <p:txBody>
          <a:bodyPr anchor="ctr"/>
          <a:lstStyle/>
          <a:p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Jaehyun Lim, </a:t>
            </a:r>
            <a:r>
              <a:rPr lang="en-US" altLang="ko-KR" dirty="0" err="1" smtClean="0"/>
              <a:t>Seungwook</a:t>
            </a:r>
            <a:r>
              <a:rPr lang="en-US" altLang="ko-KR" dirty="0" smtClean="0"/>
              <a:t> Park</a:t>
            </a:r>
            <a:endParaRPr lang="en-US" altLang="ko-KR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altLang="ko-KR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LG Electronics</a:t>
            </a:r>
          </a:p>
        </p:txBody>
      </p:sp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251400" y="1126439"/>
            <a:ext cx="1860766" cy="57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JCTVC-G146</a:t>
            </a:r>
            <a:endParaRPr lang="en-US" altLang="ko-KR" sz="2400" b="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Introduction &amp; proposed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195" name="내용 개체 틀 2"/>
          <p:cNvSpPr>
            <a:spLocks noGrp="1"/>
          </p:cNvSpPr>
          <p:nvPr>
            <p:ph idx="1"/>
          </p:nvPr>
        </p:nvSpPr>
        <p:spPr>
          <a:xfrm>
            <a:off x="571500" y="5013220"/>
            <a:ext cx="8286750" cy="1728240"/>
          </a:xfrm>
        </p:spPr>
        <p:txBody>
          <a:bodyPr/>
          <a:lstStyle/>
          <a:p>
            <a:r>
              <a:rPr lang="en-US" altLang="ko-KR" sz="1800" dirty="0" smtClean="0">
                <a:ea typeface="Tahoma" pitchFamily="34" charset="0"/>
              </a:rPr>
              <a:t>ALF filter on/off control in each CU depth</a:t>
            </a:r>
          </a:p>
          <a:p>
            <a:pPr lvl="1">
              <a:buFontTx/>
              <a:buChar char="-"/>
            </a:pPr>
            <a:r>
              <a:rPr lang="en-US" altLang="ko-KR" sz="1600" dirty="0" smtClean="0"/>
              <a:t>3 additional re-design loops exist after determining initial ALF on/off map </a:t>
            </a:r>
          </a:p>
          <a:p>
            <a:pPr lvl="1">
              <a:buFontTx/>
              <a:buChar char="-"/>
            </a:pPr>
            <a:r>
              <a:rPr lang="en-US" altLang="ko-KR" sz="1600" dirty="0" smtClean="0"/>
              <a:t>The effect of these re-design loop is investigated in terms of performance and complexity (encoding time).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kumimoji="1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827480" y="2168825"/>
            <a:ext cx="2400333" cy="120016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ALF coefficient </a:t>
            </a:r>
          </a:p>
          <a:p>
            <a:pPr algn="ctr"/>
            <a:r>
              <a:rPr lang="en-US" altLang="ko-KR" sz="16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Decision</a:t>
            </a:r>
            <a:endParaRPr lang="ko-KR" altLang="en-US" sz="16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내용 개체 틀 2"/>
          <p:cNvSpPr txBox="1">
            <a:spLocks/>
          </p:cNvSpPr>
          <p:nvPr/>
        </p:nvSpPr>
        <p:spPr bwMode="auto">
          <a:xfrm>
            <a:off x="2871758" y="4293120"/>
            <a:ext cx="3284462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noProof="0" dirty="0" smtClean="0">
                <a:latin typeface="Arial" pitchFamily="34" charset="0"/>
                <a:cs typeface="Arial" pitchFamily="34" charset="0"/>
              </a:rPr>
              <a:t>[ </a:t>
            </a: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ALF encoding process </a:t>
            </a:r>
            <a:r>
              <a:rPr lang="en-US" altLang="ko-KR" sz="1600" b="0" noProof="0" dirty="0" smtClean="0">
                <a:latin typeface="Arial" pitchFamily="34" charset="0"/>
                <a:cs typeface="Arial" pitchFamily="34" charset="0"/>
              </a:rPr>
              <a:t>]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4499990" y="1424722"/>
            <a:ext cx="2400333" cy="25083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내용 개체 틀 2"/>
          <p:cNvSpPr txBox="1">
            <a:spLocks/>
          </p:cNvSpPr>
          <p:nvPr/>
        </p:nvSpPr>
        <p:spPr bwMode="auto">
          <a:xfrm>
            <a:off x="3875904" y="1052670"/>
            <a:ext cx="3648506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noProof="0" dirty="0" smtClean="0">
                <a:latin typeface="Arial" pitchFamily="34" charset="0"/>
                <a:cs typeface="Arial" pitchFamily="34" charset="0"/>
              </a:rPr>
              <a:t>CU-based ALF filter on/off control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740023" y="2731938"/>
            <a:ext cx="1920268" cy="481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re-design loop 2</a:t>
            </a:r>
            <a:endParaRPr lang="ko-KR" altLang="en-US" sz="16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740023" y="2155858"/>
            <a:ext cx="1920268" cy="481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re-design loop 1</a:t>
            </a:r>
            <a:endParaRPr lang="ko-KR" altLang="en-US" sz="16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4740023" y="3308018"/>
            <a:ext cx="1920268" cy="481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re-design loop 3</a:t>
            </a:r>
            <a:endParaRPr lang="ko-KR" altLang="en-US" sz="16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오른쪽 화살표 21"/>
          <p:cNvSpPr/>
          <p:nvPr/>
        </p:nvSpPr>
        <p:spPr bwMode="auto">
          <a:xfrm>
            <a:off x="3419840" y="2564880"/>
            <a:ext cx="864120" cy="384052"/>
          </a:xfrm>
          <a:prstGeom prst="rightArrow">
            <a:avLst/>
          </a:prstGeom>
          <a:solidFill>
            <a:schemeClr val="accent2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돋움" pitchFamily="50" charset="-127"/>
            </a:endParaRPr>
          </a:p>
        </p:txBody>
      </p:sp>
      <p:sp>
        <p:nvSpPr>
          <p:cNvPr id="28" name="내용 개체 틀 2"/>
          <p:cNvSpPr txBox="1">
            <a:spLocks/>
          </p:cNvSpPr>
          <p:nvPr/>
        </p:nvSpPr>
        <p:spPr bwMode="auto">
          <a:xfrm>
            <a:off x="6900322" y="2157790"/>
            <a:ext cx="2184303" cy="19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ts val="0"/>
              </a:spcBef>
            </a:pPr>
            <a:r>
              <a:rPr lang="en-US" altLang="ko-KR" sz="1600" b="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Effect of</a:t>
            </a:r>
          </a:p>
          <a:p>
            <a:pPr marL="342900" indent="-342900" algn="ctr" eaLnBrk="0" hangingPunct="0">
              <a:lnSpc>
                <a:spcPct val="100000"/>
              </a:lnSpc>
              <a:spcBef>
                <a:spcPts val="0"/>
              </a:spcBef>
            </a:pPr>
            <a:r>
              <a:rPr lang="en-US" altLang="ko-KR" sz="1600" b="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3 more re-design</a:t>
            </a:r>
          </a:p>
          <a:p>
            <a:pPr marL="342900" indent="-342900" algn="ctr" eaLnBrk="0" hangingPunct="0">
              <a:lnSpc>
                <a:spcPct val="100000"/>
              </a:lnSpc>
              <a:spcBef>
                <a:spcPts val="0"/>
              </a:spcBef>
            </a:pP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process</a:t>
            </a:r>
          </a:p>
          <a:p>
            <a:pPr marL="342900" indent="-342900" algn="ctr" eaLnBrk="0" hangingPunct="0">
              <a:lnSpc>
                <a:spcPct val="100000"/>
              </a:lnSpc>
              <a:spcBef>
                <a:spcPts val="0"/>
              </a:spcBef>
            </a:pPr>
            <a:r>
              <a:rPr lang="en-US" altLang="ko-KR" sz="1600" b="0" kern="0" dirty="0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In</a:t>
            </a:r>
          </a:p>
          <a:p>
            <a:pPr marL="342900" indent="-342900" algn="ctr" eaLnBrk="0" hangingPunct="0">
              <a:lnSpc>
                <a:spcPct val="100000"/>
              </a:lnSpc>
              <a:spcBef>
                <a:spcPts val="0"/>
              </a:spcBef>
            </a:pP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each CU depth?</a:t>
            </a:r>
          </a:p>
        </p:txBody>
      </p:sp>
      <p:cxnSp>
        <p:nvCxnSpPr>
          <p:cNvPr id="32" name="직선 연결선 31"/>
          <p:cNvCxnSpPr>
            <a:stCxn id="18" idx="3"/>
          </p:cNvCxnSpPr>
          <p:nvPr/>
        </p:nvCxnSpPr>
        <p:spPr bwMode="auto">
          <a:xfrm>
            <a:off x="6660291" y="2396374"/>
            <a:ext cx="864119" cy="240516"/>
          </a:xfrm>
          <a:prstGeom prst="line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34" name="직선 화살표 연결선 33"/>
          <p:cNvCxnSpPr>
            <a:endCxn id="19" idx="3"/>
          </p:cNvCxnSpPr>
          <p:nvPr/>
        </p:nvCxnSpPr>
        <p:spPr bwMode="auto">
          <a:xfrm flipH="1">
            <a:off x="6660291" y="3308018"/>
            <a:ext cx="864120" cy="240516"/>
          </a:xfrm>
          <a:prstGeom prst="straightConnector1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직선 화살표 연결선 37"/>
          <p:cNvCxnSpPr>
            <a:endCxn id="17" idx="3"/>
          </p:cNvCxnSpPr>
          <p:nvPr/>
        </p:nvCxnSpPr>
        <p:spPr bwMode="auto">
          <a:xfrm flipH="1" flipV="1">
            <a:off x="6660291" y="2972454"/>
            <a:ext cx="864120" cy="59526"/>
          </a:xfrm>
          <a:prstGeom prst="straightConnector1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직사각형 24"/>
          <p:cNvSpPr/>
          <p:nvPr/>
        </p:nvSpPr>
        <p:spPr>
          <a:xfrm>
            <a:off x="4740023" y="1556740"/>
            <a:ext cx="1920268" cy="4810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Initial design loop</a:t>
            </a:r>
            <a:endParaRPr lang="ko-KR" altLang="en-US" sz="16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Experimental Results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49110" y="1484729"/>
            <a:ext cx="795545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Results in case of reducing the number of re-design to 2 </a:t>
            </a:r>
            <a:r>
              <a:rPr lang="en-US" altLang="ko-KR" sz="1600" b="0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 HM4 anchor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제목 1"/>
          <p:cNvSpPr txBox="1">
            <a:spLocks/>
          </p:cNvSpPr>
          <p:nvPr/>
        </p:nvSpPr>
        <p:spPr bwMode="auto">
          <a:xfrm>
            <a:off x="285750" y="984666"/>
            <a:ext cx="356615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Test Case I : re-design loop 2 </a:t>
            </a:r>
            <a:endParaRPr kumimoji="1" lang="ko-KR" alt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Arial" pitchFamily="34" charset="0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683458" y="1844779"/>
          <a:ext cx="7777083" cy="3168440"/>
        </p:xfrm>
        <a:graphic>
          <a:graphicData uri="http://schemas.openxmlformats.org/drawingml/2006/table">
            <a:tbl>
              <a:tblPr/>
              <a:tblGrid>
                <a:gridCol w="1491495"/>
                <a:gridCol w="671173"/>
                <a:gridCol w="671173"/>
                <a:gridCol w="671173"/>
                <a:gridCol w="671173"/>
                <a:gridCol w="752850"/>
                <a:gridCol w="752850"/>
                <a:gridCol w="671173"/>
                <a:gridCol w="671173"/>
                <a:gridCol w="752850"/>
              </a:tblGrid>
              <a:tr h="312218">
                <a:tc>
                  <a:txBody>
                    <a:bodyPr/>
                    <a:lstStyle/>
                    <a:p>
                      <a:pPr algn="l" rtl="0" fontAlgn="ctr"/>
                      <a:r>
                        <a:rPr lang="ko-KR" altLang="en-US" sz="1600" b="0" i="0" u="none" strike="noStrike">
                          <a:solidFill>
                            <a:srgbClr val="000000"/>
                          </a:solidFill>
                          <a:latin typeface="굴림"/>
                        </a:rPr>
                        <a:t>　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3783">
                <a:tc>
                  <a:txBody>
                    <a:bodyPr/>
                    <a:lstStyle/>
                    <a:p>
                      <a:pPr algn="l" rtl="0" fontAlgn="ctr"/>
                      <a:r>
                        <a:rPr lang="ko-KR" altLang="en-US" sz="1600" b="0" i="0" u="none" strike="noStrike">
                          <a:solidFill>
                            <a:srgbClr val="000000"/>
                          </a:solidFill>
                          <a:latin typeface="굴림"/>
                        </a:rPr>
                        <a:t>　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 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 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 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 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 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 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 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 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 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2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 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ko-KR" alt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ko-KR" alt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ko-KR" alt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22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 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22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 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22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 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78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 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ko-KR" alt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ko-KR" alt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ko-KR" alt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78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374" marR="8374" marT="837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2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 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92%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378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 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374" marR="8374" marT="83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Experimental Results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49110" y="1484729"/>
            <a:ext cx="795545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Results in case of reducing the number of re-design to 1 </a:t>
            </a:r>
            <a:r>
              <a:rPr lang="en-US" altLang="ko-KR" sz="1600" b="0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 HM4 anchor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제목 1"/>
          <p:cNvSpPr txBox="1">
            <a:spLocks/>
          </p:cNvSpPr>
          <p:nvPr/>
        </p:nvSpPr>
        <p:spPr bwMode="auto">
          <a:xfrm>
            <a:off x="285750" y="984666"/>
            <a:ext cx="378218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Test Case II : re-design loop 1 </a:t>
            </a:r>
            <a:endParaRPr kumimoji="1" lang="ko-KR" alt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Arial" pitchFamily="34" charset="0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683459" y="1844779"/>
          <a:ext cx="7777082" cy="3168438"/>
        </p:xfrm>
        <a:graphic>
          <a:graphicData uri="http://schemas.openxmlformats.org/drawingml/2006/table">
            <a:tbl>
              <a:tblPr/>
              <a:tblGrid>
                <a:gridCol w="1464085"/>
                <a:gridCol w="669296"/>
                <a:gridCol w="669296"/>
                <a:gridCol w="669296"/>
                <a:gridCol w="669296"/>
                <a:gridCol w="742501"/>
                <a:gridCol w="742501"/>
                <a:gridCol w="669296"/>
                <a:gridCol w="739014"/>
                <a:gridCol w="742501"/>
              </a:tblGrid>
              <a:tr h="312219">
                <a:tc>
                  <a:txBody>
                    <a:bodyPr/>
                    <a:lstStyle/>
                    <a:p>
                      <a:pPr algn="l" rtl="0" fontAlgn="ctr"/>
                      <a:r>
                        <a:rPr lang="ko-KR" altLang="en-US" sz="1600" b="0" i="0" u="none" strike="noStrike">
                          <a:solidFill>
                            <a:srgbClr val="000000"/>
                          </a:solidFill>
                          <a:latin typeface="굴림"/>
                        </a:rPr>
                        <a:t>　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3781">
                <a:tc>
                  <a:txBody>
                    <a:bodyPr/>
                    <a:lstStyle/>
                    <a:p>
                      <a:pPr algn="l" rtl="0" fontAlgn="ctr"/>
                      <a:r>
                        <a:rPr lang="ko-KR" altLang="en-US" sz="1600" b="0" i="0" u="none" strike="noStrike">
                          <a:solidFill>
                            <a:srgbClr val="000000"/>
                          </a:solidFill>
                          <a:latin typeface="굴림"/>
                        </a:rPr>
                        <a:t>　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 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 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 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 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 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 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 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 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 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21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 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221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 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221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 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221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 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78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 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alt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78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 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8208" marR="8208" marT="820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21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 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83%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378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 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8208" marR="8208" marT="82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Experimental Results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49110" y="1484729"/>
            <a:ext cx="795545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Results in case of reducing the number of re-design to 0 </a:t>
            </a:r>
            <a:r>
              <a:rPr lang="en-US" altLang="ko-KR" sz="1600" b="0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 HM4 anchor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제목 1"/>
          <p:cNvSpPr txBox="1">
            <a:spLocks/>
          </p:cNvSpPr>
          <p:nvPr/>
        </p:nvSpPr>
        <p:spPr bwMode="auto">
          <a:xfrm>
            <a:off x="285750" y="984666"/>
            <a:ext cx="39262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Test Case III : re-design loop 0 </a:t>
            </a:r>
            <a:endParaRPr kumimoji="1" lang="ko-KR" alt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Arial" pitchFamily="34" charset="0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683460" y="1844782"/>
          <a:ext cx="7777081" cy="3168438"/>
        </p:xfrm>
        <a:graphic>
          <a:graphicData uri="http://schemas.openxmlformats.org/drawingml/2006/table">
            <a:tbl>
              <a:tblPr/>
              <a:tblGrid>
                <a:gridCol w="1441819"/>
                <a:gridCol w="655372"/>
                <a:gridCol w="728191"/>
                <a:gridCol w="728191"/>
                <a:gridCol w="655372"/>
                <a:gridCol w="728191"/>
                <a:gridCol w="728191"/>
                <a:gridCol w="655372"/>
                <a:gridCol w="728191"/>
                <a:gridCol w="728191"/>
              </a:tblGrid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ko-K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6643">
                <a:tc>
                  <a:txBody>
                    <a:bodyPr/>
                    <a:lstStyle/>
                    <a:p>
                      <a:pPr algn="l" fontAlgn="ctr"/>
                      <a:r>
                        <a:rPr 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6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0.9%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74%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93%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95%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6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Experimental Results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제목 1"/>
          <p:cNvSpPr txBox="1">
            <a:spLocks/>
          </p:cNvSpPr>
          <p:nvPr/>
        </p:nvSpPr>
        <p:spPr bwMode="auto">
          <a:xfrm>
            <a:off x="285750" y="1272706"/>
            <a:ext cx="39262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Summary</a:t>
            </a:r>
            <a:endParaRPr kumimoji="1" lang="ko-KR" alt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Arial" pitchFamily="34" charset="0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285746" y="1772769"/>
          <a:ext cx="8572504" cy="3312468"/>
        </p:xfrm>
        <a:graphic>
          <a:graphicData uri="http://schemas.openxmlformats.org/drawingml/2006/table">
            <a:tbl>
              <a:tblPr/>
              <a:tblGrid>
                <a:gridCol w="962187"/>
                <a:gridCol w="588523"/>
                <a:gridCol w="588523"/>
                <a:gridCol w="588523"/>
                <a:gridCol w="660142"/>
                <a:gridCol w="660142"/>
                <a:gridCol w="660142"/>
                <a:gridCol w="588523"/>
                <a:gridCol w="660142"/>
                <a:gridCol w="660142"/>
                <a:gridCol w="660142"/>
                <a:gridCol w="660142"/>
                <a:gridCol w="635231"/>
              </a:tblGrid>
              <a:tr h="552078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re-design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loop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performance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520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AIHE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RAHE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LBHE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AIHE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RAHE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LBHE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07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5207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69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92%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69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</a:tr>
              <a:tr h="55207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69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83%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69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</a:tr>
              <a:tr h="55207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69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74%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69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93%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95%</a:t>
                      </a:r>
                    </a:p>
                  </a:txBody>
                  <a:tcPr marL="6844" marR="6844" marT="6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내용 개체 틀 2"/>
          <p:cNvSpPr>
            <a:spLocks noGrp="1"/>
          </p:cNvSpPr>
          <p:nvPr>
            <p:ph idx="1"/>
          </p:nvPr>
        </p:nvSpPr>
        <p:spPr>
          <a:xfrm>
            <a:off x="571500" y="1071563"/>
            <a:ext cx="8286750" cy="5453867"/>
          </a:xfrm>
        </p:spPr>
        <p:txBody>
          <a:bodyPr/>
          <a:lstStyle/>
          <a:p>
            <a:r>
              <a:rPr lang="en-US" altLang="ko-KR" sz="1800" dirty="0" smtClean="0">
                <a:latin typeface="Arial" charset="0"/>
                <a:cs typeface="Arial" charset="0"/>
              </a:rPr>
              <a:t>The effects by reducing the number of CU-based ALF on/off control re-design are investigated in terms of coding performance and encoding time.</a:t>
            </a:r>
          </a:p>
          <a:p>
            <a:endParaRPr lang="en-US" altLang="ko-KR" sz="1800" dirty="0" smtClean="0">
              <a:latin typeface="Arial" charset="0"/>
              <a:cs typeface="Arial" charset="0"/>
            </a:endParaRPr>
          </a:p>
          <a:p>
            <a:r>
              <a:rPr lang="en-US" altLang="ko-KR" sz="1800" dirty="0" smtClean="0">
                <a:latin typeface="Arial" charset="0"/>
                <a:cs typeface="Arial" charset="0"/>
              </a:rPr>
              <a:t>By reducing this number, significant encoding time decrease with marginal loss in coding performance is observed.</a:t>
            </a:r>
          </a:p>
          <a:p>
            <a:endParaRPr lang="en-US" altLang="ko-KR" sz="1800" dirty="0" smtClean="0">
              <a:latin typeface="Arial" charset="0"/>
              <a:cs typeface="Arial" charset="0"/>
            </a:endParaRPr>
          </a:p>
          <a:p>
            <a:r>
              <a:rPr lang="en-US" altLang="ko-KR" sz="1800" dirty="0" smtClean="0">
                <a:latin typeface="Arial" charset="0"/>
                <a:cs typeface="Arial" charset="0"/>
              </a:rPr>
              <a:t>Therefore, it is recommended to adopt the proposed reduction of numbers on re-design process.</a:t>
            </a:r>
          </a:p>
        </p:txBody>
      </p:sp>
      <p:sp>
        <p:nvSpPr>
          <p:cNvPr id="21507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Conclusion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150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571500" y="5013220"/>
            <a:ext cx="8286750" cy="163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35064</TotalTime>
  <Words>778</Words>
  <Application>Microsoft Office PowerPoint</Application>
  <PresentationFormat>화면 슬라이드 쇼(4:3)</PresentationFormat>
  <Paragraphs>345</Paragraphs>
  <Slides>7</Slides>
  <Notes>7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기본 디자인</vt:lpstr>
      <vt:lpstr>Non-CE8: Information on CU-based ALF control re-design process</vt:lpstr>
      <vt:lpstr>Introduction &amp; proposed</vt:lpstr>
      <vt:lpstr>Experimental Results</vt:lpstr>
      <vt:lpstr>Experimental Results</vt:lpstr>
      <vt:lpstr>Experimental Results</vt:lpstr>
      <vt:lpstr>Experimental Results</vt:lpstr>
      <vt:lpstr>Conclusion</vt:lpstr>
    </vt:vector>
  </TitlesOfParts>
  <Company>LGH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JCTVC-DXXX</dc:title>
  <dc:subject>Enhanced prediction mode signaling</dc:subject>
  <dc:creator>Jaehyun Lim</dc:creator>
  <cp:keywords>prediction mode</cp:keywords>
  <cp:lastModifiedBy>Jaehyun Lim@LG Electronics</cp:lastModifiedBy>
  <cp:revision>1185</cp:revision>
  <dcterms:created xsi:type="dcterms:W3CDTF">2006-01-27T00:33:27Z</dcterms:created>
  <dcterms:modified xsi:type="dcterms:W3CDTF">2011-11-22T14:03:55Z</dcterms:modified>
</cp:coreProperties>
</file>