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76" r:id="rId2"/>
    <p:sldId id="505" r:id="rId3"/>
    <p:sldId id="497" r:id="rId4"/>
    <p:sldId id="509" r:id="rId5"/>
    <p:sldId id="506" r:id="rId6"/>
    <p:sldId id="510" r:id="rId7"/>
    <p:sldId id="467" r:id="rId8"/>
    <p:sldId id="507" r:id="rId9"/>
    <p:sldId id="508" r:id="rId10"/>
  </p:sldIdLst>
  <p:sldSz cx="9144000" cy="6858000" type="screen4x3"/>
  <p:notesSz cx="6807200" cy="9939338"/>
  <p:defaultTextStyle>
    <a:defPPr>
      <a:defRPr lang="ko-KR"/>
    </a:defPPr>
    <a:lvl1pPr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0000"/>
    <a:srgbClr val="99FF33"/>
    <a:srgbClr val="990033"/>
    <a:srgbClr val="66FFCC"/>
    <a:srgbClr val="CC3300"/>
    <a:srgbClr val="5F5F5F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86" autoAdjust="0"/>
    <p:restoredTop sz="83607" autoAdjust="0"/>
  </p:normalViewPr>
  <p:slideViewPr>
    <p:cSldViewPr snapToObjects="1">
      <p:cViewPr>
        <p:scale>
          <a:sx n="90" d="100"/>
          <a:sy n="90" d="100"/>
        </p:scale>
        <p:origin x="-780" y="-204"/>
      </p:cViewPr>
      <p:guideLst>
        <p:guide orient="horz" pos="572"/>
        <p:guide pos="2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2232" y="-108"/>
      </p:cViewPr>
      <p:guideLst>
        <p:guide orient="horz" pos="3130"/>
        <p:guide pos="214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7DEEAF1-C454-4C66-93B7-1268B3B7670A}" type="datetimeFigureOut">
              <a:rPr lang="ko-KR" altLang="en-US"/>
              <a:pPr>
                <a:defRPr/>
              </a:pPr>
              <a:t>2011-11-14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487BC2D-1569-46A5-A0DC-CC8420A3521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2A6BA1E-FC5B-4236-9F69-17F5D1515679}" type="datetimeFigureOut">
              <a:rPr lang="ko-KR" altLang="en-US"/>
              <a:pPr>
                <a:defRPr/>
              </a:pPr>
              <a:t>2011-11-14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10AB97-0FEF-4720-9AB0-532B43006E6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2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3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4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5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6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7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8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9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B92E7-D0A6-4203-93F1-6543F90DBAD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38756-F3AB-4525-8B3E-050A1839093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3"/>
          <p:cNvSpPr>
            <a:spLocks noChangeArrowheads="1"/>
          </p:cNvSpPr>
          <p:nvPr userDrawn="1"/>
        </p:nvSpPr>
        <p:spPr bwMode="auto">
          <a:xfrm>
            <a:off x="285750" y="785813"/>
            <a:ext cx="8572500" cy="5340350"/>
          </a:xfrm>
          <a:prstGeom prst="roundRect">
            <a:avLst>
              <a:gd name="adj" fmla="val 16667"/>
            </a:avLst>
          </a:prstGeom>
          <a:solidFill>
            <a:schemeClr val="bg1">
              <a:alpha val="58823"/>
            </a:schemeClr>
          </a:solidFill>
          <a:ln w="9525">
            <a:noFill/>
            <a:round/>
            <a:headEnd/>
            <a:tailEnd/>
          </a:ln>
        </p:spPr>
        <p:txBody>
          <a:bodyPr wrap="none" lIns="234000" rIns="234000"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altLang="ko-KR" sz="1600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8558"/>
            <a:ext cx="8572560" cy="500042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1071546"/>
            <a:ext cx="8001056" cy="5054616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8643-27C0-4B29-9AC8-E9D07753D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F8244-C048-4A2A-B0FD-42045B2C1D4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AF535-C17A-4629-95B8-A7DFA893F8D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3B4B8-D3DE-4B59-8627-6C4EAE373A2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00E3E-4C48-49D3-96C5-B1D1688DD5E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A2AD1-3709-4193-9024-A75984BA293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BACB0-9613-4C61-8DE2-9313EBF5792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6FD2A-2D6C-4A2E-BB7C-EACE15BC37E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GE_03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 userDrawn="1"/>
        </p:nvSpPr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71438"/>
            <a:ext cx="8572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785813"/>
            <a:ext cx="85725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27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9F70FD9-DA59-4EE0-B823-FBB1895A153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1" name="Line 3"/>
          <p:cNvSpPr>
            <a:spLocks noChangeShapeType="1"/>
          </p:cNvSpPr>
          <p:nvPr userDrawn="1"/>
        </p:nvSpPr>
        <p:spPr bwMode="auto">
          <a:xfrm>
            <a:off x="6350" y="609600"/>
            <a:ext cx="9137650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graphicFrame>
        <p:nvGraphicFramePr>
          <p:cNvPr id="12" name="Group 5"/>
          <p:cNvGraphicFramePr>
            <a:graphicFrameLocks noGrp="1"/>
          </p:cNvGraphicFramePr>
          <p:nvPr/>
        </p:nvGraphicFramePr>
        <p:xfrm>
          <a:off x="0" y="522288"/>
          <a:ext cx="9137650" cy="116840"/>
        </p:xfrm>
        <a:graphic>
          <a:graphicData uri="http://schemas.openxmlformats.org/drawingml/2006/table">
            <a:tbl>
              <a:tblPr/>
              <a:tblGrid>
                <a:gridCol w="6653213"/>
                <a:gridCol w="1944687"/>
                <a:gridCol w="539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33"/>
                        </a:gs>
                        <a:gs pos="100000">
                          <a:srgbClr val="990033">
                            <a:gamma/>
                            <a:tint val="60392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33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9933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CC"/>
                        </a:gs>
                        <a:gs pos="100000">
                          <a:srgbClr val="3333CC">
                            <a:gamma/>
                            <a:tint val="63529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685800" y="2319025"/>
            <a:ext cx="7772400" cy="1470025"/>
          </a:xfrm>
        </p:spPr>
        <p:txBody>
          <a:bodyPr/>
          <a:lstStyle/>
          <a:p>
            <a:pPr algn="ctr"/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Non-CE6: Reducing Line </a:t>
            </a:r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Buffers</a:t>
            </a:r>
            <a:b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 </a:t>
            </a:r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intra mode</a:t>
            </a:r>
            <a:endParaRPr lang="ko-KR" altLang="en-US" sz="32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171" name="부제목 2"/>
          <p:cNvSpPr>
            <a:spLocks noGrp="1"/>
          </p:cNvSpPr>
          <p:nvPr>
            <p:ph type="subTitle" idx="1"/>
          </p:nvPr>
        </p:nvSpPr>
        <p:spPr>
          <a:xfrm>
            <a:off x="1371600" y="4891710"/>
            <a:ext cx="6400800" cy="1057640"/>
          </a:xfrm>
        </p:spPr>
        <p:txBody>
          <a:bodyPr anchor="ctr"/>
          <a:lstStyle/>
          <a:p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Jaehyun Lim</a:t>
            </a:r>
          </a:p>
          <a:p>
            <a:r>
              <a:rPr lang="en-US" altLang="ko-KR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LG Electronics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51400" y="1126439"/>
            <a:ext cx="1860766" cy="57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JCTVC-G145</a:t>
            </a:r>
            <a:endParaRPr lang="en-US" altLang="ko-KR" sz="24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301260"/>
            <a:ext cx="8286750" cy="1440200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Line buffer for intra mode</a:t>
            </a:r>
            <a:endParaRPr lang="en-US" altLang="ko-KR" sz="1800" dirty="0" smtClean="0">
              <a:ea typeface="Tahoma" pitchFamily="34" charset="0"/>
            </a:endParaRPr>
          </a:p>
          <a:p>
            <a:pPr lvl="1">
              <a:buFontTx/>
              <a:buChar char="-"/>
            </a:pPr>
            <a:r>
              <a:rPr lang="en-US" altLang="ko-KR" sz="1600" dirty="0" smtClean="0"/>
              <a:t>The </a:t>
            </a:r>
            <a:r>
              <a:rPr lang="en-US" altLang="ko-KR" sz="1600" dirty="0" smtClean="0"/>
              <a:t>intra modes of </a:t>
            </a:r>
            <a:r>
              <a:rPr lang="en-US" altLang="ko-KR" sz="1600" dirty="0" smtClean="0"/>
              <a:t>4x4 blocks are </a:t>
            </a:r>
            <a:r>
              <a:rPr lang="en-US" altLang="ko-KR" sz="1600" dirty="0" smtClean="0"/>
              <a:t>required to be stored in line buffers for </a:t>
            </a:r>
            <a:r>
              <a:rPr lang="en-US" altLang="ko-KR" sz="1600" dirty="0" smtClean="0"/>
              <a:t>determining the above MPM of </a:t>
            </a:r>
            <a:r>
              <a:rPr lang="en-US" altLang="ko-KR" sz="1600" dirty="0" smtClean="0"/>
              <a:t>a next LCU </a:t>
            </a:r>
            <a:r>
              <a:rPr lang="en-US" altLang="ko-KR" sz="1600" dirty="0" smtClean="0"/>
              <a:t>row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The </a:t>
            </a:r>
            <a:r>
              <a:rPr lang="en-US" altLang="ko-KR" sz="1600" dirty="0" smtClean="0"/>
              <a:t>size of the line buffers is proportional to the picture width.</a:t>
            </a:r>
            <a:endParaRPr lang="en-US" altLang="ko-KR" sz="1600" dirty="0" smtClean="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572000" y="2180827"/>
            <a:ext cx="2400333" cy="24003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current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971917" y="2180827"/>
            <a:ext cx="600083" cy="60008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572000" y="1580743"/>
            <a:ext cx="600083" cy="60008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172083" y="1580743"/>
            <a:ext cx="1000139" cy="60008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above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neighbor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491851" y="2780910"/>
            <a:ext cx="1080150" cy="60008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left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neighbor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" name="직선 연결선 29"/>
          <p:cNvCxnSpPr/>
          <p:nvPr/>
        </p:nvCxnSpPr>
        <p:spPr>
          <a:xfrm>
            <a:off x="1871625" y="2180827"/>
            <a:ext cx="6300875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직사각형 34"/>
          <p:cNvSpPr/>
          <p:nvPr/>
        </p:nvSpPr>
        <p:spPr>
          <a:xfrm>
            <a:off x="571500" y="980660"/>
            <a:ext cx="4216530" cy="60008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When this line indicates LCU boundary,</a:t>
            </a:r>
          </a:p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line-buffer is required for storing intra mode 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직선 화살표 연결선 35"/>
          <p:cNvCxnSpPr>
            <a:stCxn id="35" idx="2"/>
          </p:cNvCxnSpPr>
          <p:nvPr/>
        </p:nvCxnSpPr>
        <p:spPr>
          <a:xfrm>
            <a:off x="2679765" y="1580743"/>
            <a:ext cx="91986" cy="60008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내용 개체 틀 2"/>
          <p:cNvSpPr txBox="1">
            <a:spLocks/>
          </p:cNvSpPr>
          <p:nvPr/>
        </p:nvSpPr>
        <p:spPr bwMode="auto">
          <a:xfrm>
            <a:off x="3375828" y="4653170"/>
            <a:ext cx="2276322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[ MPM candidates ]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</a:t>
            </a:r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method I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979818" y="2549356"/>
            <a:ext cx="648072" cy="6480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627890" y="2549356"/>
            <a:ext cx="648072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275962" y="2549356"/>
            <a:ext cx="648072" cy="6480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924034" y="2549356"/>
            <a:ext cx="648072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7748" y="1397218"/>
            <a:ext cx="22322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8x8 block boundary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572106" y="2549356"/>
            <a:ext cx="648072" cy="6480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220178" y="2549356"/>
            <a:ext cx="648072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868250" y="2549356"/>
            <a:ext cx="648072" cy="64807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…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6516322" y="2549356"/>
            <a:ext cx="648072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…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1979818" y="2117308"/>
            <a:ext cx="1" cy="1152128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3275962" y="2117308"/>
            <a:ext cx="1" cy="1152128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4572106" y="2117308"/>
            <a:ext cx="1" cy="1152128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>
            <a:off x="5868250" y="2117308"/>
            <a:ext cx="1" cy="1152128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 flipH="1">
            <a:off x="1979818" y="1757268"/>
            <a:ext cx="288032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/>
          <p:nvPr/>
        </p:nvCxnSpPr>
        <p:spPr>
          <a:xfrm>
            <a:off x="2987930" y="1757268"/>
            <a:ext cx="288032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/>
          <p:nvPr/>
        </p:nvCxnSpPr>
        <p:spPr>
          <a:xfrm flipH="1">
            <a:off x="2483874" y="2837388"/>
            <a:ext cx="28803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>
          <a:xfrm flipH="1">
            <a:off x="3780018" y="2837388"/>
            <a:ext cx="28803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/>
          <p:nvPr/>
        </p:nvCxnSpPr>
        <p:spPr>
          <a:xfrm flipH="1">
            <a:off x="5076162" y="2837388"/>
            <a:ext cx="28803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771906" y="3413498"/>
            <a:ext cx="5616624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Intra modes of these blue blocks are stored in the line buffer</a:t>
            </a:r>
            <a:endParaRPr lang="ko-KR" altLang="en-US" sz="14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63794" y="3701538"/>
            <a:ext cx="2664296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Share the same intra mode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직선 화살표 연결선 30"/>
          <p:cNvCxnSpPr>
            <a:endCxn id="8" idx="2"/>
          </p:cNvCxnSpPr>
          <p:nvPr/>
        </p:nvCxnSpPr>
        <p:spPr>
          <a:xfrm flipV="1">
            <a:off x="2267850" y="3197428"/>
            <a:ext cx="36004" cy="5916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/>
          <p:cNvCxnSpPr/>
          <p:nvPr/>
        </p:nvCxnSpPr>
        <p:spPr>
          <a:xfrm flipH="1" flipV="1">
            <a:off x="2987930" y="3053412"/>
            <a:ext cx="288032" cy="43204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/>
          <p:nvPr/>
        </p:nvCxnSpPr>
        <p:spPr>
          <a:xfrm flipV="1">
            <a:off x="4212066" y="3053412"/>
            <a:ext cx="72008" cy="43204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/>
          <p:cNvCxnSpPr/>
          <p:nvPr/>
        </p:nvCxnSpPr>
        <p:spPr>
          <a:xfrm flipV="1">
            <a:off x="5292186" y="3053412"/>
            <a:ext cx="288032" cy="43204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내용 개체 틀 2"/>
          <p:cNvSpPr txBox="1">
            <a:spLocks/>
          </p:cNvSpPr>
          <p:nvPr/>
        </p:nvSpPr>
        <p:spPr bwMode="auto">
          <a:xfrm>
            <a:off x="395420" y="5013220"/>
            <a:ext cx="8465120" cy="108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ko-KR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Method I: line buffer 2:1 compression</a:t>
            </a:r>
          </a:p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Only half of intra modes in bottom 4x4 PUs for upper LCU are stored in line buffer.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Right intra mode in every 8x8 block boundary is remained.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</a:t>
            </a:r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method II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5" name="내용 개체 틀 2"/>
          <p:cNvSpPr txBox="1">
            <a:spLocks/>
          </p:cNvSpPr>
          <p:nvPr/>
        </p:nvSpPr>
        <p:spPr bwMode="auto">
          <a:xfrm>
            <a:off x="395420" y="5013220"/>
            <a:ext cx="8465120" cy="108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ko-KR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Method II: line buffer removal</a:t>
            </a:r>
          </a:p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Whole line buffer for intra mode is removed.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Planar mode is used if above MPM candidate is beyond the LCU boundary.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4015190" y="2204830"/>
            <a:ext cx="2448340" cy="24483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current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3403105" y="2204830"/>
            <a:ext cx="612085" cy="61208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4015190" y="1592745"/>
            <a:ext cx="612085" cy="61208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411700" y="2816915"/>
            <a:ext cx="1603490" cy="61208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Left MPM candidate = 10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1" name="직선 연결선 40"/>
          <p:cNvCxnSpPr/>
          <p:nvPr/>
        </p:nvCxnSpPr>
        <p:spPr>
          <a:xfrm>
            <a:off x="1260808" y="2204830"/>
            <a:ext cx="6426892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직사각형 41"/>
          <p:cNvSpPr/>
          <p:nvPr/>
        </p:nvSpPr>
        <p:spPr>
          <a:xfrm>
            <a:off x="1362822" y="980660"/>
            <a:ext cx="1530212" cy="61208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LCU boundary</a:t>
            </a:r>
            <a:endParaRPr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3" name="직선 화살표 연결선 42"/>
          <p:cNvCxnSpPr>
            <a:stCxn id="42" idx="2"/>
          </p:cNvCxnSpPr>
          <p:nvPr/>
        </p:nvCxnSpPr>
        <p:spPr>
          <a:xfrm>
            <a:off x="2127928" y="1592745"/>
            <a:ext cx="51007" cy="6120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직사각형 43"/>
          <p:cNvSpPr/>
          <p:nvPr/>
        </p:nvSpPr>
        <p:spPr>
          <a:xfrm>
            <a:off x="4627274" y="1592745"/>
            <a:ext cx="3689245" cy="61208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above MPM candidate = </a:t>
            </a:r>
            <a:r>
              <a:rPr lang="en-US" altLang="ko-K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 (planar mode)</a:t>
            </a:r>
            <a:endParaRPr lang="ko-KR" alt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1484729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Results on the proposed 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line buffer 2:1 compression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HM4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285745" y="1988798"/>
          <a:ext cx="8572506" cy="3528492"/>
        </p:xfrm>
        <a:graphic>
          <a:graphicData uri="http://schemas.openxmlformats.org/drawingml/2006/table">
            <a:tbl>
              <a:tblPr/>
              <a:tblGrid>
                <a:gridCol w="794717"/>
                <a:gridCol w="429928"/>
                <a:gridCol w="429928"/>
                <a:gridCol w="429928"/>
                <a:gridCol w="429928"/>
                <a:gridCol w="429928"/>
                <a:gridCol w="429928"/>
                <a:gridCol w="429928"/>
                <a:gridCol w="429928"/>
                <a:gridCol w="429928"/>
                <a:gridCol w="429928"/>
                <a:gridCol w="469013"/>
                <a:gridCol w="429928"/>
                <a:gridCol w="429928"/>
                <a:gridCol w="429928"/>
                <a:gridCol w="429928"/>
                <a:gridCol w="429928"/>
                <a:gridCol w="429928"/>
                <a:gridCol w="429928"/>
              </a:tblGrid>
              <a:tr h="631905">
                <a:tc>
                  <a:txBody>
                    <a:bodyPr/>
                    <a:lstStyle/>
                    <a:p>
                      <a:pPr algn="l" fontAlgn="b"/>
                      <a:r>
                        <a:rPr lang="ko-KR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All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Intra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All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Intra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LC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Random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Access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Random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Access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LC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Low delay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Low delay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LC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A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C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D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0.4%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E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1.3%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Overall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 Time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 Time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948" marR="6948" marT="69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1484729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Results on the proposed 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line buffer removal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HM4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85757" y="1988800"/>
          <a:ext cx="8572493" cy="3600496"/>
        </p:xfrm>
        <a:graphic>
          <a:graphicData uri="http://schemas.openxmlformats.org/drawingml/2006/table">
            <a:tbl>
              <a:tblPr/>
              <a:tblGrid>
                <a:gridCol w="857249"/>
                <a:gridCol w="414798"/>
                <a:gridCol w="414798"/>
                <a:gridCol w="414798"/>
                <a:gridCol w="414798"/>
                <a:gridCol w="414798"/>
                <a:gridCol w="414798"/>
                <a:gridCol w="414798"/>
                <a:gridCol w="414798"/>
                <a:gridCol w="456278"/>
                <a:gridCol w="414798"/>
                <a:gridCol w="414798"/>
                <a:gridCol w="456278"/>
                <a:gridCol w="414798"/>
                <a:gridCol w="456278"/>
                <a:gridCol w="456278"/>
                <a:gridCol w="414798"/>
                <a:gridCol w="456278"/>
                <a:gridCol w="456278"/>
              </a:tblGrid>
              <a:tr h="644221">
                <a:tc>
                  <a:txBody>
                    <a:bodyPr/>
                    <a:lstStyle/>
                    <a:p>
                      <a:pPr algn="l" fontAlgn="b"/>
                      <a:r>
                        <a:rPr lang="ko-KR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All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Intra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All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Intra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LC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Random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Access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Random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Access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LC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Low delay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HE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Low delay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LC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A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C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D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Class E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-1.1%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Overall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sz="12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Enc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Time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8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Dec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Time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99%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ko-KR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</p:spPr>
        <p:txBody>
          <a:bodyPr/>
          <a:lstStyle/>
          <a:p>
            <a:r>
              <a:rPr lang="en-US" altLang="ko-KR" sz="1800" dirty="0" smtClean="0">
                <a:latin typeface="Arial" charset="0"/>
                <a:cs typeface="Arial" charset="0"/>
              </a:rPr>
              <a:t>Line buffer </a:t>
            </a:r>
            <a:r>
              <a:rPr lang="en-US" altLang="ko-KR" sz="1800" dirty="0" smtClean="0">
                <a:latin typeface="Arial" charset="0"/>
                <a:cs typeface="Arial" charset="0"/>
              </a:rPr>
              <a:t>reduction/removal </a:t>
            </a:r>
            <a:r>
              <a:rPr lang="en-US" altLang="ko-KR" sz="1800" dirty="0" smtClean="0">
                <a:latin typeface="Arial" charset="0"/>
                <a:cs typeface="Arial" charset="0"/>
              </a:rPr>
              <a:t>for intra mode is </a:t>
            </a:r>
            <a:r>
              <a:rPr lang="en-US" altLang="ko-KR" sz="1800" dirty="0" smtClean="0">
                <a:latin typeface="Arial" charset="0"/>
                <a:cs typeface="Arial" charset="0"/>
              </a:rPr>
              <a:t>proposed.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Almost no </a:t>
            </a:r>
            <a:r>
              <a:rPr lang="en-US" altLang="ko-KR" sz="1800" dirty="0" err="1" smtClean="0">
                <a:latin typeface="Arial" charset="0"/>
                <a:cs typeface="Arial" charset="0"/>
              </a:rPr>
              <a:t>bitrate</a:t>
            </a:r>
            <a:r>
              <a:rPr lang="en-US" altLang="ko-KR" sz="1800" dirty="0" smtClean="0">
                <a:latin typeface="Arial" charset="0"/>
                <a:cs typeface="Arial" charset="0"/>
              </a:rPr>
              <a:t> increase is observed without any encoding/decoding</a:t>
            </a:r>
          </a:p>
          <a:p>
            <a:pPr>
              <a:buNone/>
            </a:pPr>
            <a:r>
              <a:rPr lang="en-US" altLang="ko-KR" sz="1800" dirty="0" smtClean="0">
                <a:latin typeface="Arial" charset="0"/>
                <a:cs typeface="Arial" charset="0"/>
              </a:rPr>
              <a:t>	time changes.</a:t>
            </a:r>
            <a:endParaRPr lang="en-US" altLang="ko-KR" sz="1800" dirty="0" smtClean="0">
              <a:latin typeface="Arial" charset="0"/>
              <a:cs typeface="Arial" charset="0"/>
            </a:endParaRP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It is recommended to adopt the proposed </a:t>
            </a:r>
            <a:r>
              <a:rPr lang="en-US" altLang="ko-KR" sz="1800" dirty="0" smtClean="0">
                <a:latin typeface="Arial" charset="0"/>
                <a:cs typeface="Arial" charset="0"/>
              </a:rPr>
              <a:t>line buffer removal scheme</a:t>
            </a:r>
            <a:endParaRPr lang="en-US" altLang="ko-KR" sz="1800" dirty="0" smtClean="0">
              <a:latin typeface="Arial" charset="0"/>
              <a:cs typeface="Arial" charset="0"/>
            </a:endParaRPr>
          </a:p>
          <a:p>
            <a:pPr>
              <a:buNone/>
            </a:pPr>
            <a:r>
              <a:rPr lang="en-US" altLang="ko-KR" sz="1800" dirty="0" smtClean="0">
                <a:latin typeface="Arial" charset="0"/>
                <a:cs typeface="Arial" charset="0"/>
              </a:rPr>
              <a:t>	</a:t>
            </a:r>
            <a:r>
              <a:rPr lang="en-US" altLang="ko-KR" sz="1800" dirty="0" smtClean="0">
                <a:latin typeface="Arial" charset="0"/>
                <a:cs typeface="Arial" charset="0"/>
              </a:rPr>
              <a:t>to save the memory for storing intra mode.</a:t>
            </a:r>
            <a:endParaRPr lang="en-US" altLang="ko-KR" sz="1800" dirty="0" smtClean="0">
              <a:latin typeface="Arial" charset="0"/>
              <a:cs typeface="Arial" charset="0"/>
            </a:endParaRPr>
          </a:p>
        </p:txBody>
      </p:sp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Conclusion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571500" y="5013220"/>
            <a:ext cx="8286750" cy="1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changes to WD text: method I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571500" y="5013220"/>
            <a:ext cx="8286750" cy="1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  <a:noFill/>
          <a:ln>
            <a:noFill/>
          </a:ln>
        </p:spPr>
        <p:txBody>
          <a:bodyPr/>
          <a:lstStyle/>
          <a:p>
            <a:pPr>
              <a:buNone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from</a:t>
            </a:r>
            <a:endParaRPr lang="ko-KR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greater than or equal to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equal to 4 then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mapIntraPredMode4[ 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 ]</a:t>
            </a:r>
          </a:p>
          <a:p>
            <a:pPr lvl="1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Otherwise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mapIntraPredMode10[ 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 ]</a:t>
            </a:r>
          </a:p>
          <a:p>
            <a:pPr lvl="0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Otherwise,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endParaRPr lang="en-US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ko-KR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ko-KR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to </a:t>
            </a:r>
            <a:endParaRPr lang="ko-KR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greater than or equal to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equal to 4 then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mapIntraPredMode4[ 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altLang="ko-KR" sz="1600" b="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lvl="1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Otherwise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mapIntraPredMode10[ 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altLang="ko-KR" sz="1600" b="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].</a:t>
            </a:r>
          </a:p>
          <a:p>
            <a:pPr lvl="0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Otherwise,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endParaRPr lang="en-US" altLang="ko-KR" sz="1600" b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changes to </a:t>
            </a:r>
            <a:r>
              <a:rPr lang="en-US" altLang="ko-KR" b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WD text: method II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571500" y="5013220"/>
            <a:ext cx="8286750" cy="1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</p:spPr>
        <p:txBody>
          <a:bodyPr/>
          <a:lstStyle/>
          <a:p>
            <a:pPr>
              <a:buNone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from</a:t>
            </a:r>
            <a:endParaRPr lang="ko-KR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greater than or equal to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equal to 4 then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mapIntraPredMode4[ 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 ]</a:t>
            </a:r>
          </a:p>
          <a:p>
            <a:pPr lvl="1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Otherwise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mapIntraPredMode10[ 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 ]</a:t>
            </a:r>
          </a:p>
          <a:p>
            <a:pPr lvl="0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Otherwise,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endParaRPr lang="en-US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ko-KR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ko-KR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to </a:t>
            </a:r>
            <a:endParaRPr lang="ko-KR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greater than or equal to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1600" b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600" b="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is set equal to 0 ( </a:t>
            </a:r>
            <a:r>
              <a:rPr lang="en-US" altLang="ko-KR" sz="1600" b="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Intra_Planar</a:t>
            </a:r>
            <a:r>
              <a:rPr lang="en-US" altLang="ko-KR" sz="1600" b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pPr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Otherwise,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endParaRPr lang="en-US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US" altLang="ko-KR" sz="1600" b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34979</TotalTime>
  <Words>875</Words>
  <Application>Microsoft Office PowerPoint</Application>
  <PresentationFormat>화면 슬라이드 쇼(4:3)</PresentationFormat>
  <Paragraphs>401</Paragraphs>
  <Slides>9</Slides>
  <Notes>9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기본 디자인</vt:lpstr>
      <vt:lpstr>Non-CE6: Reducing Line Buffers for intra mode</vt:lpstr>
      <vt:lpstr>Introduction</vt:lpstr>
      <vt:lpstr>Proposed method I</vt:lpstr>
      <vt:lpstr>Proposed method II</vt:lpstr>
      <vt:lpstr>Experimental Results</vt:lpstr>
      <vt:lpstr>Experimental Results</vt:lpstr>
      <vt:lpstr>Conclusion</vt:lpstr>
      <vt:lpstr>Proposed changes to WD text: method I</vt:lpstr>
      <vt:lpstr>Proposed changes to WD text: method II</vt:lpstr>
    </vt:vector>
  </TitlesOfParts>
  <Company>LGH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JCTVC-DXXX</dc:title>
  <dc:subject>Enhanced prediction mode signaling</dc:subject>
  <dc:creator>Jaehyun Lim</dc:creator>
  <cp:keywords>prediction mode</cp:keywords>
  <cp:lastModifiedBy>Jaehyun Lim</cp:lastModifiedBy>
  <cp:revision>1172</cp:revision>
  <dcterms:created xsi:type="dcterms:W3CDTF">2006-01-27T00:33:27Z</dcterms:created>
  <dcterms:modified xsi:type="dcterms:W3CDTF">2011-11-14T11:15:59Z</dcterms:modified>
</cp:coreProperties>
</file>