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76" r:id="rId2"/>
    <p:sldId id="505" r:id="rId3"/>
    <p:sldId id="497" r:id="rId4"/>
    <p:sldId id="506" r:id="rId5"/>
    <p:sldId id="467" r:id="rId6"/>
    <p:sldId id="507" r:id="rId7"/>
    <p:sldId id="508" r:id="rId8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86" autoAdjust="0"/>
    <p:restoredTop sz="83607" autoAdjust="0"/>
  </p:normalViewPr>
  <p:slideViewPr>
    <p:cSldViewPr snapToObjects="1">
      <p:cViewPr>
        <p:scale>
          <a:sx n="90" d="100"/>
          <a:sy n="90" d="100"/>
        </p:scale>
        <p:origin x="-780" y="-204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Non-CE6: on MPM mapping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60766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JCTVC-G144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44020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MPM mapping in Intra prediction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If neighboring PU has higher index as allowed in the current PU size,</a:t>
            </a:r>
          </a:p>
          <a:p>
            <a:pPr lvl="1">
              <a:buNone/>
            </a:pPr>
            <a:r>
              <a:rPr lang="en-US" altLang="ko-KR" sz="1600" dirty="0" smtClean="0"/>
              <a:t>	MPM mapping table is used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Yellow marked part is not used.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2120484" y="800635"/>
            <a:ext cx="478701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MPM mapping table in HM 4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26" name="표 25"/>
          <p:cNvGraphicFramePr>
            <a:graphicFrameLocks noGrp="1"/>
          </p:cNvGraphicFramePr>
          <p:nvPr/>
        </p:nvGraphicFramePr>
        <p:xfrm>
          <a:off x="285746" y="1232696"/>
          <a:ext cx="8572504" cy="1692234"/>
        </p:xfrm>
        <a:graphic>
          <a:graphicData uri="http://schemas.openxmlformats.org/drawingml/2006/table">
            <a:tbl>
              <a:tblPr/>
              <a:tblGrid>
                <a:gridCol w="2372746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  <a:gridCol w="344431"/>
              </a:tblGrid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value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mapIntraPredMode4[ value ]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mapIntraPredMode10[ value 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Value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mapIntraPredMode4[ value 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039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mapIntraPredMode10[ value ]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" name="내용 개체 틀 2"/>
          <p:cNvSpPr txBox="1">
            <a:spLocks/>
          </p:cNvSpPr>
          <p:nvPr/>
        </p:nvSpPr>
        <p:spPr bwMode="auto">
          <a:xfrm>
            <a:off x="4616012" y="3212970"/>
            <a:ext cx="1512210" cy="100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Intra mode </a:t>
            </a:r>
            <a:r>
              <a:rPr lang="en-US" altLang="ko-KR" sz="1600" b="0" noProof="0" dirty="0" err="1" smtClean="0">
                <a:latin typeface="Arial" pitchFamily="34" charset="0"/>
                <a:cs typeface="Arial" pitchFamily="34" charset="0"/>
              </a:rPr>
              <a:t>idx</a:t>
            </a:r>
            <a:endParaRPr lang="en-US" altLang="ko-KR" sz="1600" b="0" noProof="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 current PU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kern="0" noProof="0" dirty="0" smtClean="0">
                <a:latin typeface="Arial" pitchFamily="34" charset="0"/>
                <a:ea typeface="+mn-ea"/>
                <a:cs typeface="Arial" pitchFamily="34" charset="0"/>
              </a:rPr>
              <a:t>(value)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1" name="내용 개체 틀 2"/>
          <p:cNvSpPr txBox="1">
            <a:spLocks/>
          </p:cNvSpPr>
          <p:nvPr/>
        </p:nvSpPr>
        <p:spPr bwMode="auto">
          <a:xfrm>
            <a:off x="6460274" y="3212970"/>
            <a:ext cx="1756238" cy="100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Intra mode </a:t>
            </a:r>
            <a:r>
              <a:rPr lang="en-US" altLang="ko-KR" sz="1600" b="0" noProof="0" dirty="0" err="1" smtClean="0">
                <a:latin typeface="Arial" pitchFamily="34" charset="0"/>
                <a:cs typeface="Arial" pitchFamily="34" charset="0"/>
              </a:rPr>
              <a:t>idx</a:t>
            </a:r>
            <a:endParaRPr lang="en-US" altLang="ko-KR" sz="1600" b="0" noProof="0" dirty="0" smtClean="0">
              <a:latin typeface="Arial" pitchFamily="34" charset="0"/>
              <a:cs typeface="Arial" pitchFamily="34" charset="0"/>
            </a:endParaRP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allowed in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ts val="0"/>
              </a:spcBef>
            </a:pPr>
            <a:r>
              <a:rPr lang="en-US" altLang="ko-KR" sz="1600" b="0" kern="0" noProof="0" dirty="0" smtClean="0">
                <a:latin typeface="Arial" pitchFamily="34" charset="0"/>
                <a:ea typeface="+mn-ea"/>
                <a:cs typeface="Arial" pitchFamily="34" charset="0"/>
              </a:rPr>
              <a:t>current PU size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2" name="내용 개체 틀 2"/>
          <p:cNvSpPr txBox="1">
            <a:spLocks/>
          </p:cNvSpPr>
          <p:nvPr/>
        </p:nvSpPr>
        <p:spPr bwMode="auto">
          <a:xfrm>
            <a:off x="6059388" y="3356990"/>
            <a:ext cx="644914" cy="72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kumimoji="1" lang="en-US" altLang="ko-KR" sz="2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&gt;</a:t>
            </a:r>
          </a:p>
        </p:txBody>
      </p:sp>
      <p:sp>
        <p:nvSpPr>
          <p:cNvPr id="33" name="내용 개체 틀 2"/>
          <p:cNvSpPr txBox="1">
            <a:spLocks/>
          </p:cNvSpPr>
          <p:nvPr/>
        </p:nvSpPr>
        <p:spPr bwMode="auto">
          <a:xfrm>
            <a:off x="4660024" y="4365130"/>
            <a:ext cx="3600500" cy="432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MPM = </a:t>
            </a:r>
            <a:r>
              <a:rPr lang="en-US" altLang="ko-KR" sz="1600" b="0" kern="100" dirty="0" err="1" smtClean="0">
                <a:solidFill>
                  <a:srgbClr val="000000"/>
                </a:solidFill>
                <a:latin typeface="Arial" pitchFamily="34" charset="0"/>
                <a:ea typeface="맑은 고딕"/>
                <a:cs typeface="Arial" pitchFamily="34" charset="0"/>
              </a:rPr>
              <a:t>mapIntraPredMode</a:t>
            </a:r>
            <a:r>
              <a:rPr lang="en-US" altLang="ko-KR" sz="1600" b="0" kern="100" dirty="0" smtClean="0">
                <a:solidFill>
                  <a:srgbClr val="000000"/>
                </a:solidFill>
                <a:latin typeface="Arial" pitchFamily="34" charset="0"/>
                <a:ea typeface="맑은 고딕"/>
                <a:cs typeface="Arial" pitchFamily="34" charset="0"/>
              </a:rPr>
              <a:t>[value]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34" name="표 33"/>
          <p:cNvGraphicFramePr>
            <a:graphicFrameLocks noGrp="1"/>
          </p:cNvGraphicFramePr>
          <p:nvPr/>
        </p:nvGraphicFramePr>
        <p:xfrm>
          <a:off x="539440" y="3212972"/>
          <a:ext cx="3456480" cy="1728240"/>
        </p:xfrm>
        <a:graphic>
          <a:graphicData uri="http://schemas.openxmlformats.org/drawingml/2006/table">
            <a:tbl>
              <a:tblPr/>
              <a:tblGrid>
                <a:gridCol w="1728240"/>
                <a:gridCol w="1728240"/>
              </a:tblGrid>
              <a:tr h="288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PU size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b="1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Intra</a:t>
                      </a:r>
                      <a:r>
                        <a:rPr lang="en-GB" sz="1400" b="1" kern="100" baseline="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 mode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4x4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8x8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  <a:defRPr/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16x16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altLang="ko-KR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32x32</a:t>
                      </a:r>
                      <a:endParaRPr lang="ko-KR" alt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4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 smtClean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64x64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400" kern="100" dirty="0"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85745" y="1268698"/>
          <a:ext cx="8572505" cy="1584222"/>
        </p:xfrm>
        <a:graphic>
          <a:graphicData uri="http://schemas.openxmlformats.org/drawingml/2006/table">
            <a:tbl>
              <a:tblPr/>
              <a:tblGrid>
                <a:gridCol w="2580073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  <a:gridCol w="374527"/>
              </a:tblGrid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value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mapIntraPredMode4[ value 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mapIntraPredMode10[ value 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Value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17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24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25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26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27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28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29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30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mapIntraPredMode4[ value 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2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403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mapIntraPredMode10[ value 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3" name="내용 개체 틀 2"/>
          <p:cNvSpPr txBox="1">
            <a:spLocks/>
          </p:cNvSpPr>
          <p:nvPr/>
        </p:nvSpPr>
        <p:spPr bwMode="auto">
          <a:xfrm>
            <a:off x="1431558" y="836640"/>
            <a:ext cx="6164862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Modified MPM mapping table for MPM mapping table reduction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내용 개체 틀 2"/>
          <p:cNvSpPr>
            <a:spLocks noGrp="1"/>
          </p:cNvSpPr>
          <p:nvPr>
            <p:ph idx="1"/>
          </p:nvPr>
        </p:nvSpPr>
        <p:spPr>
          <a:xfrm>
            <a:off x="571500" y="3573020"/>
            <a:ext cx="8286750" cy="280839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Method I: MPM mapping table reduction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Unused part is removed (yellow marked part in the previous slide)</a:t>
            </a:r>
            <a:endParaRPr lang="en-US" altLang="ko-KR" sz="1600" dirty="0" smtClean="0"/>
          </a:p>
          <a:p>
            <a:pPr lvl="1">
              <a:buFontTx/>
              <a:buChar char="-"/>
            </a:pPr>
            <a:r>
              <a:rPr lang="en-US" altLang="ko-KR" sz="1600" dirty="0" smtClean="0"/>
              <a:t>Indices are shifted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No </a:t>
            </a:r>
            <a:r>
              <a:rPr lang="en-US" altLang="ko-KR" sz="1600" dirty="0" err="1" smtClean="0"/>
              <a:t>bitstream</a:t>
            </a:r>
            <a:r>
              <a:rPr lang="en-US" altLang="ko-KR" sz="1600" dirty="0" smtClean="0"/>
              <a:t> changes</a:t>
            </a:r>
          </a:p>
          <a:p>
            <a:pPr lvl="1">
              <a:buFontTx/>
              <a:buChar char="-"/>
            </a:pPr>
            <a:endParaRPr lang="en-US" altLang="ko-KR" sz="1600" dirty="0" smtClean="0"/>
          </a:p>
          <a:p>
            <a:pPr lvl="1">
              <a:buNone/>
            </a:pPr>
            <a:endParaRPr lang="en-US" altLang="ko-KR" sz="1600" dirty="0" smtClean="0"/>
          </a:p>
          <a:p>
            <a:r>
              <a:rPr lang="en-US" altLang="ko-KR" sz="1800" dirty="0" smtClean="0">
                <a:ea typeface="Tahoma" pitchFamily="34" charset="0"/>
              </a:rPr>
              <a:t>Method II: MPM mapping table removal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Remove whole MPM mapping table</a:t>
            </a:r>
            <a:endParaRPr lang="en-US" altLang="ko-KR" sz="1600" dirty="0" smtClean="0"/>
          </a:p>
          <a:p>
            <a:pPr lvl="1">
              <a:buFontTx/>
              <a:buChar char="-"/>
            </a:pPr>
            <a:r>
              <a:rPr lang="en-US" altLang="ko-KR" sz="1600" dirty="0" smtClean="0"/>
              <a:t>If MPM mapping is required, planar mode is used for MPM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8366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MPM mapping table reduction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내용 개체 틀 2"/>
          <p:cNvSpPr txBox="1">
            <a:spLocks/>
          </p:cNvSpPr>
          <p:nvPr/>
        </p:nvSpPr>
        <p:spPr bwMode="auto">
          <a:xfrm>
            <a:off x="649110" y="37170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Results on the proposed MPM mapping table removal </a:t>
            </a:r>
            <a:r>
              <a:rPr lang="en-US" altLang="ko-KR" sz="1600" b="0" dirty="0" err="1" smtClean="0">
                <a:latin typeface="Arial" pitchFamily="34" charset="0"/>
                <a:cs typeface="Arial" pitchFamily="34" charset="0"/>
              </a:rPr>
              <a:t>vs</a:t>
            </a: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 HM4 anchor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1043513" y="1196690"/>
          <a:ext cx="7056977" cy="2343712"/>
        </p:xfrm>
        <a:graphic>
          <a:graphicData uri="http://schemas.openxmlformats.org/drawingml/2006/table">
            <a:tbl>
              <a:tblPr/>
              <a:tblGrid>
                <a:gridCol w="1712399"/>
                <a:gridCol w="890763"/>
                <a:gridCol w="890763"/>
                <a:gridCol w="890763"/>
                <a:gridCol w="890763"/>
                <a:gridCol w="890763"/>
                <a:gridCol w="890763"/>
              </a:tblGrid>
              <a:tr h="2646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HE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6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5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985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99%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99%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1035115" y="4077090"/>
          <a:ext cx="7073770" cy="2448340"/>
        </p:xfrm>
        <a:graphic>
          <a:graphicData uri="http://schemas.openxmlformats.org/drawingml/2006/table">
            <a:tbl>
              <a:tblPr/>
              <a:tblGrid>
                <a:gridCol w="1715362"/>
                <a:gridCol w="892739"/>
                <a:gridCol w="892739"/>
                <a:gridCol w="893726"/>
                <a:gridCol w="892739"/>
                <a:gridCol w="892739"/>
                <a:gridCol w="893726"/>
              </a:tblGrid>
              <a:tr h="2646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HE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All Intra LC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468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　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Y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U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V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A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B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C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D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8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Class E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Overall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0.1%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Enc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101%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48143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Dec Time[%]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100%</a:t>
                      </a:r>
                      <a:endParaRPr lang="ko-KR" sz="14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MPM mapping table reduction/removal is proposed.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proposed scheme shows negligible coding loss.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is recommended to adopt the proposed MPM mapping table</a:t>
            </a:r>
          </a:p>
          <a:p>
            <a:pPr>
              <a:buNone/>
            </a:pPr>
            <a:r>
              <a:rPr lang="en-US" altLang="ko-KR" sz="1800" smtClean="0">
                <a:latin typeface="Arial" charset="0"/>
                <a:cs typeface="Arial" charset="0"/>
              </a:rPr>
              <a:t>	</a:t>
            </a:r>
            <a:r>
              <a:rPr lang="en-US" altLang="ko-KR" sz="1800" smtClean="0">
                <a:latin typeface="Arial" charset="0"/>
                <a:cs typeface="Arial" charset="0"/>
              </a:rPr>
              <a:t>removal </a:t>
            </a:r>
            <a:r>
              <a:rPr lang="en-US" altLang="ko-KR" sz="1800" dirty="0" smtClean="0">
                <a:latin typeface="Arial" charset="0"/>
                <a:cs typeface="Arial" charset="0"/>
              </a:rPr>
              <a:t>scheme into HM to remove the burden of storing MPM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mapping table and also to clean up the WD text.</a:t>
            </a: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changes to WD text: method 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  <a:noFill/>
          <a:ln>
            <a:noFill/>
          </a:ln>
        </p:spPr>
        <p:txBody>
          <a:bodyPr/>
          <a:lstStyle/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from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to 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48537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changes to </a:t>
            </a:r>
            <a:r>
              <a:rPr lang="en-US" altLang="ko-KR" b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WD text: method II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from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equal to 4 then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mapIntraPredMode4[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1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mapIntraPredMode10[ 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]</a:t>
            </a: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to </a:t>
            </a:r>
            <a:endParaRPr lang="ko-KR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greater than or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intraPredModeNum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is set equal to 0 ( </a:t>
            </a:r>
            <a:r>
              <a:rPr lang="en-US" altLang="ko-KR" sz="1600" b="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Intra_Planar</a:t>
            </a:r>
            <a:r>
              <a:rPr lang="en-US" altLang="ko-KR" sz="16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>
              <a:buFontTx/>
              <a:buChar char="-"/>
            </a:pP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Otherwise,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candIntraPredModeN</a:t>
            </a:r>
            <a:r>
              <a:rPr lang="en-US" altLang="ko-KR" sz="1600" b="0" dirty="0" smtClean="0">
                <a:latin typeface="Times New Roman" pitchFamily="18" charset="0"/>
                <a:cs typeface="Times New Roman" pitchFamily="18" charset="0"/>
              </a:rPr>
              <a:t> is set equal to </a:t>
            </a:r>
            <a:r>
              <a:rPr lang="en-US" altLang="ko-KR" sz="1600" b="0" dirty="0" err="1" smtClean="0">
                <a:latin typeface="Times New Roman" pitchFamily="18" charset="0"/>
                <a:cs typeface="Times New Roman" pitchFamily="18" charset="0"/>
              </a:rPr>
              <a:t>intraPredModeN</a:t>
            </a: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en-US" altLang="ko-KR" sz="16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34850</TotalTime>
  <Words>686</Words>
  <Application>Microsoft Office PowerPoint</Application>
  <PresentationFormat>화면 슬라이드 쇼(4:3)</PresentationFormat>
  <Paragraphs>397</Paragraphs>
  <Slides>7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기본 디자인</vt:lpstr>
      <vt:lpstr>Non-CE6: on MPM mapping</vt:lpstr>
      <vt:lpstr>Introduction</vt:lpstr>
      <vt:lpstr>Proposed method</vt:lpstr>
      <vt:lpstr>Experimental Results</vt:lpstr>
      <vt:lpstr>Conclusion</vt:lpstr>
      <vt:lpstr>Proposed changes to WD text: method I</vt:lpstr>
      <vt:lpstr>Proposed changes to WD text: method II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1168</cp:revision>
  <dcterms:created xsi:type="dcterms:W3CDTF">2006-01-27T00:33:27Z</dcterms:created>
  <dcterms:modified xsi:type="dcterms:W3CDTF">2011-11-14T11:16:14Z</dcterms:modified>
</cp:coreProperties>
</file>