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76" r:id="rId2"/>
    <p:sldId id="503" r:id="rId3"/>
    <p:sldId id="497" r:id="rId4"/>
    <p:sldId id="504" r:id="rId5"/>
    <p:sldId id="467" r:id="rId6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842" y="-366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CE6.c: VLC improvement for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intra partitioning on SDIP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JCTVC-G143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908650"/>
            <a:ext cx="8393110" cy="108015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Intra mode signaling in SDIP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Intra modes include split flag, 2Nx2N, </a:t>
            </a:r>
            <a:r>
              <a:rPr lang="en-US" altLang="ko-KR" sz="1600" dirty="0" err="1" smtClean="0">
                <a:ea typeface="Tahoma" pitchFamily="34" charset="0"/>
              </a:rPr>
              <a:t>NxN</a:t>
            </a:r>
            <a:r>
              <a:rPr lang="en-US" altLang="ko-KR" sz="1600" dirty="0" smtClean="0">
                <a:ea typeface="Tahoma" pitchFamily="34" charset="0"/>
              </a:rPr>
              <a:t>, 2NxhN, hNx2N partitions.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3 flags are transmitted for signaling intra mode on SDIP regardless of the CU size.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순서도: 처리 7"/>
          <p:cNvSpPr/>
          <p:nvPr/>
        </p:nvSpPr>
        <p:spPr>
          <a:xfrm>
            <a:off x="1462701" y="2074374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Split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순서도: 처리 10"/>
          <p:cNvSpPr/>
          <p:nvPr/>
        </p:nvSpPr>
        <p:spPr>
          <a:xfrm>
            <a:off x="1462701" y="324323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1462701" y="441209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direction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꺾인 연결선 12"/>
          <p:cNvCxnSpPr>
            <a:stCxn id="8" idx="2"/>
            <a:endCxn id="11" idx="0"/>
          </p:cNvCxnSpPr>
          <p:nvPr/>
        </p:nvCxnSpPr>
        <p:spPr>
          <a:xfrm rot="5400000">
            <a:off x="1754916" y="2951020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꺾인 연결선 13"/>
          <p:cNvCxnSpPr>
            <a:stCxn id="11" idx="2"/>
            <a:endCxn id="12" idx="0"/>
          </p:cNvCxnSpPr>
          <p:nvPr/>
        </p:nvCxnSpPr>
        <p:spPr>
          <a:xfrm rot="5400000">
            <a:off x="1754916" y="4119881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순서도: 처리 14"/>
          <p:cNvSpPr/>
          <p:nvPr/>
        </p:nvSpPr>
        <p:spPr>
          <a:xfrm>
            <a:off x="3118587" y="265880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Split mode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순서도: 처리 15"/>
          <p:cNvSpPr/>
          <p:nvPr/>
        </p:nvSpPr>
        <p:spPr>
          <a:xfrm>
            <a:off x="3118587" y="382766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순서도: 처리 16"/>
          <p:cNvSpPr/>
          <p:nvPr/>
        </p:nvSpPr>
        <p:spPr>
          <a:xfrm>
            <a:off x="683460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2NxhN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순서도: 처리 17"/>
          <p:cNvSpPr/>
          <p:nvPr/>
        </p:nvSpPr>
        <p:spPr>
          <a:xfrm>
            <a:off x="2241941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꺾인 연결선 18"/>
          <p:cNvCxnSpPr>
            <a:stCxn id="12" idx="2"/>
            <a:endCxn id="17" idx="0"/>
          </p:cNvCxnSpPr>
          <p:nvPr/>
        </p:nvCxnSpPr>
        <p:spPr>
          <a:xfrm rot="5400000">
            <a:off x="136529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12" idx="2"/>
            <a:endCxn id="18" idx="0"/>
          </p:cNvCxnSpPr>
          <p:nvPr/>
        </p:nvCxnSpPr>
        <p:spPr>
          <a:xfrm rot="16200000" flipH="1">
            <a:off x="214453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8" idx="2"/>
            <a:endCxn id="15" idx="1"/>
          </p:cNvCxnSpPr>
          <p:nvPr/>
        </p:nvCxnSpPr>
        <p:spPr>
          <a:xfrm rot="16200000" flipH="1">
            <a:off x="2436751" y="2269184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11" idx="2"/>
            <a:endCxn id="16" idx="1"/>
          </p:cNvCxnSpPr>
          <p:nvPr/>
        </p:nvCxnSpPr>
        <p:spPr>
          <a:xfrm rot="16200000" flipH="1">
            <a:off x="2436751" y="3438045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순서도: 처리 22"/>
          <p:cNvSpPr/>
          <p:nvPr/>
        </p:nvSpPr>
        <p:spPr>
          <a:xfrm>
            <a:off x="5639281" y="2074374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intra_</a:t>
            </a:r>
          </a:p>
          <a:p>
            <a:pPr algn="ctr">
              <a:lnSpc>
                <a:spcPct val="100000"/>
              </a:lnSpc>
            </a:pPr>
            <a:r>
              <a:rPr lang="en-US" altLang="ko-KR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part_mode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순서도: 처리 23"/>
          <p:cNvSpPr/>
          <p:nvPr/>
        </p:nvSpPr>
        <p:spPr>
          <a:xfrm>
            <a:off x="5639281" y="324323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 flag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순서도: 처리 24"/>
          <p:cNvSpPr/>
          <p:nvPr/>
        </p:nvSpPr>
        <p:spPr>
          <a:xfrm>
            <a:off x="5639281" y="441209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SDIP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direction</a:t>
            </a:r>
            <a:endParaRPr lang="ko-KR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꺾인 연결선 25"/>
          <p:cNvCxnSpPr>
            <a:stCxn id="23" idx="2"/>
            <a:endCxn id="24" idx="0"/>
          </p:cNvCxnSpPr>
          <p:nvPr/>
        </p:nvCxnSpPr>
        <p:spPr>
          <a:xfrm rot="5400000">
            <a:off x="5931496" y="2951020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24" idx="2"/>
            <a:endCxn id="25" idx="0"/>
          </p:cNvCxnSpPr>
          <p:nvPr/>
        </p:nvCxnSpPr>
        <p:spPr>
          <a:xfrm rot="5400000">
            <a:off x="5931496" y="4119881"/>
            <a:ext cx="584431" cy="21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순서도: 처리 27"/>
          <p:cNvSpPr/>
          <p:nvPr/>
        </p:nvSpPr>
        <p:spPr>
          <a:xfrm>
            <a:off x="7295167" y="2658805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순서도: 처리 28"/>
          <p:cNvSpPr/>
          <p:nvPr/>
        </p:nvSpPr>
        <p:spPr>
          <a:xfrm>
            <a:off x="7295167" y="3827666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NxN</a:t>
            </a:r>
            <a:endParaRPr lang="en-US" altLang="ko-K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순서도: 처리 29"/>
          <p:cNvSpPr/>
          <p:nvPr/>
        </p:nvSpPr>
        <p:spPr>
          <a:xfrm>
            <a:off x="4860040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2NxhN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순서도: 처리 30"/>
          <p:cNvSpPr/>
          <p:nvPr/>
        </p:nvSpPr>
        <p:spPr>
          <a:xfrm>
            <a:off x="6418521" y="5580957"/>
            <a:ext cx="1168861" cy="584431"/>
          </a:xfrm>
          <a:prstGeom prst="flowChartProcess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hNx2N</a:t>
            </a:r>
          </a:p>
          <a:p>
            <a:pPr algn="ctr"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partition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꺾인 연결선 31"/>
          <p:cNvCxnSpPr>
            <a:stCxn id="25" idx="2"/>
            <a:endCxn id="30" idx="0"/>
          </p:cNvCxnSpPr>
          <p:nvPr/>
        </p:nvCxnSpPr>
        <p:spPr>
          <a:xfrm rot="5400000">
            <a:off x="554187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stCxn id="25" idx="2"/>
            <a:endCxn id="31" idx="0"/>
          </p:cNvCxnSpPr>
          <p:nvPr/>
        </p:nvCxnSpPr>
        <p:spPr>
          <a:xfrm rot="16200000" flipH="1">
            <a:off x="6321116" y="4899122"/>
            <a:ext cx="584431" cy="77924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>
            <a:stCxn id="23" idx="2"/>
            <a:endCxn id="28" idx="1"/>
          </p:cNvCxnSpPr>
          <p:nvPr/>
        </p:nvCxnSpPr>
        <p:spPr>
          <a:xfrm rot="16200000" flipH="1">
            <a:off x="6613331" y="2269184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24" idx="2"/>
            <a:endCxn id="29" idx="1"/>
          </p:cNvCxnSpPr>
          <p:nvPr/>
        </p:nvCxnSpPr>
        <p:spPr>
          <a:xfrm rot="16200000" flipH="1">
            <a:off x="6613331" y="3438045"/>
            <a:ext cx="292215" cy="1071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순서도: 처리 35"/>
          <p:cNvSpPr/>
          <p:nvPr/>
        </p:nvSpPr>
        <p:spPr>
          <a:xfrm>
            <a:off x="1962276" y="6309408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(a) CU size &gt;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순서도: 처리 36"/>
          <p:cNvSpPr/>
          <p:nvPr/>
        </p:nvSpPr>
        <p:spPr>
          <a:xfrm>
            <a:off x="6138856" y="6309408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(b) CU size =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VLC tables for intra mode joint-coding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547577" y="1700760"/>
          <a:ext cx="6048844" cy="2304320"/>
        </p:xfrm>
        <a:graphic>
          <a:graphicData uri="http://schemas.openxmlformats.org/drawingml/2006/table">
            <a:tbl>
              <a:tblPr/>
              <a:tblGrid>
                <a:gridCol w="745273"/>
                <a:gridCol w="935924"/>
                <a:gridCol w="1022584"/>
                <a:gridCol w="752702"/>
                <a:gridCol w="720100"/>
                <a:gridCol w="849677"/>
                <a:gridCol w="1022584"/>
              </a:tblGrid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index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codeword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index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codeword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SPLIT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2*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2NxhN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2*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2NxhN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hNx2N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순서도: 처리 12"/>
          <p:cNvSpPr/>
          <p:nvPr/>
        </p:nvSpPr>
        <p:spPr>
          <a:xfrm>
            <a:off x="2051698" y="1340710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(a) CU size &gt;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순서도: 처리 13"/>
          <p:cNvSpPr/>
          <p:nvPr/>
        </p:nvSpPr>
        <p:spPr>
          <a:xfrm>
            <a:off x="5436120" y="1340710"/>
            <a:ext cx="1728192" cy="288032"/>
          </a:xfrm>
          <a:prstGeom prst="flowChartProcess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(b) CU size = min</a:t>
            </a:r>
            <a:endParaRPr lang="ko-KR" alt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내용 개체 틀 2"/>
          <p:cNvSpPr>
            <a:spLocks noGrp="1"/>
          </p:cNvSpPr>
          <p:nvPr>
            <p:ph idx="1"/>
          </p:nvPr>
        </p:nvSpPr>
        <p:spPr>
          <a:xfrm>
            <a:off x="571500" y="4653170"/>
            <a:ext cx="8001000" cy="2016280"/>
          </a:xfrm>
        </p:spPr>
        <p:txBody>
          <a:bodyPr/>
          <a:lstStyle/>
          <a:p>
            <a:r>
              <a:rPr lang="en-US" altLang="ko-KR" sz="1800" dirty="0" smtClean="0"/>
              <a:t>Intra mode joint-coding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New symbol </a:t>
            </a:r>
            <a:r>
              <a:rPr lang="en-US" altLang="ko-KR" sz="1600" b="1" i="1" dirty="0" err="1" smtClean="0">
                <a:latin typeface="Arial" charset="0"/>
                <a:cs typeface="Arial" charset="0"/>
              </a:rPr>
              <a:t>intra_cu_split_pred_part_mode</a:t>
            </a:r>
            <a:r>
              <a:rPr lang="en-US" altLang="ko-KR" sz="1600" dirty="0" smtClean="0">
                <a:latin typeface="Arial" charset="0"/>
                <a:cs typeface="Arial" charset="0"/>
              </a:rPr>
              <a:t> is introduced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Unary </a:t>
            </a:r>
            <a:r>
              <a:rPr lang="en-US" altLang="ko-KR" sz="1600" dirty="0" err="1" smtClean="0">
                <a:latin typeface="Arial" charset="0"/>
                <a:cs typeface="Arial" charset="0"/>
              </a:rPr>
              <a:t>codewords</a:t>
            </a:r>
            <a:r>
              <a:rPr lang="en-US" altLang="ko-KR" sz="1600" dirty="0" smtClean="0">
                <a:latin typeface="Arial" charset="0"/>
                <a:cs typeface="Arial" charset="0"/>
              </a:rPr>
              <a:t> are used for mapping between symbols and codeword indices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Counter adaptation method is used for VLC table update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- 3 VLC tables (for 32x32, 16x16, 8x8) and 9 counters are used ( 6 for first 2 entries in each VLC table, 3 for sum counter for each VLC table)</a:t>
            </a: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2483710" y="4005080"/>
            <a:ext cx="432849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1200" kern="0" dirty="0" smtClean="0">
                <a:latin typeface="Arial" pitchFamily="34" charset="0"/>
                <a:ea typeface="+mn-ea"/>
                <a:cs typeface="Arial" pitchFamily="34" charset="0"/>
              </a:rPr>
              <a:t>* For determining SDIP direction, additional flag is used</a:t>
            </a:r>
            <a:endParaRPr kumimoji="1" lang="en-US" altLang="ko-KR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8366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SDIP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49110" y="3861054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Combination test results for the proposed method and JCTVC-G267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755470" y="1196690"/>
          <a:ext cx="7633061" cy="2560320"/>
        </p:xfrm>
        <a:graphic>
          <a:graphicData uri="http://schemas.openxmlformats.org/drawingml/2006/table">
            <a:tbl>
              <a:tblPr/>
              <a:tblGrid>
                <a:gridCol w="1887767"/>
                <a:gridCol w="957549"/>
                <a:gridCol w="957549"/>
                <a:gridCol w="957549"/>
                <a:gridCol w="957549"/>
                <a:gridCol w="957549"/>
                <a:gridCol w="957549"/>
              </a:tblGrid>
              <a:tr h="198028">
                <a:tc>
                  <a:txBody>
                    <a:bodyPr/>
                    <a:lstStyle/>
                    <a:p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w/o 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w/t 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751226" y="4221104"/>
          <a:ext cx="7641546" cy="2560320"/>
        </p:xfrm>
        <a:graphic>
          <a:graphicData uri="http://schemas.openxmlformats.org/drawingml/2006/table">
            <a:tbl>
              <a:tblPr/>
              <a:tblGrid>
                <a:gridCol w="1890594"/>
                <a:gridCol w="958492"/>
                <a:gridCol w="958492"/>
                <a:gridCol w="958492"/>
                <a:gridCol w="958492"/>
                <a:gridCol w="958492"/>
                <a:gridCol w="958492"/>
              </a:tblGrid>
              <a:tr h="198028">
                <a:tc>
                  <a:txBody>
                    <a:bodyPr/>
                    <a:lstStyle/>
                    <a:p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w/o 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w/t 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-2.3%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-1.8%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-1.8%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-1.9%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-1.9%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02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102%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Joint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coding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method for intra partitioning on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SDIP is proposed</a:t>
            </a:r>
            <a:r>
              <a:rPr lang="en-US" altLang="ko-KR" sz="1800" dirty="0" smtClean="0">
                <a:latin typeface="Arial" charset="0"/>
                <a:cs typeface="Arial" charset="0"/>
              </a:rPr>
              <a:t>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shows additive BD rate reduction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in the combination test with JCTVC-G267 as well as</a:t>
            </a:r>
          </a:p>
          <a:p>
            <a:pPr>
              <a:buNone/>
            </a:pPr>
            <a:r>
              <a:rPr lang="en-US" altLang="ko-KR" sz="1800" smtClean="0">
                <a:latin typeface="Arial" charset="0"/>
                <a:cs typeface="Arial" charset="0"/>
              </a:rPr>
              <a:t>	in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the independent test.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is recommended to adopt the proposed method into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HM.</a:t>
            </a: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34989</TotalTime>
  <Words>573</Words>
  <Application>Microsoft Office PowerPoint</Application>
  <PresentationFormat>화면 슬라이드 쇼(4:3)</PresentationFormat>
  <Paragraphs>216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기본 디자인</vt:lpstr>
      <vt:lpstr>CE6.c: VLC improvement for intra partitioning on SDIP</vt:lpstr>
      <vt:lpstr>Introduction</vt:lpstr>
      <vt:lpstr>Proposed method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1085</cp:revision>
  <dcterms:created xsi:type="dcterms:W3CDTF">2006-01-27T00:33:27Z</dcterms:created>
  <dcterms:modified xsi:type="dcterms:W3CDTF">2011-11-14T08:45:57Z</dcterms:modified>
</cp:coreProperties>
</file>