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9"/>
  </p:notesMasterIdLst>
  <p:sldIdLst>
    <p:sldId id="256" r:id="rId2"/>
    <p:sldId id="275" r:id="rId3"/>
    <p:sldId id="280" r:id="rId4"/>
    <p:sldId id="281" r:id="rId5"/>
    <p:sldId id="277" r:id="rId6"/>
    <p:sldId id="282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65" d="100"/>
          <a:sy n="65" d="100"/>
        </p:scale>
        <p:origin x="-1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JCTVC-G139: Non-CE6.d: </a:t>
            </a:r>
            <a:br>
              <a:rPr lang="en-US" sz="2800" dirty="0" smtClean="0"/>
            </a:br>
            <a:r>
              <a:rPr lang="en-US" sz="2800" dirty="0" smtClean="0"/>
              <a:t>Intra Prediction With Selective Secondary Boundary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Improvement of harmonized intra prediction with secondary boundary solution studied </a:t>
            </a:r>
            <a:r>
              <a:rPr lang="en-US" smtClean="0"/>
              <a:t>in CE6.d (JCTVC-G280)</a:t>
            </a:r>
            <a:endParaRPr lang="en-US" dirty="0" smtClean="0"/>
          </a:p>
          <a:p>
            <a:r>
              <a:rPr lang="en-US" dirty="0" smtClean="0"/>
              <a:t>Proposed to selectively apply prediction from secondary boundary to improve class F results</a:t>
            </a:r>
          </a:p>
          <a:p>
            <a:r>
              <a:rPr lang="en-US" dirty="0" smtClean="0"/>
              <a:t>BD-rate improvement from 0.2% to -0.2% for class F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Secondary Boundary Intra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4983163"/>
          </a:xfrm>
        </p:spPr>
        <p:txBody>
          <a:bodyPr/>
          <a:lstStyle/>
          <a:p>
            <a:r>
              <a:rPr lang="en-US" sz="2000" dirty="0" smtClean="0"/>
              <a:t>Analyze secondary boundary samples (2 locations only):</a:t>
            </a:r>
          </a:p>
          <a:p>
            <a:pPr lvl="1"/>
            <a:r>
              <a:rPr lang="en-US" sz="1800" dirty="0" smtClean="0"/>
              <a:t>IF (horizontal directional mode) THEN</a:t>
            </a:r>
          </a:p>
          <a:p>
            <a:pPr lvl="2"/>
            <a:r>
              <a:rPr lang="en-US" sz="1600" dirty="0" smtClean="0"/>
              <a:t>Value = MAX( | TR[N-2] -2*TR[N-1] + TR[N] |, </a:t>
            </a:r>
          </a:p>
          <a:p>
            <a:pPr lvl="2">
              <a:buNone/>
            </a:pPr>
            <a:r>
              <a:rPr lang="en-US" sz="1600" dirty="0" smtClean="0"/>
              <a:t>		           | TR[N-3] -2*TR[N-2] + TR[N-1] | )</a:t>
            </a:r>
          </a:p>
          <a:p>
            <a:pPr lvl="1"/>
            <a:r>
              <a:rPr lang="en-US" sz="1800" dirty="0" smtClean="0"/>
              <a:t>IF ( Value &lt; Threshold ) </a:t>
            </a:r>
          </a:p>
          <a:p>
            <a:pPr lvl="1">
              <a:buNone/>
            </a:pPr>
            <a:r>
              <a:rPr lang="en-US" sz="1800" dirty="0" smtClean="0"/>
              <a:t>	THEN { Enable prediction} ELSE { Disable }</a:t>
            </a:r>
          </a:p>
          <a:p>
            <a:pPr lvl="1"/>
            <a:r>
              <a:rPr lang="en-US" sz="1800" dirty="0" smtClean="0"/>
              <a:t>Similar for vertical directional mode; independent of block size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1828800" y="3505200"/>
            <a:ext cx="5395744" cy="2362200"/>
            <a:chOff x="1257300" y="1406525"/>
            <a:chExt cx="5486400" cy="2401888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auto">
            <a:xfrm>
              <a:off x="1257300" y="1520825"/>
              <a:ext cx="455613" cy="460375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Rectangle 3"/>
            <p:cNvSpPr>
              <a:spLocks noChangeArrowheads="1"/>
            </p:cNvSpPr>
            <p:nvPr/>
          </p:nvSpPr>
          <p:spPr bwMode="auto">
            <a:xfrm>
              <a:off x="3086100" y="1520825"/>
              <a:ext cx="457200" cy="460375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12573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2171700" y="1520825"/>
              <a:ext cx="455613" cy="457200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TR[N-2]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4229100" y="1520825"/>
              <a:ext cx="455613" cy="460375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4686300" y="1520825"/>
              <a:ext cx="457200" cy="460375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42291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4229100" y="2436813"/>
              <a:ext cx="455613" cy="455612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42291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4229100" y="3351213"/>
              <a:ext cx="455613" cy="457200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628900" y="1520825"/>
              <a:ext cx="455613" cy="460375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TR[N-1]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14500" y="1520825"/>
              <a:ext cx="457200" cy="457200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TR[N-3]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257300" y="2436813"/>
              <a:ext cx="455613" cy="457200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1257300" y="3351213"/>
              <a:ext cx="455613" cy="457200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12573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1714500" y="1978025"/>
              <a:ext cx="457200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(0,0)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26289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21717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30861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(N,0)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1714500" y="2436813"/>
              <a:ext cx="457200" cy="4572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2628900" y="2436813"/>
              <a:ext cx="455613" cy="4572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2171700" y="2436813"/>
              <a:ext cx="455613" cy="4572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(i,j)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3086100" y="2436813"/>
              <a:ext cx="455613" cy="4572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1714500" y="2892425"/>
              <a:ext cx="457200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26289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21717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0861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1714500" y="3351213"/>
              <a:ext cx="457200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(0,N)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Rectangle 30"/>
            <p:cNvSpPr>
              <a:spLocks noChangeArrowheads="1"/>
            </p:cNvSpPr>
            <p:nvPr/>
          </p:nvSpPr>
          <p:spPr bwMode="auto">
            <a:xfrm>
              <a:off x="26289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Rectangle 31"/>
            <p:cNvSpPr>
              <a:spLocks noChangeArrowheads="1"/>
            </p:cNvSpPr>
            <p:nvPr/>
          </p:nvSpPr>
          <p:spPr bwMode="auto">
            <a:xfrm>
              <a:off x="21717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Rectangle 32"/>
            <p:cNvSpPr>
              <a:spLocks noChangeArrowheads="1"/>
            </p:cNvSpPr>
            <p:nvPr/>
          </p:nvSpPr>
          <p:spPr bwMode="auto">
            <a:xfrm>
              <a:off x="30861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(N,N)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57" name="Group 33"/>
            <p:cNvGrpSpPr>
              <a:grpSpLocks/>
            </p:cNvGrpSpPr>
            <p:nvPr/>
          </p:nvGrpSpPr>
          <p:grpSpPr bwMode="auto">
            <a:xfrm>
              <a:off x="1485900" y="2320925"/>
              <a:ext cx="1589088" cy="898525"/>
              <a:chOff x="3218" y="1350"/>
              <a:chExt cx="1925" cy="1089"/>
            </a:xfrm>
          </p:grpSpPr>
          <p:cxnSp>
            <p:nvCxnSpPr>
              <p:cNvPr id="1058" name="AutoShape 34"/>
              <p:cNvCxnSpPr>
                <a:cxnSpLocks noChangeShapeType="1"/>
              </p:cNvCxnSpPr>
              <p:nvPr/>
            </p:nvCxnSpPr>
            <p:spPr bwMode="auto">
              <a:xfrm flipV="1">
                <a:off x="3218" y="1350"/>
                <a:ext cx="1922" cy="2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059" name="AutoShape 35"/>
              <p:cNvCxnSpPr>
                <a:cxnSpLocks noChangeShapeType="1"/>
              </p:cNvCxnSpPr>
              <p:nvPr/>
            </p:nvCxnSpPr>
            <p:spPr bwMode="auto">
              <a:xfrm flipV="1">
                <a:off x="3218" y="1766"/>
                <a:ext cx="1922" cy="2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1060" name="AutoShape 36"/>
              <p:cNvCxnSpPr>
                <a:cxnSpLocks noChangeShapeType="1"/>
              </p:cNvCxnSpPr>
              <p:nvPr/>
            </p:nvCxnSpPr>
            <p:spPr bwMode="auto">
              <a:xfrm flipV="1">
                <a:off x="3218" y="2181"/>
                <a:ext cx="1925" cy="25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1061" name="AutoShape 37"/>
            <p:cNvCxnSpPr>
              <a:cxnSpLocks noChangeShapeType="1"/>
            </p:cNvCxnSpPr>
            <p:nvPr/>
          </p:nvCxnSpPr>
          <p:spPr bwMode="auto">
            <a:xfrm flipV="1">
              <a:off x="4457700" y="2320925"/>
              <a:ext cx="1585913" cy="212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62" name="AutoShape 38"/>
            <p:cNvCxnSpPr>
              <a:cxnSpLocks noChangeShapeType="1"/>
            </p:cNvCxnSpPr>
            <p:nvPr/>
          </p:nvCxnSpPr>
          <p:spPr bwMode="auto">
            <a:xfrm flipV="1">
              <a:off x="4457700" y="2663825"/>
              <a:ext cx="1585913" cy="212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63" name="AutoShape 39"/>
            <p:cNvCxnSpPr>
              <a:cxnSpLocks noChangeShapeType="1"/>
            </p:cNvCxnSpPr>
            <p:nvPr/>
          </p:nvCxnSpPr>
          <p:spPr bwMode="auto">
            <a:xfrm flipV="1">
              <a:off x="4457700" y="3006725"/>
              <a:ext cx="1589088" cy="2143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64" name="Rectangle 40"/>
            <p:cNvSpPr>
              <a:spLocks noChangeArrowheads="1"/>
            </p:cNvSpPr>
            <p:nvPr/>
          </p:nvSpPr>
          <p:spPr bwMode="auto">
            <a:xfrm>
              <a:off x="5600700" y="1520825"/>
              <a:ext cx="454025" cy="457200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TR[N-1]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5" name="Rectangle 41"/>
            <p:cNvSpPr>
              <a:spLocks noChangeArrowheads="1"/>
            </p:cNvSpPr>
            <p:nvPr/>
          </p:nvSpPr>
          <p:spPr bwMode="auto">
            <a:xfrm>
              <a:off x="6057900" y="1520825"/>
              <a:ext cx="455613" cy="460375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5143500" y="1520825"/>
              <a:ext cx="455613" cy="457200"/>
            </a:xfrm>
            <a:prstGeom prst="rect">
              <a:avLst/>
            </a:prstGeom>
            <a:gradFill rotWithShape="0">
              <a:gsLst>
                <a:gs pos="0">
                  <a:srgbClr val="C4BC96"/>
                </a:gs>
                <a:gs pos="100000">
                  <a:srgbClr val="C4BC96">
                    <a:gamma/>
                    <a:tint val="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C0504D"/>
              </a:solidFill>
              <a:miter lim="800000"/>
              <a:headEnd/>
              <a:tailEnd/>
            </a:ln>
          </p:spPr>
          <p:txBody>
            <a:bodyPr vert="horz" wrap="square" lIns="4572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TR[N-2]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4686300" y="1978025"/>
              <a:ext cx="457200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56007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Rectangle 45"/>
            <p:cNvSpPr>
              <a:spLocks noChangeArrowheads="1"/>
            </p:cNvSpPr>
            <p:nvPr/>
          </p:nvSpPr>
          <p:spPr bwMode="auto">
            <a:xfrm>
              <a:off x="51435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6057900" y="19780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Rectangle 47"/>
            <p:cNvSpPr>
              <a:spLocks noChangeArrowheads="1"/>
            </p:cNvSpPr>
            <p:nvPr/>
          </p:nvSpPr>
          <p:spPr bwMode="auto">
            <a:xfrm>
              <a:off x="4686300" y="2436813"/>
              <a:ext cx="457200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Rectangle 48"/>
            <p:cNvSpPr>
              <a:spLocks noChangeArrowheads="1"/>
            </p:cNvSpPr>
            <p:nvPr/>
          </p:nvSpPr>
          <p:spPr bwMode="auto">
            <a:xfrm>
              <a:off x="5600700" y="24368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Rectangle 49"/>
            <p:cNvSpPr>
              <a:spLocks noChangeArrowheads="1"/>
            </p:cNvSpPr>
            <p:nvPr/>
          </p:nvSpPr>
          <p:spPr bwMode="auto">
            <a:xfrm>
              <a:off x="5143500" y="24368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6057900" y="24368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4686300" y="2892425"/>
              <a:ext cx="457200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Rectangle 52"/>
            <p:cNvSpPr>
              <a:spLocks noChangeArrowheads="1"/>
            </p:cNvSpPr>
            <p:nvPr/>
          </p:nvSpPr>
          <p:spPr bwMode="auto">
            <a:xfrm>
              <a:off x="56007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Rectangle 53"/>
            <p:cNvSpPr>
              <a:spLocks noChangeArrowheads="1"/>
            </p:cNvSpPr>
            <p:nvPr/>
          </p:nvSpPr>
          <p:spPr bwMode="auto">
            <a:xfrm>
              <a:off x="51435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Rectangle 54"/>
            <p:cNvSpPr>
              <a:spLocks noChangeArrowheads="1"/>
            </p:cNvSpPr>
            <p:nvPr/>
          </p:nvSpPr>
          <p:spPr bwMode="auto">
            <a:xfrm>
              <a:off x="6057900" y="2892425"/>
              <a:ext cx="455613" cy="4587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4686300" y="3351213"/>
              <a:ext cx="457200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56007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51435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6057900" y="3351213"/>
              <a:ext cx="455613" cy="455612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3" name="Oval 59"/>
            <p:cNvSpPr>
              <a:spLocks noChangeArrowheads="1"/>
            </p:cNvSpPr>
            <p:nvPr/>
          </p:nvSpPr>
          <p:spPr bwMode="auto">
            <a:xfrm>
              <a:off x="1485900" y="1406525"/>
              <a:ext cx="1828800" cy="6858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Oval 60"/>
            <p:cNvSpPr>
              <a:spLocks noChangeArrowheads="1"/>
            </p:cNvSpPr>
            <p:nvPr/>
          </p:nvSpPr>
          <p:spPr bwMode="auto">
            <a:xfrm>
              <a:off x="4914900" y="1406525"/>
              <a:ext cx="1828800" cy="6858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Secondary Boundary Intra Prediction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Thresholding</a:t>
            </a:r>
            <a:r>
              <a:rPr lang="en-US" dirty="0" smtClean="0"/>
              <a:t>: values</a:t>
            </a:r>
          </a:p>
          <a:p>
            <a:pPr lvl="1"/>
            <a:r>
              <a:rPr lang="en-US" dirty="0" smtClean="0"/>
              <a:t>24 (VER+4…VER+7, VER-4…VER-8, HOR+4…HOR+7, HOR-4…HOR-7)</a:t>
            </a:r>
          </a:p>
          <a:p>
            <a:pPr lvl="1"/>
            <a:r>
              <a:rPr lang="en-US" dirty="0" smtClean="0"/>
              <a:t>128 (multi line VER, HOR, VER+8, HOR+8)</a:t>
            </a:r>
          </a:p>
          <a:p>
            <a:pPr lvl="1"/>
            <a:r>
              <a:rPr lang="en-US" dirty="0" smtClean="0"/>
              <a:t>256 (VER+8, HOR+8)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CE6.d harmonized solution (with class F)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Selective secondary boundary: improved class F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886200"/>
          <a:ext cx="4864100" cy="1790700"/>
        </p:xfrm>
        <a:graphic>
          <a:graphicData uri="http://schemas.openxmlformats.org/drawingml/2006/table">
            <a:tbl>
              <a:tblPr/>
              <a:tblGrid>
                <a:gridCol w="8255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752600"/>
          <a:ext cx="4864100" cy="1493520"/>
        </p:xfrm>
        <a:graphic>
          <a:graphicData uri="http://schemas.openxmlformats.org/drawingml/2006/table">
            <a:tbl>
              <a:tblPr/>
              <a:tblGrid>
                <a:gridCol w="8255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943600" y="4343400"/>
          <a:ext cx="2960803" cy="1005840"/>
        </p:xfrm>
        <a:graphic>
          <a:graphicData uri="http://schemas.openxmlformats.org/drawingml/2006/table">
            <a:tbl>
              <a:tblPr/>
              <a:tblGrid>
                <a:gridCol w="1247140"/>
                <a:gridCol w="571221"/>
                <a:gridCol w="571221"/>
                <a:gridCol w="571221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Class F Sequence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BasketballDrillText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-0.6%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ChinaSpeed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0.2%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0.1%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0.0%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SlideEditing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0.0%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SlideShow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-1.0%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-0.4%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-0.3%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943600" y="2057400"/>
          <a:ext cx="2960803" cy="1005840"/>
        </p:xfrm>
        <a:graphic>
          <a:graphicData uri="http://schemas.openxmlformats.org/drawingml/2006/table">
            <a:tbl>
              <a:tblPr/>
              <a:tblGrid>
                <a:gridCol w="1247140"/>
                <a:gridCol w="571221"/>
                <a:gridCol w="571221"/>
                <a:gridCol w="571221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Class F Sequence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BasketballDrillText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-0.5%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0.6%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0.7%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ChinaSpeed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0.5%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0.5%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0.3%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SlideEditing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0.8%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0.8%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</a:rPr>
                        <a:t>SlideShow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0.2%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-0.3%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aseline="0" dirty="0" smtClean="0">
                          <a:latin typeface="Times New Roman"/>
                          <a:ea typeface="Times New Roman"/>
                        </a:rPr>
                        <a:t>0.1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0.2</a:t>
                      </a:r>
                      <a:r>
                        <a:rPr lang="en-US" sz="1100" dirty="0"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aseline="0" dirty="0" smtClean="0">
                          <a:latin typeface="Times New Roman"/>
                          <a:ea typeface="Times New Roman"/>
                        </a:rPr>
                        <a:t> 0.1</a:t>
                      </a: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</a:rPr>
                        <a:t>0.1%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934200" y="1752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Intra HE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934200" y="4038600"/>
            <a:ext cx="152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All Intra HE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CE6.d harmonized solution results without class F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Selective secondary boundary: similar to CE6.d 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200" y="1828800"/>
          <a:ext cx="4864100" cy="1348740"/>
        </p:xfrm>
        <a:graphic>
          <a:graphicData uri="http://schemas.openxmlformats.org/drawingml/2006/table">
            <a:tbl>
              <a:tblPr/>
              <a:tblGrid>
                <a:gridCol w="8255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200" y="4038600"/>
          <a:ext cx="4864100" cy="1645920"/>
        </p:xfrm>
        <a:graphic>
          <a:graphicData uri="http://schemas.openxmlformats.org/drawingml/2006/table">
            <a:tbl>
              <a:tblPr/>
              <a:tblGrid>
                <a:gridCol w="825500"/>
                <a:gridCol w="673100"/>
                <a:gridCol w="673100"/>
                <a:gridCol w="673100"/>
                <a:gridCol w="673100"/>
                <a:gridCol w="673100"/>
                <a:gridCol w="673100"/>
              </a:tblGrid>
              <a:tr h="152400">
                <a:tc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020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-1.0%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-0.7%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-0.8%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78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was presented to selectively apply intra prediction from secondary boundary</a:t>
            </a:r>
          </a:p>
          <a:p>
            <a:r>
              <a:rPr lang="en-US" dirty="0" smtClean="0"/>
              <a:t>Improved BD-rate results for class F sequences</a:t>
            </a:r>
          </a:p>
          <a:p>
            <a:r>
              <a:rPr lang="en-US" dirty="0" smtClean="0"/>
              <a:t>Similar execution times</a:t>
            </a:r>
          </a:p>
          <a:p>
            <a:endParaRPr lang="en-US" dirty="0" smtClean="0"/>
          </a:p>
          <a:p>
            <a:r>
              <a:rPr lang="en-US" dirty="0" smtClean="0"/>
              <a:t>Thanks to Sharp for cross checking! (JCTVC-G960)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11/21/2011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1019</Words>
  <Application>Microsoft Office PowerPoint</Application>
  <PresentationFormat>On-screen Show (4:3)</PresentationFormat>
  <Paragraphs>376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Custom Design</vt:lpstr>
      <vt:lpstr>JCTVC-G139: Non-CE6.d:  Intra Prediction With Selective Secondary Boundary</vt:lpstr>
      <vt:lpstr>Summary</vt:lpstr>
      <vt:lpstr>Selective Secondary Boundary Intra Prediction</vt:lpstr>
      <vt:lpstr>Selective Secondary Boundary Intra Prediction</vt:lpstr>
      <vt:lpstr>Results</vt:lpstr>
      <vt:lpstr>Results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2011-11-27T09:53:55Z</dcterms:modified>
</cp:coreProperties>
</file>