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8"/>
  </p:notesMasterIdLst>
  <p:sldIdLst>
    <p:sldId id="256" r:id="rId2"/>
    <p:sldId id="275" r:id="rId3"/>
    <p:sldId id="280" r:id="rId4"/>
    <p:sldId id="281" r:id="rId5"/>
    <p:sldId id="277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JCTVC-G138: </a:t>
            </a:r>
            <a:br>
              <a:rPr lang="en-US" sz="2800" dirty="0" smtClean="0"/>
            </a:br>
            <a:r>
              <a:rPr lang="en-US" sz="2800" dirty="0" err="1" smtClean="0"/>
              <a:t>Deblocking</a:t>
            </a:r>
            <a:r>
              <a:rPr lang="en-US" sz="2800" dirty="0" smtClean="0"/>
              <a:t> </a:t>
            </a:r>
            <a:r>
              <a:rPr lang="en-US" sz="2800" dirty="0" smtClean="0"/>
              <a:t>of IPCM Blocks Containing Reconstructed Samples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Modify </a:t>
            </a:r>
            <a:r>
              <a:rPr lang="en-US" dirty="0" err="1" smtClean="0"/>
              <a:t>deblocking</a:t>
            </a:r>
            <a:r>
              <a:rPr lang="en-US" dirty="0" smtClean="0"/>
              <a:t> filter to properly support IPCM blocks containing reconstructed samples</a:t>
            </a:r>
          </a:p>
          <a:p>
            <a:r>
              <a:rPr lang="en-US" dirty="0" smtClean="0"/>
              <a:t>Presently QP=0 is always used for “</a:t>
            </a:r>
            <a:r>
              <a:rPr lang="en-US" dirty="0" err="1" smtClean="0"/>
              <a:t>deblocking</a:t>
            </a:r>
            <a:r>
              <a:rPr lang="en-US" dirty="0" smtClean="0"/>
              <a:t>” IPCM blocks</a:t>
            </a:r>
          </a:p>
          <a:p>
            <a:r>
              <a:rPr lang="en-US" dirty="0" smtClean="0"/>
              <a:t>Proposed to assign predicted QP value to IPCM block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IPCM and Loop Filtering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Usages:</a:t>
            </a:r>
          </a:p>
          <a:p>
            <a:pPr lvl="1"/>
            <a:r>
              <a:rPr lang="en-US" dirty="0" smtClean="0"/>
              <a:t>Ensure that coded representation does not exceed size of uncompressed data</a:t>
            </a:r>
          </a:p>
          <a:p>
            <a:pPr lvl="1"/>
            <a:r>
              <a:rPr lang="en-US" dirty="0" smtClean="0"/>
              <a:t>To avoid encoder pipeline stalls; encoder decides to represent non-original samples (reconstructed) as IPCM</a:t>
            </a:r>
          </a:p>
          <a:p>
            <a:r>
              <a:rPr lang="en-US" dirty="0" err="1" smtClean="0"/>
              <a:t>pcm_loop_filter_disable_flag</a:t>
            </a:r>
            <a:r>
              <a:rPr lang="en-US" dirty="0" smtClean="0"/>
              <a:t> </a:t>
            </a:r>
            <a:r>
              <a:rPr lang="en-US" dirty="0" smtClean="0"/>
              <a:t>(SPS)</a:t>
            </a:r>
          </a:p>
          <a:p>
            <a:pPr lvl="1"/>
            <a:r>
              <a:rPr lang="en-US" dirty="0" smtClean="0"/>
              <a:t>Disabling loop filter processes on IPCM samples</a:t>
            </a:r>
          </a:p>
          <a:p>
            <a:pPr lvl="2"/>
            <a:r>
              <a:rPr lang="en-US" dirty="0" smtClean="0"/>
              <a:t>Not required in case of IPCM with original samples</a:t>
            </a:r>
          </a:p>
          <a:p>
            <a:pPr lvl="2"/>
            <a:r>
              <a:rPr lang="en-US" dirty="0" smtClean="0"/>
              <a:t>May be required in case of IPCM with reconstructed samples</a:t>
            </a:r>
          </a:p>
          <a:p>
            <a:r>
              <a:rPr lang="en-US" dirty="0" smtClean="0"/>
              <a:t>WD4 specifies that QP=0 for IPCM block</a:t>
            </a:r>
          </a:p>
          <a:p>
            <a:pPr lvl="1"/>
            <a:r>
              <a:rPr lang="en-US" dirty="0" smtClean="0"/>
              <a:t>Disables </a:t>
            </a:r>
            <a:r>
              <a:rPr lang="en-US" dirty="0" err="1" smtClean="0"/>
              <a:t>deblocking</a:t>
            </a:r>
            <a:r>
              <a:rPr lang="en-US" dirty="0" smtClean="0"/>
              <a:t> for left and top edges of CU</a:t>
            </a:r>
          </a:p>
          <a:p>
            <a:r>
              <a:rPr lang="en-US" dirty="0" smtClean="0"/>
              <a:t>Proposed to use </a:t>
            </a:r>
            <a:r>
              <a:rPr lang="en-US" dirty="0" smtClean="0"/>
              <a:t>QP</a:t>
            </a:r>
            <a:r>
              <a:rPr lang="en-US" baseline="-25000" dirty="0" smtClean="0"/>
              <a:t>Y,PREV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QP value from left quantization group (or last in decoding order)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IPCM and </a:t>
            </a:r>
            <a:r>
              <a:rPr lang="en-US" dirty="0" err="1" smtClean="0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026" name="Group 2"/>
          <p:cNvGrpSpPr>
            <a:grpSpLocks noChangeAspect="1"/>
          </p:cNvGrpSpPr>
          <p:nvPr/>
        </p:nvGrpSpPr>
        <p:grpSpPr bwMode="auto">
          <a:xfrm>
            <a:off x="1828800" y="1143000"/>
            <a:ext cx="5943600" cy="5133975"/>
            <a:chOff x="2526" y="4020"/>
            <a:chExt cx="7200" cy="6218"/>
          </a:xfrm>
        </p:grpSpPr>
        <p:sp>
          <p:nvSpPr>
            <p:cNvPr id="1027" name="AutoShape 3"/>
            <p:cNvSpPr>
              <a:spLocks noChangeAspect="1" noChangeArrowheads="1"/>
            </p:cNvSpPr>
            <p:nvPr/>
          </p:nvSpPr>
          <p:spPr bwMode="auto">
            <a:xfrm>
              <a:off x="2526" y="4020"/>
              <a:ext cx="7200" cy="621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Rectangle 4" descr="Light horizontal"/>
            <p:cNvSpPr>
              <a:spLocks noChangeArrowheads="1"/>
            </p:cNvSpPr>
            <p:nvPr/>
          </p:nvSpPr>
          <p:spPr bwMode="auto">
            <a:xfrm>
              <a:off x="7391" y="8089"/>
              <a:ext cx="98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3764" y="6408"/>
              <a:ext cx="707" cy="7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 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Non-IPCM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7391" y="6408"/>
              <a:ext cx="707" cy="7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Non-IPCM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3764" y="8796"/>
              <a:ext cx="708" cy="7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Non-IPCM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4472" y="5702"/>
              <a:ext cx="708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 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Non- 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764" y="4993"/>
              <a:ext cx="708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Rectangle 10" descr="Light horizontal"/>
            <p:cNvSpPr>
              <a:spLocks noChangeArrowheads="1"/>
            </p:cNvSpPr>
            <p:nvPr/>
          </p:nvSpPr>
          <p:spPr bwMode="auto">
            <a:xfrm>
              <a:off x="4472" y="5702"/>
              <a:ext cx="89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Rectangle 11" descr="Light vertical"/>
            <p:cNvSpPr>
              <a:spLocks noChangeArrowheads="1"/>
            </p:cNvSpPr>
            <p:nvPr/>
          </p:nvSpPr>
          <p:spPr bwMode="auto">
            <a:xfrm>
              <a:off x="3764" y="6408"/>
              <a:ext cx="708" cy="89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3764" y="5702"/>
              <a:ext cx="708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QP=0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057" y="5702"/>
              <a:ext cx="707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3764" y="4197"/>
              <a:ext cx="708" cy="3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HM4: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7214" y="4197"/>
              <a:ext cx="974" cy="3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Proposal: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0" name="AutoShape 16"/>
            <p:cNvCxnSpPr>
              <a:cxnSpLocks noChangeShapeType="1"/>
              <a:stCxn id="1034" idx="3"/>
              <a:endCxn id="1041" idx="0"/>
            </p:cNvCxnSpPr>
            <p:nvPr/>
          </p:nvCxnSpPr>
          <p:spPr bwMode="auto">
            <a:xfrm>
              <a:off x="4561" y="6055"/>
              <a:ext cx="575" cy="530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4649" y="6585"/>
              <a:ext cx="973" cy="3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Deblocking filtered samples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2614" y="4993"/>
              <a:ext cx="1062" cy="4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Loop filters OFF for 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>
              <a:off x="4473" y="8091"/>
              <a:ext cx="707" cy="70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Non-IPCM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3764" y="7381"/>
              <a:ext cx="709" cy="7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Rectangle 21" descr="Light horizontal"/>
            <p:cNvSpPr>
              <a:spLocks noChangeArrowheads="1"/>
            </p:cNvSpPr>
            <p:nvPr/>
          </p:nvSpPr>
          <p:spPr bwMode="auto">
            <a:xfrm>
              <a:off x="4473" y="8091"/>
              <a:ext cx="88" cy="705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Rectangle 22" descr="Light vertical"/>
            <p:cNvSpPr>
              <a:spLocks noChangeArrowheads="1"/>
            </p:cNvSpPr>
            <p:nvPr/>
          </p:nvSpPr>
          <p:spPr bwMode="auto">
            <a:xfrm>
              <a:off x="3764" y="8796"/>
              <a:ext cx="709" cy="89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Rectangle 23"/>
            <p:cNvSpPr>
              <a:spLocks noChangeArrowheads="1"/>
            </p:cNvSpPr>
            <p:nvPr/>
          </p:nvSpPr>
          <p:spPr bwMode="auto">
            <a:xfrm>
              <a:off x="3764" y="8089"/>
              <a:ext cx="710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QP=0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" name="Rectangle 24"/>
            <p:cNvSpPr>
              <a:spLocks noChangeArrowheads="1"/>
            </p:cNvSpPr>
            <p:nvPr/>
          </p:nvSpPr>
          <p:spPr bwMode="auto">
            <a:xfrm>
              <a:off x="3058" y="8091"/>
              <a:ext cx="706" cy="70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Text Box 25"/>
            <p:cNvSpPr txBox="1">
              <a:spLocks noChangeArrowheads="1"/>
            </p:cNvSpPr>
            <p:nvPr/>
          </p:nvSpPr>
          <p:spPr bwMode="auto">
            <a:xfrm>
              <a:off x="2614" y="7381"/>
              <a:ext cx="1064" cy="4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Loop filters ON for 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" name="Rectangle 26" descr="Light horizontal"/>
            <p:cNvSpPr>
              <a:spLocks noChangeArrowheads="1"/>
            </p:cNvSpPr>
            <p:nvPr/>
          </p:nvSpPr>
          <p:spPr bwMode="auto">
            <a:xfrm>
              <a:off x="4384" y="8089"/>
              <a:ext cx="87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Rectangle 27" descr="Light vertical"/>
            <p:cNvSpPr>
              <a:spLocks noChangeArrowheads="1"/>
            </p:cNvSpPr>
            <p:nvPr/>
          </p:nvSpPr>
          <p:spPr bwMode="auto">
            <a:xfrm>
              <a:off x="3764" y="8708"/>
              <a:ext cx="710" cy="89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Text Box 28"/>
            <p:cNvSpPr txBox="1">
              <a:spLocks noChangeArrowheads="1"/>
            </p:cNvSpPr>
            <p:nvPr/>
          </p:nvSpPr>
          <p:spPr bwMode="auto">
            <a:xfrm>
              <a:off x="4649" y="4993"/>
              <a:ext cx="973" cy="3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No deblocking  for this edge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53" name="AutoShape 29"/>
            <p:cNvCxnSpPr>
              <a:cxnSpLocks noChangeShapeType="1"/>
              <a:stCxn id="1052" idx="1"/>
              <a:endCxn id="1036" idx="0"/>
            </p:cNvCxnSpPr>
            <p:nvPr/>
          </p:nvCxnSpPr>
          <p:spPr bwMode="auto">
            <a:xfrm rot="10800000" flipV="1">
              <a:off x="4118" y="5187"/>
              <a:ext cx="531" cy="504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4" name="AutoShape 30"/>
            <p:cNvCxnSpPr>
              <a:cxnSpLocks noChangeShapeType="1"/>
              <a:stCxn id="1052" idx="1"/>
              <a:endCxn id="1037" idx="3"/>
            </p:cNvCxnSpPr>
            <p:nvPr/>
          </p:nvCxnSpPr>
          <p:spPr bwMode="auto">
            <a:xfrm rot="10800000" flipV="1">
              <a:off x="3775" y="5187"/>
              <a:ext cx="874" cy="868"/>
            </a:xfrm>
            <a:prstGeom prst="curvedConnector3">
              <a:avLst>
                <a:gd name="adj1" fmla="val 91019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55" name="Text Box 31"/>
            <p:cNvSpPr txBox="1">
              <a:spLocks noChangeArrowheads="1"/>
            </p:cNvSpPr>
            <p:nvPr/>
          </p:nvSpPr>
          <p:spPr bwMode="auto">
            <a:xfrm>
              <a:off x="4649" y="7381"/>
              <a:ext cx="973" cy="4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No deblocking for this edge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56" name="AutoShape 32"/>
            <p:cNvCxnSpPr>
              <a:cxnSpLocks noChangeShapeType="1"/>
              <a:endCxn id="1047" idx="0"/>
            </p:cNvCxnSpPr>
            <p:nvPr/>
          </p:nvCxnSpPr>
          <p:spPr bwMode="auto">
            <a:xfrm rot="10800000" flipV="1">
              <a:off x="4119" y="7606"/>
              <a:ext cx="530" cy="471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7" name="AutoShape 33"/>
            <p:cNvCxnSpPr>
              <a:cxnSpLocks noChangeShapeType="1"/>
              <a:endCxn id="1048" idx="3"/>
            </p:cNvCxnSpPr>
            <p:nvPr/>
          </p:nvCxnSpPr>
          <p:spPr bwMode="auto">
            <a:xfrm rot="10800000" flipV="1">
              <a:off x="3775" y="7606"/>
              <a:ext cx="874" cy="838"/>
            </a:xfrm>
            <a:prstGeom prst="curvedConnector3">
              <a:avLst>
                <a:gd name="adj1" fmla="val 91019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58" name="Rectangle 34"/>
            <p:cNvSpPr>
              <a:spLocks noChangeArrowheads="1"/>
            </p:cNvSpPr>
            <p:nvPr/>
          </p:nvSpPr>
          <p:spPr bwMode="auto">
            <a:xfrm>
              <a:off x="7391" y="8796"/>
              <a:ext cx="708" cy="7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Non-IPCM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8099" y="5702"/>
              <a:ext cx="707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   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Non-IPCM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0" name="Rectangle 36"/>
            <p:cNvSpPr>
              <a:spLocks noChangeArrowheads="1"/>
            </p:cNvSpPr>
            <p:nvPr/>
          </p:nvSpPr>
          <p:spPr bwMode="auto">
            <a:xfrm>
              <a:off x="7391" y="4993"/>
              <a:ext cx="708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Rectangle 37" descr="Light horizontal"/>
            <p:cNvSpPr>
              <a:spLocks noChangeArrowheads="1"/>
            </p:cNvSpPr>
            <p:nvPr/>
          </p:nvSpPr>
          <p:spPr bwMode="auto">
            <a:xfrm>
              <a:off x="8099" y="5702"/>
              <a:ext cx="89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Rectangle 38" descr="Light vertical"/>
            <p:cNvSpPr>
              <a:spLocks noChangeArrowheads="1"/>
            </p:cNvSpPr>
            <p:nvPr/>
          </p:nvSpPr>
          <p:spPr bwMode="auto">
            <a:xfrm>
              <a:off x="7391" y="6408"/>
              <a:ext cx="708" cy="89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Rectangle 39"/>
            <p:cNvSpPr>
              <a:spLocks noChangeArrowheads="1"/>
            </p:cNvSpPr>
            <p:nvPr/>
          </p:nvSpPr>
          <p:spPr bwMode="auto">
            <a:xfrm>
              <a:off x="7391" y="5702"/>
              <a:ext cx="708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PREV</a:t>
              </a:r>
              <a:endParaRPr kumimoji="0" lang="en-US" sz="9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4" name="Rectangle 40"/>
            <p:cNvSpPr>
              <a:spLocks noChangeArrowheads="1"/>
            </p:cNvSpPr>
            <p:nvPr/>
          </p:nvSpPr>
          <p:spPr bwMode="auto">
            <a:xfrm>
              <a:off x="6684" y="5702"/>
              <a:ext cx="707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Text Box 41"/>
            <p:cNvSpPr txBox="1">
              <a:spLocks noChangeArrowheads="1"/>
            </p:cNvSpPr>
            <p:nvPr/>
          </p:nvSpPr>
          <p:spPr bwMode="auto">
            <a:xfrm>
              <a:off x="6241" y="4993"/>
              <a:ext cx="1063" cy="4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Loop filters OFF for 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8101" y="8091"/>
              <a:ext cx="705" cy="70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Non-IPCM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7391" y="7381"/>
              <a:ext cx="710" cy="7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Rectangle 44" descr="Light horizontal"/>
            <p:cNvSpPr>
              <a:spLocks noChangeArrowheads="1"/>
            </p:cNvSpPr>
            <p:nvPr/>
          </p:nvSpPr>
          <p:spPr bwMode="auto">
            <a:xfrm>
              <a:off x="8101" y="8091"/>
              <a:ext cx="98" cy="705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Rectangle 45" descr="Light vertical"/>
            <p:cNvSpPr>
              <a:spLocks noChangeArrowheads="1"/>
            </p:cNvSpPr>
            <p:nvPr/>
          </p:nvSpPr>
          <p:spPr bwMode="auto">
            <a:xfrm>
              <a:off x="7391" y="8796"/>
              <a:ext cx="710" cy="89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7391" y="8089"/>
              <a:ext cx="710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</a:t>
              </a:r>
              <a:r>
                <a:rPr kumimoji="0" lang="en-US" sz="9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PREV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1" name="Rectangle 47"/>
            <p:cNvSpPr>
              <a:spLocks noChangeArrowheads="1"/>
            </p:cNvSpPr>
            <p:nvPr/>
          </p:nvSpPr>
          <p:spPr bwMode="auto">
            <a:xfrm>
              <a:off x="6685" y="8091"/>
              <a:ext cx="706" cy="70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Text Box 48"/>
            <p:cNvSpPr txBox="1">
              <a:spLocks noChangeArrowheads="1"/>
            </p:cNvSpPr>
            <p:nvPr/>
          </p:nvSpPr>
          <p:spPr bwMode="auto">
            <a:xfrm>
              <a:off x="6241" y="7381"/>
              <a:ext cx="1064" cy="4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Loop filters ON for IPCM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3" name="Rectangle 49" descr="Light horizontal"/>
            <p:cNvSpPr>
              <a:spLocks noChangeArrowheads="1"/>
            </p:cNvSpPr>
            <p:nvPr/>
          </p:nvSpPr>
          <p:spPr bwMode="auto">
            <a:xfrm>
              <a:off x="8011" y="8089"/>
              <a:ext cx="87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Rectangle 50" descr="Light vertical"/>
            <p:cNvSpPr>
              <a:spLocks noChangeArrowheads="1"/>
            </p:cNvSpPr>
            <p:nvPr/>
          </p:nvSpPr>
          <p:spPr bwMode="auto">
            <a:xfrm>
              <a:off x="7391" y="8708"/>
              <a:ext cx="710" cy="89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Rectangle 51" descr="Light vertical"/>
            <p:cNvSpPr>
              <a:spLocks noChangeArrowheads="1"/>
            </p:cNvSpPr>
            <p:nvPr/>
          </p:nvSpPr>
          <p:spPr bwMode="auto">
            <a:xfrm>
              <a:off x="7391" y="5612"/>
              <a:ext cx="708" cy="90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Rectangle 52" descr="Light horizontal"/>
            <p:cNvSpPr>
              <a:spLocks noChangeArrowheads="1"/>
            </p:cNvSpPr>
            <p:nvPr/>
          </p:nvSpPr>
          <p:spPr bwMode="auto">
            <a:xfrm>
              <a:off x="7303" y="5701"/>
              <a:ext cx="89" cy="705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Rectangle 53" descr="Light vertical"/>
            <p:cNvSpPr>
              <a:spLocks noChangeArrowheads="1"/>
            </p:cNvSpPr>
            <p:nvPr/>
          </p:nvSpPr>
          <p:spPr bwMode="auto">
            <a:xfrm>
              <a:off x="7391" y="8089"/>
              <a:ext cx="710" cy="89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Rectangle 54" descr="Light vertical"/>
            <p:cNvSpPr>
              <a:spLocks noChangeArrowheads="1"/>
            </p:cNvSpPr>
            <p:nvPr/>
          </p:nvSpPr>
          <p:spPr bwMode="auto">
            <a:xfrm>
              <a:off x="7391" y="8001"/>
              <a:ext cx="710" cy="88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Rectangle 55" descr="Light horizontal"/>
            <p:cNvSpPr>
              <a:spLocks noChangeArrowheads="1"/>
            </p:cNvSpPr>
            <p:nvPr/>
          </p:nvSpPr>
          <p:spPr bwMode="auto">
            <a:xfrm>
              <a:off x="7303" y="8089"/>
              <a:ext cx="98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080" name="AutoShape 56"/>
            <p:cNvCxnSpPr>
              <a:cxnSpLocks noChangeShapeType="1"/>
            </p:cNvCxnSpPr>
            <p:nvPr/>
          </p:nvCxnSpPr>
          <p:spPr bwMode="auto">
            <a:xfrm>
              <a:off x="5891" y="4215"/>
              <a:ext cx="0" cy="5236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81" name="Text Box 57"/>
            <p:cNvSpPr txBox="1">
              <a:spLocks noChangeArrowheads="1"/>
            </p:cNvSpPr>
            <p:nvPr/>
          </p:nvSpPr>
          <p:spPr bwMode="auto">
            <a:xfrm>
              <a:off x="3928" y="9718"/>
              <a:ext cx="522" cy="31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(a)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2" name="Text Box 58"/>
            <p:cNvSpPr txBox="1">
              <a:spLocks noChangeArrowheads="1"/>
            </p:cNvSpPr>
            <p:nvPr/>
          </p:nvSpPr>
          <p:spPr bwMode="auto">
            <a:xfrm>
              <a:off x="7486" y="9734"/>
              <a:ext cx="521" cy="31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(b)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HM4 encoder does not support IPCM with reconstructed samples</a:t>
            </a:r>
          </a:p>
          <a:p>
            <a:r>
              <a:rPr lang="en-US" dirty="0" smtClean="0"/>
              <a:t>Identical to anchor</a:t>
            </a:r>
            <a:r>
              <a:rPr lang="en-US" dirty="0" smtClean="0"/>
              <a:t> under common test conditions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case of IPCM blocks containing reconstructed samples, assign the QP value predicted from the left quantization group or last in decodin</a:t>
            </a:r>
            <a:r>
              <a:rPr lang="en-US" dirty="0" smtClean="0"/>
              <a:t>g order (if available)</a:t>
            </a:r>
            <a:endParaRPr lang="en-US" dirty="0" smtClean="0"/>
          </a:p>
          <a:p>
            <a:r>
              <a:rPr lang="en-US" dirty="0" smtClean="0"/>
              <a:t>Proposed </a:t>
            </a:r>
            <a:r>
              <a:rPr lang="en-US" dirty="0" smtClean="0"/>
              <a:t>to </a:t>
            </a:r>
            <a:r>
              <a:rPr lang="en-US" dirty="0" smtClean="0"/>
              <a:t>adopt in HM5</a:t>
            </a:r>
          </a:p>
          <a:p>
            <a:endParaRPr lang="en-US" dirty="0" smtClean="0"/>
          </a:p>
          <a:p>
            <a:r>
              <a:rPr lang="en-US" dirty="0" smtClean="0"/>
              <a:t>Thanks to the cross checkers:</a:t>
            </a:r>
          </a:p>
          <a:p>
            <a:pPr lvl="1"/>
            <a:r>
              <a:rPr lang="en-US" dirty="0" smtClean="0"/>
              <a:t>NEC (JCTVC-G883)</a:t>
            </a:r>
          </a:p>
          <a:p>
            <a:pPr lvl="1"/>
            <a:r>
              <a:rPr lang="en-US" dirty="0" smtClean="0"/>
              <a:t>Panasonic (JCTVC-G793)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311</Words>
  <Application>Microsoft Office PowerPoint</Application>
  <PresentationFormat>On-screen Show (4:3)</PresentationFormat>
  <Paragraphs>80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JCTVC-G138:  Deblocking of IPCM Blocks Containing Reconstructed Samples</vt:lpstr>
      <vt:lpstr>Summary</vt:lpstr>
      <vt:lpstr>IPCM and Loop Filtering</vt:lpstr>
      <vt:lpstr>IPCM and Deblocking</vt:lpstr>
      <vt:lpstr>Results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2011-06-08T18:45:10Z</dcterms:created>
  <dcterms:modified xsi:type="dcterms:W3CDTF">2011-11-18T06:26:08Z</dcterms:modified>
</cp:coreProperties>
</file>