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64" r:id="rId2"/>
    <p:sldId id="265" r:id="rId3"/>
    <p:sldId id="267" r:id="rId4"/>
    <p:sldId id="266" r:id="rId5"/>
  </p:sldIdLst>
  <p:sldSz cx="9144000" cy="6858000" type="screen4x3"/>
  <p:notesSz cx="6858000" cy="9144000"/>
  <p:defaultTextStyle>
    <a:defPPr>
      <a:defRPr lang="en-SG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FF00"/>
    <a:srgbClr val="0000FF"/>
    <a:srgbClr val="B2B2B2"/>
    <a:srgbClr val="CCFFFF"/>
    <a:srgbClr val="FFCCFF"/>
    <a:srgbClr val="FF00FF"/>
    <a:srgbClr val="99FF33"/>
    <a:srgbClr val="FFFF00"/>
    <a:srgbClr val="FF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78" d="100"/>
          <a:sy n="78" d="100"/>
        </p:scale>
        <p:origin x="-92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SG" altLang="zh-CN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SG" altLang="zh-CN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SG" altLang="zh-CN" smtClean="0"/>
              <a:t>Click to edit Master text styles</a:t>
            </a:r>
          </a:p>
          <a:p>
            <a:pPr lvl="1"/>
            <a:r>
              <a:rPr lang="en-SG" altLang="zh-CN" smtClean="0"/>
              <a:t>Second level</a:t>
            </a:r>
          </a:p>
          <a:p>
            <a:pPr lvl="2"/>
            <a:r>
              <a:rPr lang="en-SG" altLang="zh-CN" smtClean="0"/>
              <a:t>Third level</a:t>
            </a:r>
          </a:p>
          <a:p>
            <a:pPr lvl="3"/>
            <a:r>
              <a:rPr lang="en-SG" altLang="zh-CN" smtClean="0"/>
              <a:t>Fourth level</a:t>
            </a:r>
          </a:p>
          <a:p>
            <a:pPr lvl="4"/>
            <a:r>
              <a:rPr lang="en-SG" altLang="zh-CN" smtClean="0"/>
              <a:t>Fifth level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SG" altLang="zh-CN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F61980B6-0FCA-4563-8A98-22036C9D3D35}" type="slidenum">
              <a:rPr lang="en-SG" altLang="zh-CN"/>
              <a:pPr/>
              <a:t>‹#›</a:t>
            </a:fld>
            <a:endParaRPr lang="en-SG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altLang="zh-CN" smtClean="0"/>
              <a:t>Click to edit Master subtitle style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SG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SG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5696124-FD0D-452A-A250-5231126172BC}" type="slidenum">
              <a:rPr lang="en-SG" altLang="zh-CN"/>
              <a:pPr/>
              <a:t>‹#›</a:t>
            </a:fld>
            <a:endParaRPr lang="en-SG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SG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SG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BFBE118-C608-442C-B2FD-D4C1EBF15255}" type="slidenum">
              <a:rPr lang="en-SG" altLang="zh-CN"/>
              <a:pPr/>
              <a:t>‹#›</a:t>
            </a:fld>
            <a:endParaRPr lang="en-SG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38925" y="0"/>
            <a:ext cx="2058988" cy="6126163"/>
          </a:xfrm>
        </p:spPr>
        <p:txBody>
          <a:bodyPr vert="eaVert"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0"/>
            <a:ext cx="6029325" cy="6126163"/>
          </a:xfrm>
        </p:spPr>
        <p:txBody>
          <a:bodyPr vert="eaVert"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SG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SG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2297E7A-FFF3-4883-A2A8-F1193231743A}" type="slidenum">
              <a:rPr lang="en-SG" altLang="zh-CN"/>
              <a:pPr/>
              <a:t>‹#›</a:t>
            </a:fld>
            <a:endParaRPr lang="en-SG" altLang="zh-CN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8313" y="0"/>
            <a:ext cx="8229600" cy="620713"/>
          </a:xfrm>
        </p:spPr>
        <p:txBody>
          <a:bodyPr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620713"/>
            <a:ext cx="8229600" cy="550545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en-SG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n-SG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75688" y="0"/>
            <a:ext cx="468312" cy="476250"/>
          </a:xfrm>
        </p:spPr>
        <p:txBody>
          <a:bodyPr/>
          <a:lstStyle>
            <a:lvl1pPr>
              <a:defRPr/>
            </a:lvl1pPr>
          </a:lstStyle>
          <a:p>
            <a:fld id="{9BCC982B-7C95-4701-9278-CF7DE70E3301}" type="slidenum">
              <a:rPr lang="en-SG" altLang="zh-CN"/>
              <a:pPr/>
              <a:t>‹#›</a:t>
            </a:fld>
            <a:endParaRPr lang="en-SG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SG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SG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969B441-CC68-4591-A304-22542E91A399}" type="slidenum">
              <a:rPr lang="en-SG" altLang="zh-CN"/>
              <a:pPr/>
              <a:t>‹#›</a:t>
            </a:fld>
            <a:endParaRPr lang="en-SG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SG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SG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4946E0C-88D0-41EA-8F45-347A3182236E}" type="slidenum">
              <a:rPr lang="en-SG" altLang="zh-CN"/>
              <a:pPr/>
              <a:t>‹#›</a:t>
            </a:fld>
            <a:endParaRPr lang="en-SG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620713"/>
            <a:ext cx="4038600" cy="55054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620713"/>
            <a:ext cx="4038600" cy="55054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SG" altLang="zh-C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SG" altLang="zh-C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75352B4-F8D7-4DA6-BC8D-C15551FEDA06}" type="slidenum">
              <a:rPr lang="en-SG" altLang="zh-CN"/>
              <a:pPr/>
              <a:t>‹#›</a:t>
            </a:fld>
            <a:endParaRPr lang="en-SG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SG" altLang="zh-CN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SG" altLang="zh-CN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2B7911E-891B-41D2-B5E1-DE225078B836}" type="slidenum">
              <a:rPr lang="en-SG" altLang="zh-CN"/>
              <a:pPr/>
              <a:t>‹#›</a:t>
            </a:fld>
            <a:endParaRPr lang="en-SG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SG" altLang="zh-C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SG" altLang="zh-C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9BA1109-2346-4DBD-97B4-E976EF7AC0A1}" type="slidenum">
              <a:rPr lang="en-SG" altLang="zh-CN"/>
              <a:pPr/>
              <a:t>‹#›</a:t>
            </a:fld>
            <a:endParaRPr lang="en-SG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SG" altLang="zh-CN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SG" altLang="zh-C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83027CD-7F60-4A17-826D-E5C067EBFA96}" type="slidenum">
              <a:rPr lang="en-SG" altLang="zh-CN"/>
              <a:pPr/>
              <a:t>‹#›</a:t>
            </a:fld>
            <a:endParaRPr lang="en-SG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SG" altLang="zh-C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SG" altLang="zh-C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F5EEB2F-5B08-42F9-83EE-FA9CCBDC37F3}" type="slidenum">
              <a:rPr lang="en-SG" altLang="zh-CN"/>
              <a:pPr/>
              <a:t>‹#›</a:t>
            </a:fld>
            <a:endParaRPr lang="en-SG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SG" altLang="zh-C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SG" altLang="zh-C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9B3E5CE-B972-4249-9B36-377EFA41D8F5}" type="slidenum">
              <a:rPr lang="en-SG" altLang="zh-CN"/>
              <a:pPr/>
              <a:t>‹#›</a:t>
            </a:fld>
            <a:endParaRPr lang="en-SG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68313" y="0"/>
            <a:ext cx="8229600" cy="620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SG" altLang="zh-CN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620713"/>
            <a:ext cx="8229600" cy="5505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SG" altLang="zh-CN" smtClean="0"/>
              <a:t>Click to edit Master text styles</a:t>
            </a:r>
          </a:p>
          <a:p>
            <a:pPr lvl="1"/>
            <a:r>
              <a:rPr lang="en-SG" altLang="zh-CN" smtClean="0"/>
              <a:t>Second level</a:t>
            </a:r>
          </a:p>
          <a:p>
            <a:pPr lvl="2"/>
            <a:r>
              <a:rPr lang="en-SG" altLang="zh-CN" smtClean="0"/>
              <a:t>Third level</a:t>
            </a:r>
          </a:p>
          <a:p>
            <a:pPr lvl="3"/>
            <a:r>
              <a:rPr lang="en-SG" altLang="zh-CN" smtClean="0"/>
              <a:t>Fourth level</a:t>
            </a:r>
          </a:p>
          <a:p>
            <a:pPr lvl="4"/>
            <a:r>
              <a:rPr lang="en-SG" altLang="zh-CN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ea typeface="宋体" charset="-122"/>
              </a:defRPr>
            </a:lvl1pPr>
          </a:lstStyle>
          <a:p>
            <a:endParaRPr lang="en-SG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ea typeface="宋体" charset="-122"/>
              </a:defRPr>
            </a:lvl1pPr>
          </a:lstStyle>
          <a:p>
            <a:endParaRPr lang="en-SG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675688" y="0"/>
            <a:ext cx="468312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ea typeface="宋体" charset="-122"/>
              </a:defRPr>
            </a:lvl1pPr>
          </a:lstStyle>
          <a:p>
            <a:fld id="{811A937D-DEDA-4F4E-B3DA-AE915273AB54}" type="slidenum">
              <a:rPr lang="en-SG" altLang="zh-CN"/>
              <a:pPr/>
              <a:t>‹#›</a:t>
            </a:fld>
            <a:endParaRPr lang="en-SG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hdr="0" ftr="0" dt="0"/>
  <p:txStyles>
    <p:titleStyle>
      <a:lvl1pPr algn="ctr" rtl="0" fontAlgn="base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16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1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12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68D0C7-70EA-4CB0-AF61-61F3612D71F0}" type="slidenum">
              <a:rPr lang="en-SG" altLang="zh-CN"/>
              <a:pPr/>
              <a:t>1</a:t>
            </a:fld>
            <a:endParaRPr lang="en-SG" altLang="zh-CN"/>
          </a:p>
        </p:txBody>
      </p:sp>
      <p:sp>
        <p:nvSpPr>
          <p:cNvPr id="10245" name="Rectangle 5"/>
          <p:cNvSpPr>
            <a:spLocks noChangeArrowheads="1"/>
          </p:cNvSpPr>
          <p:nvPr/>
        </p:nvSpPr>
        <p:spPr bwMode="auto">
          <a:xfrm>
            <a:off x="2884488" y="2781299"/>
            <a:ext cx="431800" cy="431800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sz="1000" b="1" dirty="0" smtClean="0"/>
              <a:t>CRA</a:t>
            </a:r>
            <a:endParaRPr lang="en-US" sz="1000" b="1" dirty="0"/>
          </a:p>
          <a:p>
            <a:pPr algn="ctr"/>
            <a:r>
              <a:rPr lang="en-US" sz="1000" b="1" dirty="0" err="1"/>
              <a:t>Poc</a:t>
            </a:r>
            <a:r>
              <a:rPr lang="en-US" sz="1000" b="1" dirty="0"/>
              <a:t> 0</a:t>
            </a:r>
            <a:endParaRPr lang="en-SG" altLang="ja-JP" sz="1000" b="1" dirty="0">
              <a:ea typeface="MS PGothic" pitchFamily="34" charset="-128"/>
            </a:endParaRPr>
          </a:p>
        </p:txBody>
      </p:sp>
      <p:sp>
        <p:nvSpPr>
          <p:cNvPr id="10247" name="Rectangle 7"/>
          <p:cNvSpPr>
            <a:spLocks noChangeArrowheads="1"/>
          </p:cNvSpPr>
          <p:nvPr/>
        </p:nvSpPr>
        <p:spPr bwMode="auto">
          <a:xfrm>
            <a:off x="4019523" y="4205353"/>
            <a:ext cx="431800" cy="431800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sz="1000" b="1" dirty="0" smtClean="0"/>
              <a:t>CRA</a:t>
            </a:r>
            <a:endParaRPr lang="en-US" sz="1000" b="1" dirty="0"/>
          </a:p>
          <a:p>
            <a:pPr algn="ctr"/>
            <a:r>
              <a:rPr lang="en-US" sz="1000" b="1" dirty="0" err="1"/>
              <a:t>Poc</a:t>
            </a:r>
            <a:r>
              <a:rPr lang="en-US" sz="1000" b="1" dirty="0"/>
              <a:t> 0</a:t>
            </a:r>
            <a:endParaRPr lang="en-SG" altLang="ja-JP" sz="1000" b="1" dirty="0">
              <a:ea typeface="MS PGothic" pitchFamily="34" charset="-128"/>
            </a:endParaRPr>
          </a:p>
        </p:txBody>
      </p:sp>
      <p:sp>
        <p:nvSpPr>
          <p:cNvPr id="10248" name="Rectangle 8"/>
          <p:cNvSpPr>
            <a:spLocks noChangeArrowheads="1"/>
          </p:cNvSpPr>
          <p:nvPr/>
        </p:nvSpPr>
        <p:spPr bwMode="auto">
          <a:xfrm>
            <a:off x="6619848" y="4205353"/>
            <a:ext cx="431800" cy="431800"/>
          </a:xfrm>
          <a:prstGeom prst="rect">
            <a:avLst/>
          </a:prstGeom>
          <a:solidFill>
            <a:srgbClr val="00FF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sz="1000" b="1" dirty="0"/>
              <a:t>P</a:t>
            </a:r>
          </a:p>
          <a:p>
            <a:pPr algn="ctr"/>
            <a:r>
              <a:rPr lang="en-US" sz="1000" b="1" dirty="0"/>
              <a:t>Poc 6</a:t>
            </a:r>
            <a:endParaRPr lang="en-SG" altLang="ja-JP" sz="1000" b="1" dirty="0"/>
          </a:p>
        </p:txBody>
      </p:sp>
      <p:sp>
        <p:nvSpPr>
          <p:cNvPr id="10249" name="Rectangle 9"/>
          <p:cNvSpPr>
            <a:spLocks noChangeArrowheads="1"/>
          </p:cNvSpPr>
          <p:nvPr/>
        </p:nvSpPr>
        <p:spPr bwMode="auto">
          <a:xfrm>
            <a:off x="1852585" y="4203766"/>
            <a:ext cx="431800" cy="431800"/>
          </a:xfrm>
          <a:prstGeom prst="rect">
            <a:avLst/>
          </a:prstGeom>
          <a:solidFill>
            <a:srgbClr val="00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sz="1000" b="1"/>
              <a:t>B</a:t>
            </a:r>
          </a:p>
          <a:p>
            <a:pPr algn="ctr"/>
            <a:r>
              <a:rPr lang="en-US" sz="1000" b="1"/>
              <a:t>Poc -5</a:t>
            </a:r>
            <a:endParaRPr lang="en-SG" altLang="ja-JP" sz="1000" b="1">
              <a:ea typeface="MS PGothic" pitchFamily="34" charset="-128"/>
            </a:endParaRPr>
          </a:p>
        </p:txBody>
      </p:sp>
      <p:sp>
        <p:nvSpPr>
          <p:cNvPr id="10250" name="Rectangle 10"/>
          <p:cNvSpPr>
            <a:spLocks noChangeArrowheads="1"/>
          </p:cNvSpPr>
          <p:nvPr/>
        </p:nvSpPr>
        <p:spPr bwMode="auto">
          <a:xfrm>
            <a:off x="3587723" y="4205353"/>
            <a:ext cx="431800" cy="431800"/>
          </a:xfrm>
          <a:prstGeom prst="rect">
            <a:avLst/>
          </a:prstGeom>
          <a:solidFill>
            <a:srgbClr val="00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sz="1000" b="1"/>
              <a:t>B</a:t>
            </a:r>
          </a:p>
          <a:p>
            <a:pPr algn="ctr"/>
            <a:r>
              <a:rPr lang="en-US" sz="1000" b="1"/>
              <a:t>Poc -1</a:t>
            </a:r>
            <a:endParaRPr lang="en-SG" altLang="ja-JP" sz="1000" b="1">
              <a:ea typeface="MS PGothic" pitchFamily="34" charset="-128"/>
            </a:endParaRPr>
          </a:p>
        </p:txBody>
      </p:sp>
      <p:sp>
        <p:nvSpPr>
          <p:cNvPr id="10251" name="Rectangle 11"/>
          <p:cNvSpPr>
            <a:spLocks noChangeArrowheads="1"/>
          </p:cNvSpPr>
          <p:nvPr/>
        </p:nvSpPr>
        <p:spPr bwMode="auto">
          <a:xfrm>
            <a:off x="4452910" y="4205353"/>
            <a:ext cx="431800" cy="431800"/>
          </a:xfrm>
          <a:prstGeom prst="rect">
            <a:avLst/>
          </a:prstGeom>
          <a:solidFill>
            <a:srgbClr val="00FF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sz="1000" b="1" dirty="0"/>
              <a:t>B</a:t>
            </a:r>
          </a:p>
          <a:p>
            <a:pPr algn="ctr"/>
            <a:r>
              <a:rPr lang="en-US" sz="1000" b="1" dirty="0" err="1"/>
              <a:t>Poc</a:t>
            </a:r>
            <a:r>
              <a:rPr lang="en-US" sz="1000" b="1" dirty="0"/>
              <a:t> 1</a:t>
            </a:r>
            <a:endParaRPr lang="en-SG" altLang="ja-JP" sz="1000" b="1" dirty="0">
              <a:ea typeface="MS PGothic" pitchFamily="34" charset="-128"/>
            </a:endParaRPr>
          </a:p>
        </p:txBody>
      </p:sp>
      <p:sp>
        <p:nvSpPr>
          <p:cNvPr id="10252" name="Rectangle 12"/>
          <p:cNvSpPr>
            <a:spLocks noChangeArrowheads="1"/>
          </p:cNvSpPr>
          <p:nvPr/>
        </p:nvSpPr>
        <p:spPr bwMode="auto">
          <a:xfrm>
            <a:off x="6188048" y="4205353"/>
            <a:ext cx="431800" cy="431800"/>
          </a:xfrm>
          <a:prstGeom prst="rect">
            <a:avLst/>
          </a:prstGeom>
          <a:solidFill>
            <a:srgbClr val="00FF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sz="1000" b="1"/>
              <a:t>B</a:t>
            </a:r>
          </a:p>
          <a:p>
            <a:pPr algn="ctr"/>
            <a:r>
              <a:rPr lang="en-US" sz="1000" b="1"/>
              <a:t>Poc 5</a:t>
            </a:r>
            <a:endParaRPr lang="en-SG" altLang="ja-JP" sz="1000" b="1">
              <a:ea typeface="MS PGothic" pitchFamily="34" charset="-128"/>
            </a:endParaRPr>
          </a:p>
        </p:txBody>
      </p:sp>
      <p:sp>
        <p:nvSpPr>
          <p:cNvPr id="10253" name="Rectangle 13"/>
          <p:cNvSpPr>
            <a:spLocks noChangeArrowheads="1"/>
          </p:cNvSpPr>
          <p:nvPr/>
        </p:nvSpPr>
        <p:spPr bwMode="auto">
          <a:xfrm>
            <a:off x="4884710" y="4205353"/>
            <a:ext cx="431800" cy="431800"/>
          </a:xfrm>
          <a:prstGeom prst="rect">
            <a:avLst/>
          </a:prstGeom>
          <a:solidFill>
            <a:srgbClr val="00FF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sz="1000" b="1"/>
              <a:t>B</a:t>
            </a:r>
          </a:p>
          <a:p>
            <a:pPr algn="ctr"/>
            <a:r>
              <a:rPr lang="en-US" sz="1000" b="1"/>
              <a:t>Poc 2</a:t>
            </a:r>
            <a:endParaRPr lang="en-SG" altLang="ja-JP" sz="1000" b="1">
              <a:ea typeface="MS PGothic" pitchFamily="34" charset="-128"/>
            </a:endParaRPr>
          </a:p>
        </p:txBody>
      </p:sp>
      <p:sp>
        <p:nvSpPr>
          <p:cNvPr id="10254" name="Rectangle 14"/>
          <p:cNvSpPr>
            <a:spLocks noChangeArrowheads="1"/>
          </p:cNvSpPr>
          <p:nvPr/>
        </p:nvSpPr>
        <p:spPr bwMode="auto">
          <a:xfrm>
            <a:off x="5324448" y="4205353"/>
            <a:ext cx="431800" cy="431800"/>
          </a:xfrm>
          <a:prstGeom prst="rect">
            <a:avLst/>
          </a:prstGeom>
          <a:solidFill>
            <a:srgbClr val="00FF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sz="1000" b="1"/>
              <a:t>B</a:t>
            </a:r>
          </a:p>
          <a:p>
            <a:pPr algn="ctr"/>
            <a:r>
              <a:rPr lang="en-US" sz="1000" b="1"/>
              <a:t>Poc 3</a:t>
            </a:r>
            <a:endParaRPr lang="en-SG" altLang="ja-JP" sz="1000" b="1">
              <a:ea typeface="MS PGothic" pitchFamily="34" charset="-128"/>
            </a:endParaRPr>
          </a:p>
        </p:txBody>
      </p:sp>
      <p:sp>
        <p:nvSpPr>
          <p:cNvPr id="10255" name="Rectangle 15"/>
          <p:cNvSpPr>
            <a:spLocks noChangeArrowheads="1"/>
          </p:cNvSpPr>
          <p:nvPr/>
        </p:nvSpPr>
        <p:spPr bwMode="auto">
          <a:xfrm>
            <a:off x="5756248" y="4205353"/>
            <a:ext cx="431800" cy="431800"/>
          </a:xfrm>
          <a:prstGeom prst="rect">
            <a:avLst/>
          </a:prstGeom>
          <a:solidFill>
            <a:srgbClr val="00FF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sz="1000" b="1"/>
              <a:t>B</a:t>
            </a:r>
          </a:p>
          <a:p>
            <a:pPr algn="ctr"/>
            <a:r>
              <a:rPr lang="en-US" sz="1000" b="1"/>
              <a:t>Poc 4</a:t>
            </a:r>
            <a:endParaRPr lang="en-SG" altLang="ja-JP" sz="1000" b="1">
              <a:ea typeface="MS PGothic" pitchFamily="34" charset="-128"/>
            </a:endParaRPr>
          </a:p>
        </p:txBody>
      </p:sp>
      <p:sp>
        <p:nvSpPr>
          <p:cNvPr id="10256" name="Rectangle 16"/>
          <p:cNvSpPr>
            <a:spLocks noChangeArrowheads="1"/>
          </p:cNvSpPr>
          <p:nvPr/>
        </p:nvSpPr>
        <p:spPr bwMode="auto">
          <a:xfrm>
            <a:off x="2292323" y="4203766"/>
            <a:ext cx="431800" cy="431800"/>
          </a:xfrm>
          <a:prstGeom prst="rect">
            <a:avLst/>
          </a:prstGeom>
          <a:solidFill>
            <a:srgbClr val="00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sz="1000" b="1"/>
              <a:t>B</a:t>
            </a:r>
          </a:p>
          <a:p>
            <a:pPr algn="ctr"/>
            <a:r>
              <a:rPr lang="en-US" sz="1000" b="1"/>
              <a:t>Poc -4</a:t>
            </a:r>
            <a:endParaRPr lang="en-SG" altLang="ja-JP" sz="1000" b="1">
              <a:ea typeface="MS PGothic" pitchFamily="34" charset="-128"/>
            </a:endParaRPr>
          </a:p>
        </p:txBody>
      </p:sp>
      <p:sp>
        <p:nvSpPr>
          <p:cNvPr id="10257" name="Rectangle 17"/>
          <p:cNvSpPr>
            <a:spLocks noChangeArrowheads="1"/>
          </p:cNvSpPr>
          <p:nvPr/>
        </p:nvSpPr>
        <p:spPr bwMode="auto">
          <a:xfrm>
            <a:off x="2724123" y="4203766"/>
            <a:ext cx="431800" cy="431800"/>
          </a:xfrm>
          <a:prstGeom prst="rect">
            <a:avLst/>
          </a:prstGeom>
          <a:solidFill>
            <a:srgbClr val="00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sz="1000" b="1"/>
              <a:t>B</a:t>
            </a:r>
          </a:p>
          <a:p>
            <a:pPr algn="ctr"/>
            <a:r>
              <a:rPr lang="en-US" sz="1000" b="1"/>
              <a:t>Poc -3</a:t>
            </a:r>
            <a:endParaRPr lang="en-SG" altLang="ja-JP" sz="1000" b="1">
              <a:ea typeface="MS PGothic" pitchFamily="34" charset="-128"/>
            </a:endParaRPr>
          </a:p>
        </p:txBody>
      </p:sp>
      <p:sp>
        <p:nvSpPr>
          <p:cNvPr id="10258" name="Rectangle 18"/>
          <p:cNvSpPr>
            <a:spLocks noChangeArrowheads="1"/>
          </p:cNvSpPr>
          <p:nvPr/>
        </p:nvSpPr>
        <p:spPr bwMode="auto">
          <a:xfrm>
            <a:off x="3163860" y="4203766"/>
            <a:ext cx="431800" cy="431800"/>
          </a:xfrm>
          <a:prstGeom prst="rect">
            <a:avLst/>
          </a:prstGeom>
          <a:solidFill>
            <a:srgbClr val="00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sz="1000" b="1"/>
              <a:t>B</a:t>
            </a:r>
          </a:p>
          <a:p>
            <a:pPr algn="ctr"/>
            <a:r>
              <a:rPr lang="en-US" sz="1000" b="1"/>
              <a:t>Poc -2</a:t>
            </a:r>
            <a:endParaRPr lang="en-SG" altLang="ja-JP" sz="1000" b="1">
              <a:ea typeface="MS PGothic" pitchFamily="34" charset="-128"/>
            </a:endParaRPr>
          </a:p>
        </p:txBody>
      </p:sp>
      <p:sp>
        <p:nvSpPr>
          <p:cNvPr id="10259" name="Rectangle 19"/>
          <p:cNvSpPr>
            <a:spLocks noChangeArrowheads="1"/>
          </p:cNvSpPr>
          <p:nvPr/>
        </p:nvSpPr>
        <p:spPr bwMode="auto">
          <a:xfrm>
            <a:off x="1433485" y="4203766"/>
            <a:ext cx="431800" cy="431800"/>
          </a:xfrm>
          <a:prstGeom prst="rect">
            <a:avLst/>
          </a:prstGeom>
          <a:solidFill>
            <a:srgbClr val="0099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sz="1000" b="1"/>
              <a:t>P</a:t>
            </a:r>
          </a:p>
          <a:p>
            <a:pPr algn="ctr"/>
            <a:r>
              <a:rPr lang="en-US" sz="1000" b="1"/>
              <a:t>Poc -6</a:t>
            </a:r>
            <a:endParaRPr lang="en-SG" altLang="ja-JP" sz="1000" b="1">
              <a:ea typeface="MS PGothic" pitchFamily="34" charset="-128"/>
            </a:endParaRPr>
          </a:p>
        </p:txBody>
      </p:sp>
      <p:sp>
        <p:nvSpPr>
          <p:cNvPr id="10260" name="Rectangle 20"/>
          <p:cNvSpPr>
            <a:spLocks noChangeArrowheads="1"/>
          </p:cNvSpPr>
          <p:nvPr/>
        </p:nvSpPr>
        <p:spPr bwMode="auto">
          <a:xfrm>
            <a:off x="5464175" y="2781299"/>
            <a:ext cx="431800" cy="431800"/>
          </a:xfrm>
          <a:prstGeom prst="rect">
            <a:avLst/>
          </a:prstGeom>
          <a:solidFill>
            <a:srgbClr val="00FF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sz="1000" b="1" dirty="0"/>
              <a:t>P</a:t>
            </a:r>
          </a:p>
          <a:p>
            <a:pPr algn="ctr"/>
            <a:r>
              <a:rPr lang="en-US" sz="1000" b="1" dirty="0" err="1"/>
              <a:t>Poc</a:t>
            </a:r>
            <a:r>
              <a:rPr lang="en-US" sz="1000" b="1" dirty="0"/>
              <a:t> </a:t>
            </a:r>
            <a:r>
              <a:rPr lang="en-US" sz="1000" b="1" dirty="0" smtClean="0"/>
              <a:t>6</a:t>
            </a:r>
            <a:endParaRPr lang="en-SG" altLang="ja-JP" sz="1000" b="1" dirty="0"/>
          </a:p>
        </p:txBody>
      </p:sp>
      <p:sp>
        <p:nvSpPr>
          <p:cNvPr id="10261" name="Rectangle 21"/>
          <p:cNvSpPr>
            <a:spLocks noChangeArrowheads="1"/>
          </p:cNvSpPr>
          <p:nvPr/>
        </p:nvSpPr>
        <p:spPr bwMode="auto">
          <a:xfrm>
            <a:off x="6329363" y="2781299"/>
            <a:ext cx="431800" cy="431800"/>
          </a:xfrm>
          <a:prstGeom prst="rect">
            <a:avLst/>
          </a:prstGeom>
          <a:solidFill>
            <a:srgbClr val="00FF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sz="1000" b="1"/>
              <a:t>B</a:t>
            </a:r>
          </a:p>
          <a:p>
            <a:pPr algn="ctr"/>
            <a:r>
              <a:rPr lang="en-US" sz="1000" b="1"/>
              <a:t>Poc 1</a:t>
            </a:r>
            <a:endParaRPr lang="en-SG" altLang="ja-JP" sz="1000" b="1">
              <a:ea typeface="MS PGothic" pitchFamily="34" charset="-128"/>
            </a:endParaRPr>
          </a:p>
        </p:txBody>
      </p:sp>
      <p:sp>
        <p:nvSpPr>
          <p:cNvPr id="10262" name="Rectangle 22"/>
          <p:cNvSpPr>
            <a:spLocks noChangeArrowheads="1"/>
          </p:cNvSpPr>
          <p:nvPr/>
        </p:nvSpPr>
        <p:spPr bwMode="auto">
          <a:xfrm>
            <a:off x="7632700" y="2781299"/>
            <a:ext cx="431800" cy="431800"/>
          </a:xfrm>
          <a:prstGeom prst="rect">
            <a:avLst/>
          </a:prstGeom>
          <a:solidFill>
            <a:srgbClr val="00FF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sz="1000" b="1" dirty="0"/>
              <a:t>B</a:t>
            </a:r>
          </a:p>
          <a:p>
            <a:pPr algn="ctr"/>
            <a:r>
              <a:rPr lang="en-US" sz="1000" b="1" dirty="0" err="1"/>
              <a:t>Poc</a:t>
            </a:r>
            <a:r>
              <a:rPr lang="en-US" sz="1000" b="1" dirty="0"/>
              <a:t> 5</a:t>
            </a:r>
            <a:endParaRPr lang="en-SG" altLang="ja-JP" sz="1000" b="1" dirty="0">
              <a:ea typeface="MS PGothic" pitchFamily="34" charset="-128"/>
            </a:endParaRPr>
          </a:p>
        </p:txBody>
      </p:sp>
      <p:sp>
        <p:nvSpPr>
          <p:cNvPr id="10263" name="Rectangle 23"/>
          <p:cNvSpPr>
            <a:spLocks noChangeArrowheads="1"/>
          </p:cNvSpPr>
          <p:nvPr/>
        </p:nvSpPr>
        <p:spPr bwMode="auto">
          <a:xfrm>
            <a:off x="6761163" y="2781299"/>
            <a:ext cx="431800" cy="431800"/>
          </a:xfrm>
          <a:prstGeom prst="rect">
            <a:avLst/>
          </a:prstGeom>
          <a:solidFill>
            <a:srgbClr val="00FF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sz="1000" b="1"/>
              <a:t>B</a:t>
            </a:r>
          </a:p>
          <a:p>
            <a:pPr algn="ctr"/>
            <a:r>
              <a:rPr lang="en-US" sz="1000" b="1"/>
              <a:t>Poc 2</a:t>
            </a:r>
            <a:endParaRPr lang="en-SG" altLang="ja-JP" sz="1000" b="1">
              <a:ea typeface="MS PGothic" pitchFamily="34" charset="-128"/>
            </a:endParaRPr>
          </a:p>
        </p:txBody>
      </p:sp>
      <p:sp>
        <p:nvSpPr>
          <p:cNvPr id="10264" name="Rectangle 24"/>
          <p:cNvSpPr>
            <a:spLocks noChangeArrowheads="1"/>
          </p:cNvSpPr>
          <p:nvPr/>
        </p:nvSpPr>
        <p:spPr bwMode="auto">
          <a:xfrm>
            <a:off x="5897563" y="2781299"/>
            <a:ext cx="431800" cy="431800"/>
          </a:xfrm>
          <a:prstGeom prst="rect">
            <a:avLst/>
          </a:prstGeom>
          <a:solidFill>
            <a:srgbClr val="00FF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sz="1000" b="1" dirty="0"/>
              <a:t>B</a:t>
            </a:r>
          </a:p>
          <a:p>
            <a:pPr algn="ctr"/>
            <a:r>
              <a:rPr lang="en-US" sz="1000" b="1" dirty="0" err="1"/>
              <a:t>Poc</a:t>
            </a:r>
            <a:r>
              <a:rPr lang="en-US" sz="1000" b="1" dirty="0"/>
              <a:t> 3</a:t>
            </a:r>
            <a:endParaRPr lang="en-SG" altLang="ja-JP" sz="1000" b="1" dirty="0">
              <a:ea typeface="MS PGothic" pitchFamily="34" charset="-128"/>
            </a:endParaRPr>
          </a:p>
        </p:txBody>
      </p:sp>
      <p:sp>
        <p:nvSpPr>
          <p:cNvPr id="10265" name="Rectangle 25"/>
          <p:cNvSpPr>
            <a:spLocks noChangeArrowheads="1"/>
          </p:cNvSpPr>
          <p:nvPr/>
        </p:nvSpPr>
        <p:spPr bwMode="auto">
          <a:xfrm>
            <a:off x="7200900" y="2781299"/>
            <a:ext cx="431800" cy="431800"/>
          </a:xfrm>
          <a:prstGeom prst="rect">
            <a:avLst/>
          </a:prstGeom>
          <a:solidFill>
            <a:srgbClr val="00FF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sz="1000" b="1"/>
              <a:t>B</a:t>
            </a:r>
          </a:p>
          <a:p>
            <a:pPr algn="ctr"/>
            <a:r>
              <a:rPr lang="en-US" sz="1000" b="1"/>
              <a:t>Poc 4</a:t>
            </a:r>
            <a:endParaRPr lang="en-SG" altLang="ja-JP" sz="1000" b="1">
              <a:ea typeface="MS PGothic" pitchFamily="34" charset="-128"/>
            </a:endParaRPr>
          </a:p>
        </p:txBody>
      </p:sp>
      <p:sp>
        <p:nvSpPr>
          <p:cNvPr id="10266" name="Rectangle 26"/>
          <p:cNvSpPr>
            <a:spLocks noChangeArrowheads="1"/>
          </p:cNvSpPr>
          <p:nvPr/>
        </p:nvSpPr>
        <p:spPr bwMode="auto">
          <a:xfrm>
            <a:off x="3743325" y="2781299"/>
            <a:ext cx="431800" cy="431800"/>
          </a:xfrm>
          <a:prstGeom prst="rect">
            <a:avLst/>
          </a:prstGeom>
          <a:solidFill>
            <a:srgbClr val="00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sz="1000" b="1"/>
              <a:t>B</a:t>
            </a:r>
          </a:p>
          <a:p>
            <a:pPr algn="ctr"/>
            <a:r>
              <a:rPr lang="en-US" sz="1000" b="1"/>
              <a:t>Poc -5</a:t>
            </a:r>
            <a:endParaRPr lang="en-SG" altLang="ja-JP" sz="1000" b="1">
              <a:ea typeface="MS PGothic" pitchFamily="34" charset="-128"/>
            </a:endParaRPr>
          </a:p>
        </p:txBody>
      </p:sp>
      <p:sp>
        <p:nvSpPr>
          <p:cNvPr id="10267" name="Rectangle 27"/>
          <p:cNvSpPr>
            <a:spLocks noChangeArrowheads="1"/>
          </p:cNvSpPr>
          <p:nvPr/>
        </p:nvSpPr>
        <p:spPr bwMode="auto">
          <a:xfrm>
            <a:off x="5032375" y="2782886"/>
            <a:ext cx="431800" cy="431800"/>
          </a:xfrm>
          <a:prstGeom prst="rect">
            <a:avLst/>
          </a:prstGeom>
          <a:solidFill>
            <a:srgbClr val="00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sz="1000" b="1"/>
              <a:t>B</a:t>
            </a:r>
          </a:p>
          <a:p>
            <a:pPr algn="ctr"/>
            <a:r>
              <a:rPr lang="en-US" sz="1000" b="1"/>
              <a:t>Poc -1</a:t>
            </a:r>
            <a:endParaRPr lang="en-SG" altLang="ja-JP" sz="1000" b="1">
              <a:ea typeface="MS PGothic" pitchFamily="34" charset="-128"/>
            </a:endParaRPr>
          </a:p>
        </p:txBody>
      </p:sp>
      <p:sp>
        <p:nvSpPr>
          <p:cNvPr id="10268" name="Rectangle 28"/>
          <p:cNvSpPr>
            <a:spLocks noChangeArrowheads="1"/>
          </p:cNvSpPr>
          <p:nvPr/>
        </p:nvSpPr>
        <p:spPr bwMode="auto">
          <a:xfrm>
            <a:off x="4183063" y="2781299"/>
            <a:ext cx="431800" cy="431800"/>
          </a:xfrm>
          <a:prstGeom prst="rect">
            <a:avLst/>
          </a:prstGeom>
          <a:solidFill>
            <a:srgbClr val="00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sz="1000" b="1"/>
              <a:t>B</a:t>
            </a:r>
          </a:p>
          <a:p>
            <a:pPr algn="ctr"/>
            <a:r>
              <a:rPr lang="en-US" sz="1000" b="1"/>
              <a:t>Poc -4</a:t>
            </a:r>
            <a:endParaRPr lang="en-SG" altLang="ja-JP" sz="1000" b="1">
              <a:ea typeface="MS PGothic" pitchFamily="34" charset="-128"/>
            </a:endParaRPr>
          </a:p>
        </p:txBody>
      </p:sp>
      <p:sp>
        <p:nvSpPr>
          <p:cNvPr id="10269" name="Rectangle 29"/>
          <p:cNvSpPr>
            <a:spLocks noChangeArrowheads="1"/>
          </p:cNvSpPr>
          <p:nvPr/>
        </p:nvSpPr>
        <p:spPr bwMode="auto">
          <a:xfrm>
            <a:off x="3311525" y="2781299"/>
            <a:ext cx="431800" cy="431800"/>
          </a:xfrm>
          <a:prstGeom prst="rect">
            <a:avLst/>
          </a:prstGeom>
          <a:solidFill>
            <a:srgbClr val="00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sz="1000" b="1"/>
              <a:t>B</a:t>
            </a:r>
          </a:p>
          <a:p>
            <a:pPr algn="ctr"/>
            <a:r>
              <a:rPr lang="en-US" sz="1000" b="1"/>
              <a:t>Poc -3</a:t>
            </a:r>
            <a:endParaRPr lang="en-SG" altLang="ja-JP" sz="1000" b="1">
              <a:ea typeface="MS PGothic" pitchFamily="34" charset="-128"/>
            </a:endParaRPr>
          </a:p>
        </p:txBody>
      </p:sp>
      <p:sp>
        <p:nvSpPr>
          <p:cNvPr id="10270" name="Rectangle 30"/>
          <p:cNvSpPr>
            <a:spLocks noChangeArrowheads="1"/>
          </p:cNvSpPr>
          <p:nvPr/>
        </p:nvSpPr>
        <p:spPr bwMode="auto">
          <a:xfrm>
            <a:off x="4608513" y="2781299"/>
            <a:ext cx="431800" cy="431800"/>
          </a:xfrm>
          <a:prstGeom prst="rect">
            <a:avLst/>
          </a:prstGeom>
          <a:solidFill>
            <a:srgbClr val="00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sz="1000" b="1"/>
              <a:t>B</a:t>
            </a:r>
          </a:p>
          <a:p>
            <a:pPr algn="ctr"/>
            <a:r>
              <a:rPr lang="en-US" sz="1000" b="1"/>
              <a:t>Poc -2</a:t>
            </a:r>
            <a:endParaRPr lang="en-SG" altLang="ja-JP" sz="1000" b="1">
              <a:ea typeface="MS PGothic" pitchFamily="34" charset="-128"/>
            </a:endParaRPr>
          </a:p>
        </p:txBody>
      </p:sp>
      <p:sp>
        <p:nvSpPr>
          <p:cNvPr id="10271" name="Rectangle 31"/>
          <p:cNvSpPr>
            <a:spLocks noChangeArrowheads="1"/>
          </p:cNvSpPr>
          <p:nvPr/>
        </p:nvSpPr>
        <p:spPr bwMode="auto">
          <a:xfrm>
            <a:off x="524418" y="2781299"/>
            <a:ext cx="431800" cy="431800"/>
          </a:xfrm>
          <a:prstGeom prst="rect">
            <a:avLst/>
          </a:prstGeom>
          <a:solidFill>
            <a:srgbClr val="0099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sz="1000" b="1" dirty="0"/>
              <a:t>P</a:t>
            </a:r>
          </a:p>
          <a:p>
            <a:pPr algn="ctr"/>
            <a:r>
              <a:rPr lang="en-US" sz="1000" b="1" dirty="0" err="1"/>
              <a:t>Poc</a:t>
            </a:r>
            <a:r>
              <a:rPr lang="en-US" sz="1000" b="1" dirty="0"/>
              <a:t> -6</a:t>
            </a:r>
            <a:endParaRPr lang="en-SG" altLang="ja-JP" sz="1000" b="1" dirty="0">
              <a:ea typeface="MS PGothic" pitchFamily="34" charset="-128"/>
            </a:endParaRPr>
          </a:p>
        </p:txBody>
      </p:sp>
      <p:sp>
        <p:nvSpPr>
          <p:cNvPr id="10272" name="Text Box 32"/>
          <p:cNvSpPr txBox="1">
            <a:spLocks noChangeArrowheads="1"/>
          </p:cNvSpPr>
          <p:nvPr/>
        </p:nvSpPr>
        <p:spPr bwMode="auto">
          <a:xfrm>
            <a:off x="2276475" y="2846386"/>
            <a:ext cx="5397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/>
              <a:t>…..</a:t>
            </a:r>
            <a:endParaRPr lang="en-SG" altLang="ja-JP">
              <a:ea typeface="MS PGothic" pitchFamily="34" charset="-128"/>
            </a:endParaRPr>
          </a:p>
        </p:txBody>
      </p:sp>
      <p:sp>
        <p:nvSpPr>
          <p:cNvPr id="10273" name="Text Box 33"/>
          <p:cNvSpPr txBox="1">
            <a:spLocks noChangeArrowheads="1"/>
          </p:cNvSpPr>
          <p:nvPr/>
        </p:nvSpPr>
        <p:spPr bwMode="auto">
          <a:xfrm>
            <a:off x="714348" y="4125978"/>
            <a:ext cx="5397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/>
              <a:t>…..</a:t>
            </a:r>
            <a:endParaRPr lang="en-SG" altLang="ja-JP">
              <a:ea typeface="MS PGothic" pitchFamily="34" charset="-128"/>
            </a:endParaRPr>
          </a:p>
        </p:txBody>
      </p:sp>
      <p:sp>
        <p:nvSpPr>
          <p:cNvPr id="10282" name="Rectangle 42"/>
          <p:cNvSpPr>
            <a:spLocks noChangeArrowheads="1"/>
          </p:cNvSpPr>
          <p:nvPr/>
        </p:nvSpPr>
        <p:spPr bwMode="auto">
          <a:xfrm>
            <a:off x="3286116" y="1693861"/>
            <a:ext cx="2071702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SG" altLang="ja-JP" sz="1200" b="1" i="1" dirty="0" smtClean="0">
                <a:solidFill>
                  <a:srgbClr val="00B050"/>
                </a:solidFill>
                <a:ea typeface="MS PGothic" pitchFamily="34" charset="-128"/>
              </a:rPr>
              <a:t>leading pictures: </a:t>
            </a:r>
          </a:p>
          <a:p>
            <a:r>
              <a:rPr lang="en-SG" altLang="ja-JP" sz="1200" dirty="0" smtClean="0">
                <a:solidFill>
                  <a:srgbClr val="00B050"/>
                </a:solidFill>
                <a:ea typeface="MS PGothic" pitchFamily="34" charset="-128"/>
              </a:rPr>
              <a:t>Follow the CRA picture in decoding order but precede it in output order</a:t>
            </a:r>
            <a:endParaRPr lang="en-SG" altLang="zh-CN" sz="1200" dirty="0">
              <a:solidFill>
                <a:srgbClr val="00B050"/>
              </a:solidFill>
              <a:ea typeface="宋体" charset="-122"/>
            </a:endParaRPr>
          </a:p>
        </p:txBody>
      </p:sp>
      <p:sp>
        <p:nvSpPr>
          <p:cNvPr id="10286" name="Rectangle 46"/>
          <p:cNvSpPr>
            <a:spLocks noChangeArrowheads="1"/>
          </p:cNvSpPr>
          <p:nvPr/>
        </p:nvSpPr>
        <p:spPr bwMode="auto">
          <a:xfrm>
            <a:off x="5624536" y="1693861"/>
            <a:ext cx="2733677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SG" altLang="ja-JP" sz="1200" b="1" i="1" dirty="0" smtClean="0">
                <a:solidFill>
                  <a:schemeClr val="accent2"/>
                </a:solidFill>
                <a:ea typeface="MS PGothic" pitchFamily="34" charset="-128"/>
              </a:rPr>
              <a:t>normal pictures:</a:t>
            </a:r>
          </a:p>
          <a:p>
            <a:r>
              <a:rPr lang="en-SG" altLang="ja-JP" sz="1200" dirty="0" smtClean="0">
                <a:solidFill>
                  <a:schemeClr val="accent2"/>
                </a:solidFill>
                <a:ea typeface="MS PGothic" pitchFamily="34" charset="-128"/>
              </a:rPr>
              <a:t>Follow </a:t>
            </a:r>
            <a:r>
              <a:rPr lang="en-SG" altLang="ja-JP" sz="1200" dirty="0">
                <a:solidFill>
                  <a:schemeClr val="accent2"/>
                </a:solidFill>
                <a:ea typeface="MS PGothic" pitchFamily="34" charset="-128"/>
              </a:rPr>
              <a:t>the </a:t>
            </a:r>
            <a:r>
              <a:rPr lang="en-SG" altLang="ja-JP" sz="1200" dirty="0" smtClean="0">
                <a:solidFill>
                  <a:schemeClr val="accent2"/>
                </a:solidFill>
                <a:ea typeface="MS PGothic" pitchFamily="34" charset="-128"/>
              </a:rPr>
              <a:t>CRA picture </a:t>
            </a:r>
            <a:r>
              <a:rPr lang="en-SG" altLang="ja-JP" sz="1200" dirty="0">
                <a:solidFill>
                  <a:schemeClr val="accent2"/>
                </a:solidFill>
                <a:ea typeface="MS PGothic" pitchFamily="34" charset="-128"/>
              </a:rPr>
              <a:t>in </a:t>
            </a:r>
            <a:r>
              <a:rPr lang="en-SG" altLang="ja-JP" sz="1200" dirty="0" smtClean="0">
                <a:solidFill>
                  <a:schemeClr val="accent2"/>
                </a:solidFill>
                <a:ea typeface="MS PGothic" pitchFamily="34" charset="-128"/>
              </a:rPr>
              <a:t>both decoding order and output order</a:t>
            </a:r>
            <a:endParaRPr lang="en-SG" altLang="zh-CN" sz="1200" dirty="0">
              <a:solidFill>
                <a:schemeClr val="accent2"/>
              </a:solidFill>
              <a:ea typeface="宋体" charset="-122"/>
            </a:endParaRPr>
          </a:p>
        </p:txBody>
      </p:sp>
      <p:sp>
        <p:nvSpPr>
          <p:cNvPr id="53" name="Text Box 4"/>
          <p:cNvSpPr txBox="1">
            <a:spLocks noChangeArrowheads="1"/>
          </p:cNvSpPr>
          <p:nvPr/>
        </p:nvSpPr>
        <p:spPr bwMode="auto">
          <a:xfrm>
            <a:off x="150042" y="1193795"/>
            <a:ext cx="545534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dirty="0" smtClean="0"/>
              <a:t>Decoding order: from left to right, </a:t>
            </a:r>
            <a:r>
              <a:rPr lang="en-US" dirty="0" err="1" smtClean="0"/>
              <a:t>Poc</a:t>
            </a:r>
            <a:r>
              <a:rPr lang="en-US" dirty="0" smtClean="0"/>
              <a:t>: relative POC</a:t>
            </a:r>
            <a:endParaRPr lang="en-SG" altLang="ja-JP" dirty="0">
              <a:ea typeface="MS PGothic" pitchFamily="34" charset="-128"/>
            </a:endParaRPr>
          </a:p>
        </p:txBody>
      </p:sp>
      <p:sp>
        <p:nvSpPr>
          <p:cNvPr id="54" name="Text Box 4"/>
          <p:cNvSpPr txBox="1">
            <a:spLocks noChangeArrowheads="1"/>
          </p:cNvSpPr>
          <p:nvPr/>
        </p:nvSpPr>
        <p:spPr bwMode="auto">
          <a:xfrm>
            <a:off x="217857" y="3605280"/>
            <a:ext cx="517321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dirty="0" smtClean="0"/>
              <a:t>Output order: from left to right, </a:t>
            </a:r>
            <a:r>
              <a:rPr lang="en-US" dirty="0" err="1" smtClean="0"/>
              <a:t>Poc</a:t>
            </a:r>
            <a:r>
              <a:rPr lang="en-US" dirty="0" smtClean="0"/>
              <a:t>: relative POC</a:t>
            </a:r>
            <a:endParaRPr lang="en-SG" altLang="ja-JP" dirty="0">
              <a:ea typeface="MS PGothic" pitchFamily="34" charset="-128"/>
            </a:endParaRPr>
          </a:p>
        </p:txBody>
      </p:sp>
      <p:sp>
        <p:nvSpPr>
          <p:cNvPr id="45" name="Rectangle 31"/>
          <p:cNvSpPr>
            <a:spLocks noChangeArrowheads="1"/>
          </p:cNvSpPr>
          <p:nvPr/>
        </p:nvSpPr>
        <p:spPr bwMode="auto">
          <a:xfrm>
            <a:off x="948160" y="2777623"/>
            <a:ext cx="431800" cy="431800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sz="1000" b="1" dirty="0" smtClean="0"/>
              <a:t>B</a:t>
            </a:r>
          </a:p>
          <a:p>
            <a:pPr algn="ctr"/>
            <a:r>
              <a:rPr lang="en-US" sz="1000" b="1" dirty="0" err="1" smtClean="0"/>
              <a:t>Poc</a:t>
            </a:r>
            <a:r>
              <a:rPr lang="en-US" sz="1000" b="1" dirty="0" smtClean="0"/>
              <a:t> 7</a:t>
            </a:r>
            <a:endParaRPr lang="en-SG" altLang="ja-JP" sz="1000" b="1" dirty="0">
              <a:ea typeface="MS PGothic" pitchFamily="34" charset="-128"/>
            </a:endParaRPr>
          </a:p>
        </p:txBody>
      </p:sp>
      <p:sp>
        <p:nvSpPr>
          <p:cNvPr id="46" name="Rectangle 31"/>
          <p:cNvSpPr>
            <a:spLocks noChangeArrowheads="1"/>
          </p:cNvSpPr>
          <p:nvPr/>
        </p:nvSpPr>
        <p:spPr bwMode="auto">
          <a:xfrm>
            <a:off x="1381674" y="2777623"/>
            <a:ext cx="431800" cy="431800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sz="1000" b="1" dirty="0" smtClean="0"/>
              <a:t>B</a:t>
            </a:r>
          </a:p>
          <a:p>
            <a:pPr algn="ctr"/>
            <a:r>
              <a:rPr lang="en-US" sz="1000" b="1" dirty="0" err="1" smtClean="0"/>
              <a:t>Poc</a:t>
            </a:r>
            <a:r>
              <a:rPr lang="en-US" sz="1000" b="1" dirty="0" smtClean="0"/>
              <a:t> 8</a:t>
            </a:r>
            <a:endParaRPr lang="en-SG" altLang="ja-JP" sz="1000" b="1" dirty="0">
              <a:ea typeface="MS PGothic" pitchFamily="34" charset="-128"/>
            </a:endParaRPr>
          </a:p>
        </p:txBody>
      </p:sp>
      <p:sp>
        <p:nvSpPr>
          <p:cNvPr id="47" name="Rectangle 31"/>
          <p:cNvSpPr>
            <a:spLocks noChangeArrowheads="1"/>
          </p:cNvSpPr>
          <p:nvPr/>
        </p:nvSpPr>
        <p:spPr bwMode="auto">
          <a:xfrm>
            <a:off x="1817608" y="2777623"/>
            <a:ext cx="431800" cy="431800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sz="1000" b="1" dirty="0" smtClean="0"/>
              <a:t>B</a:t>
            </a:r>
          </a:p>
          <a:p>
            <a:pPr algn="ctr"/>
            <a:r>
              <a:rPr lang="en-US" sz="1000" b="1" dirty="0" err="1" smtClean="0"/>
              <a:t>Poc</a:t>
            </a:r>
            <a:r>
              <a:rPr lang="en-US" sz="1000" b="1" dirty="0" smtClean="0"/>
              <a:t> 9</a:t>
            </a:r>
            <a:endParaRPr lang="en-SG" altLang="ja-JP" sz="1000" b="1" dirty="0">
              <a:ea typeface="MS PGothic" pitchFamily="34" charset="-128"/>
            </a:endParaRPr>
          </a:p>
        </p:txBody>
      </p:sp>
      <p:sp>
        <p:nvSpPr>
          <p:cNvPr id="48" name="Rectangle 31"/>
          <p:cNvSpPr>
            <a:spLocks noChangeArrowheads="1"/>
          </p:cNvSpPr>
          <p:nvPr/>
        </p:nvSpPr>
        <p:spPr bwMode="auto">
          <a:xfrm>
            <a:off x="7046488" y="4201168"/>
            <a:ext cx="431800" cy="431800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sz="1000" b="1" dirty="0" smtClean="0"/>
              <a:t>B</a:t>
            </a:r>
          </a:p>
          <a:p>
            <a:pPr algn="ctr"/>
            <a:r>
              <a:rPr lang="en-US" sz="1000" b="1" dirty="0" err="1" smtClean="0"/>
              <a:t>Poc</a:t>
            </a:r>
            <a:r>
              <a:rPr lang="en-US" sz="1000" b="1" dirty="0" smtClean="0"/>
              <a:t> 7</a:t>
            </a:r>
            <a:endParaRPr lang="en-SG" altLang="ja-JP" sz="1000" b="1" dirty="0">
              <a:ea typeface="MS PGothic" pitchFamily="34" charset="-128"/>
            </a:endParaRPr>
          </a:p>
        </p:txBody>
      </p:sp>
      <p:sp>
        <p:nvSpPr>
          <p:cNvPr id="49" name="Rectangle 31"/>
          <p:cNvSpPr>
            <a:spLocks noChangeArrowheads="1"/>
          </p:cNvSpPr>
          <p:nvPr/>
        </p:nvSpPr>
        <p:spPr bwMode="auto">
          <a:xfrm>
            <a:off x="7480002" y="4201168"/>
            <a:ext cx="431800" cy="431800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sz="1000" b="1" dirty="0" smtClean="0"/>
              <a:t>B</a:t>
            </a:r>
          </a:p>
          <a:p>
            <a:pPr algn="ctr"/>
            <a:r>
              <a:rPr lang="en-US" sz="1000" b="1" dirty="0" err="1" smtClean="0"/>
              <a:t>Poc</a:t>
            </a:r>
            <a:r>
              <a:rPr lang="en-US" sz="1000" b="1" dirty="0" smtClean="0"/>
              <a:t> 8</a:t>
            </a:r>
            <a:endParaRPr lang="en-SG" altLang="ja-JP" sz="1000" b="1" dirty="0">
              <a:ea typeface="MS PGothic" pitchFamily="34" charset="-128"/>
            </a:endParaRPr>
          </a:p>
        </p:txBody>
      </p:sp>
      <p:sp>
        <p:nvSpPr>
          <p:cNvPr id="50" name="Rectangle 31"/>
          <p:cNvSpPr>
            <a:spLocks noChangeArrowheads="1"/>
          </p:cNvSpPr>
          <p:nvPr/>
        </p:nvSpPr>
        <p:spPr bwMode="auto">
          <a:xfrm>
            <a:off x="7915936" y="4201168"/>
            <a:ext cx="431800" cy="431800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sz="1000" b="1" dirty="0" smtClean="0"/>
              <a:t>B</a:t>
            </a:r>
          </a:p>
          <a:p>
            <a:pPr algn="ctr"/>
            <a:r>
              <a:rPr lang="en-US" sz="1000" b="1" dirty="0" err="1" smtClean="0"/>
              <a:t>Poc</a:t>
            </a:r>
            <a:r>
              <a:rPr lang="en-US" sz="1000" b="1" dirty="0" smtClean="0"/>
              <a:t> 9</a:t>
            </a:r>
            <a:endParaRPr lang="en-SG" altLang="ja-JP" sz="1000" b="1" dirty="0">
              <a:ea typeface="MS PGothic" pitchFamily="34" charset="-128"/>
            </a:endParaRPr>
          </a:p>
        </p:txBody>
      </p:sp>
      <p:sp>
        <p:nvSpPr>
          <p:cNvPr id="51" name="Rectangle 22"/>
          <p:cNvSpPr>
            <a:spLocks noChangeArrowheads="1"/>
          </p:cNvSpPr>
          <p:nvPr/>
        </p:nvSpPr>
        <p:spPr bwMode="auto">
          <a:xfrm>
            <a:off x="8072462" y="2777623"/>
            <a:ext cx="431800" cy="431800"/>
          </a:xfrm>
          <a:prstGeom prst="rect">
            <a:avLst/>
          </a:prstGeom>
          <a:solidFill>
            <a:srgbClr val="00FF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sz="1000" b="1" dirty="0" smtClean="0"/>
              <a:t>P</a:t>
            </a:r>
            <a:endParaRPr lang="en-US" sz="1000" b="1" dirty="0"/>
          </a:p>
          <a:p>
            <a:pPr algn="ctr"/>
            <a:r>
              <a:rPr lang="en-US" sz="1000" b="1" dirty="0" err="1"/>
              <a:t>Poc</a:t>
            </a:r>
            <a:r>
              <a:rPr lang="en-US" sz="1000" b="1" dirty="0"/>
              <a:t> </a:t>
            </a:r>
            <a:r>
              <a:rPr lang="en-US" sz="1000" b="1" dirty="0" smtClean="0"/>
              <a:t>10</a:t>
            </a:r>
            <a:endParaRPr lang="en-SG" altLang="ja-JP" sz="1000" b="1" dirty="0">
              <a:ea typeface="MS PGothic" pitchFamily="34" charset="-128"/>
            </a:endParaRPr>
          </a:p>
        </p:txBody>
      </p:sp>
      <p:sp>
        <p:nvSpPr>
          <p:cNvPr id="55" name="Rectangle 22"/>
          <p:cNvSpPr>
            <a:spLocks noChangeArrowheads="1"/>
          </p:cNvSpPr>
          <p:nvPr/>
        </p:nvSpPr>
        <p:spPr bwMode="auto">
          <a:xfrm>
            <a:off x="8358214" y="4211646"/>
            <a:ext cx="431800" cy="431800"/>
          </a:xfrm>
          <a:prstGeom prst="rect">
            <a:avLst/>
          </a:prstGeom>
          <a:solidFill>
            <a:srgbClr val="00FF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sz="1000" b="1" dirty="0" smtClean="0"/>
              <a:t>P</a:t>
            </a:r>
            <a:endParaRPr lang="en-US" sz="1000" b="1" dirty="0"/>
          </a:p>
          <a:p>
            <a:pPr algn="ctr"/>
            <a:r>
              <a:rPr lang="en-US" sz="1000" b="1" dirty="0" err="1"/>
              <a:t>Poc</a:t>
            </a:r>
            <a:r>
              <a:rPr lang="en-US" sz="1000" b="1" dirty="0"/>
              <a:t> </a:t>
            </a:r>
            <a:r>
              <a:rPr lang="en-US" sz="1000" b="1" dirty="0" smtClean="0"/>
              <a:t>10</a:t>
            </a:r>
            <a:endParaRPr lang="en-SG" altLang="ja-JP" sz="1000" b="1" dirty="0">
              <a:ea typeface="MS PGothic" pitchFamily="34" charset="-128"/>
            </a:endParaRPr>
          </a:p>
        </p:txBody>
      </p:sp>
      <p:sp>
        <p:nvSpPr>
          <p:cNvPr id="56" name="Rectangle 42"/>
          <p:cNvSpPr>
            <a:spLocks noChangeArrowheads="1"/>
          </p:cNvSpPr>
          <p:nvPr/>
        </p:nvSpPr>
        <p:spPr bwMode="auto">
          <a:xfrm>
            <a:off x="928662" y="1693861"/>
            <a:ext cx="1428760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SG" altLang="ja-JP" sz="1200" b="1" i="1" dirty="0" smtClean="0">
                <a:solidFill>
                  <a:srgbClr val="FF0000"/>
                </a:solidFill>
                <a:ea typeface="MS PGothic" pitchFamily="34" charset="-128"/>
              </a:rPr>
              <a:t>lagging pictures:</a:t>
            </a:r>
            <a:r>
              <a:rPr lang="en-SG" altLang="ja-JP" sz="1200" dirty="0" smtClean="0">
                <a:solidFill>
                  <a:srgbClr val="FF0000"/>
                </a:solidFill>
                <a:ea typeface="MS PGothic" pitchFamily="34" charset="-128"/>
              </a:rPr>
              <a:t> prior to the CRA in decoding order but follow it in output order</a:t>
            </a:r>
            <a:endParaRPr lang="en-SG" altLang="zh-CN" sz="1200" dirty="0">
              <a:solidFill>
                <a:srgbClr val="FF0000"/>
              </a:solidFill>
              <a:ea typeface="宋体" charset="-122"/>
            </a:endParaRPr>
          </a:p>
        </p:txBody>
      </p:sp>
      <p:sp>
        <p:nvSpPr>
          <p:cNvPr id="57" name="Text Box 4"/>
          <p:cNvSpPr txBox="1">
            <a:spLocks noChangeArrowheads="1"/>
          </p:cNvSpPr>
          <p:nvPr/>
        </p:nvSpPr>
        <p:spPr bwMode="auto">
          <a:xfrm>
            <a:off x="357158" y="4889384"/>
            <a:ext cx="8358246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dirty="0" smtClean="0"/>
              <a:t>CRA picture: </a:t>
            </a:r>
          </a:p>
          <a:p>
            <a:pPr marL="342900" indent="-342900">
              <a:buAutoNum type="arabicParenR"/>
            </a:pPr>
            <a:r>
              <a:rPr lang="en-US" altLang="ja-JP" dirty="0" smtClean="0">
                <a:ea typeface="MS PGothic" pitchFamily="34" charset="-128"/>
              </a:rPr>
              <a:t>I slices only</a:t>
            </a:r>
          </a:p>
          <a:p>
            <a:pPr marL="342900" indent="-342900">
              <a:buAutoNum type="arabicParenR"/>
            </a:pPr>
            <a:r>
              <a:rPr lang="en-US" altLang="ja-JP" dirty="0" smtClean="0">
                <a:ea typeface="MS PGothic" pitchFamily="34" charset="-128"/>
              </a:rPr>
              <a:t>For each </a:t>
            </a:r>
            <a:r>
              <a:rPr lang="en-US" altLang="ja-JP" i="1" dirty="0" smtClean="0">
                <a:ea typeface="MS PGothic" pitchFamily="34" charset="-128"/>
              </a:rPr>
              <a:t>normal picture</a:t>
            </a:r>
            <a:r>
              <a:rPr lang="en-US" altLang="ja-JP" dirty="0" smtClean="0">
                <a:ea typeface="MS PGothic" pitchFamily="34" charset="-128"/>
              </a:rPr>
              <a:t>: inter prediction only from the CRA picture and/or other normal pictures (i.e., never from any picture other than the CRA picture or a normal picture)</a:t>
            </a:r>
          </a:p>
          <a:p>
            <a:pPr marL="342900" indent="-342900">
              <a:buAutoNum type="arabicParenR"/>
            </a:pPr>
            <a:r>
              <a:rPr lang="en-US" altLang="ja-JP" dirty="0" smtClean="0">
                <a:ea typeface="MS PGothic" pitchFamily="34" charset="-128"/>
              </a:rPr>
              <a:t>Lagging pictures shall not exist</a:t>
            </a:r>
            <a:endParaRPr lang="en-SG" altLang="ja-JP" dirty="0">
              <a:ea typeface="MS PGothic" pitchFamily="34" charset="-128"/>
            </a:endParaRPr>
          </a:p>
        </p:txBody>
      </p:sp>
      <p:sp>
        <p:nvSpPr>
          <p:cNvPr id="58" name="Text Box 4"/>
          <p:cNvSpPr txBox="1">
            <a:spLocks noChangeArrowheads="1"/>
          </p:cNvSpPr>
          <p:nvPr/>
        </p:nvSpPr>
        <p:spPr bwMode="auto">
          <a:xfrm>
            <a:off x="3606321" y="214290"/>
            <a:ext cx="1822935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3200" b="1" dirty="0" smtClean="0"/>
              <a:t>Concept</a:t>
            </a:r>
            <a:endParaRPr lang="en-SG" altLang="ja-JP" sz="3200" b="1" dirty="0">
              <a:ea typeface="MS PGothic" pitchFamily="34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69B441-CC68-4591-A304-22542E91A399}" type="slidenum">
              <a:rPr lang="en-SG" altLang="zh-CN" smtClean="0"/>
              <a:pPr/>
              <a:t>2</a:t>
            </a:fld>
            <a:endParaRPr lang="en-SG" altLang="zh-CN"/>
          </a:p>
        </p:txBody>
      </p:sp>
      <p:sp>
        <p:nvSpPr>
          <p:cNvPr id="8" name="Rectangle 7"/>
          <p:cNvSpPr/>
          <p:nvPr/>
        </p:nvSpPr>
        <p:spPr>
          <a:xfrm>
            <a:off x="500034" y="1074084"/>
            <a:ext cx="8286808" cy="53553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dirty="0" smtClean="0"/>
              <a:t>clean random access (CRA) picture:  </a:t>
            </a:r>
            <a:r>
              <a:rPr lang="en-US" altLang="zh-CN" dirty="0" smtClean="0"/>
              <a:t>A </a:t>
            </a:r>
            <a:r>
              <a:rPr lang="en-US" altLang="zh-CN" i="1" dirty="0"/>
              <a:t>coded picture</a:t>
            </a:r>
            <a:r>
              <a:rPr lang="en-US" altLang="zh-CN" dirty="0"/>
              <a:t> containing only </a:t>
            </a:r>
            <a:r>
              <a:rPr lang="en-US" altLang="zh-CN" i="1" dirty="0"/>
              <a:t>I slices</a:t>
            </a:r>
            <a:r>
              <a:rPr lang="en-US" altLang="zh-CN" dirty="0"/>
              <a:t> and for which </a:t>
            </a:r>
            <a:r>
              <a:rPr lang="en-US" altLang="zh-CN" dirty="0" smtClean="0"/>
              <a:t>each </a:t>
            </a:r>
            <a:r>
              <a:rPr lang="en-US" altLang="zh-CN" i="1" dirty="0"/>
              <a:t>slice</a:t>
            </a:r>
            <a:r>
              <a:rPr lang="en-US" altLang="zh-CN" dirty="0"/>
              <a:t> of </a:t>
            </a:r>
            <a:r>
              <a:rPr lang="en-US" altLang="zh-CN" dirty="0" smtClean="0"/>
              <a:t>the CRA picture has </a:t>
            </a:r>
            <a:r>
              <a:rPr lang="en-US" altLang="zh-CN" dirty="0" err="1"/>
              <a:t>nal_unit_type</a:t>
            </a:r>
            <a:r>
              <a:rPr lang="en-US" altLang="zh-CN" dirty="0"/>
              <a:t> equal to </a:t>
            </a:r>
            <a:r>
              <a:rPr lang="en-US" altLang="zh-CN" dirty="0" smtClean="0"/>
              <a:t>4, all </a:t>
            </a:r>
            <a:r>
              <a:rPr lang="en-US" altLang="zh-CN" i="1" dirty="0"/>
              <a:t>coded pictures</a:t>
            </a:r>
            <a:r>
              <a:rPr lang="en-US" altLang="zh-CN" dirty="0"/>
              <a:t> that follow the </a:t>
            </a:r>
            <a:r>
              <a:rPr lang="en-US" altLang="zh-CN" dirty="0" smtClean="0"/>
              <a:t>CRA </a:t>
            </a:r>
            <a:r>
              <a:rPr lang="en-US" altLang="zh-CN" dirty="0" smtClean="0"/>
              <a:t>picture both in decoding </a:t>
            </a:r>
            <a:r>
              <a:rPr lang="en-US" altLang="zh-CN" dirty="0"/>
              <a:t>order and output order </a:t>
            </a:r>
            <a:r>
              <a:rPr lang="en-US" altLang="zh-CN" dirty="0" smtClean="0"/>
              <a:t>shall not use inter </a:t>
            </a:r>
            <a:r>
              <a:rPr lang="en-US" altLang="zh-CN" dirty="0"/>
              <a:t>prediction from any picture that precedes the </a:t>
            </a:r>
            <a:r>
              <a:rPr lang="en-US" altLang="zh-CN" dirty="0" smtClean="0"/>
              <a:t>CRA picture either in decoding </a:t>
            </a:r>
            <a:r>
              <a:rPr lang="en-US" altLang="zh-CN" dirty="0"/>
              <a:t>order or output </a:t>
            </a:r>
            <a:r>
              <a:rPr lang="en-US" altLang="zh-CN" i="1" dirty="0"/>
              <a:t>order</a:t>
            </a:r>
            <a:r>
              <a:rPr lang="en-US" altLang="zh-CN" dirty="0"/>
              <a:t>; and </a:t>
            </a:r>
            <a:r>
              <a:rPr lang="en-US" altLang="zh-CN" dirty="0" smtClean="0"/>
              <a:t>any </a:t>
            </a:r>
            <a:r>
              <a:rPr lang="en-US" altLang="zh-CN" i="1" dirty="0"/>
              <a:t>picture</a:t>
            </a:r>
            <a:r>
              <a:rPr lang="en-US" altLang="zh-CN" dirty="0"/>
              <a:t> that precedes the </a:t>
            </a:r>
            <a:r>
              <a:rPr lang="en-US" altLang="zh-CN" dirty="0" smtClean="0"/>
              <a:t>CRA picture in </a:t>
            </a:r>
            <a:r>
              <a:rPr lang="en-US" altLang="zh-CN" i="1" dirty="0"/>
              <a:t>decoding order</a:t>
            </a:r>
            <a:r>
              <a:rPr lang="en-US" altLang="zh-CN" dirty="0"/>
              <a:t> also </a:t>
            </a:r>
            <a:r>
              <a:rPr lang="en-US" altLang="zh-CN" dirty="0" smtClean="0"/>
              <a:t>precedes </a:t>
            </a:r>
            <a:r>
              <a:rPr lang="en-US" altLang="zh-CN" dirty="0"/>
              <a:t>the </a:t>
            </a:r>
            <a:r>
              <a:rPr lang="en-US" altLang="zh-CN" dirty="0" smtClean="0"/>
              <a:t>CRA picture in </a:t>
            </a:r>
            <a:r>
              <a:rPr lang="en-US" altLang="zh-CN" i="1" dirty="0"/>
              <a:t>output order</a:t>
            </a:r>
            <a:r>
              <a:rPr lang="en-US" altLang="zh-CN" dirty="0" smtClean="0"/>
              <a:t>.</a:t>
            </a:r>
          </a:p>
          <a:p>
            <a:endParaRPr lang="zh-CN" altLang="zh-CN" dirty="0"/>
          </a:p>
          <a:p>
            <a:pPr hangingPunct="0"/>
            <a:r>
              <a:rPr lang="en-US" altLang="zh-CN" b="1" dirty="0" smtClean="0"/>
              <a:t>inter </a:t>
            </a:r>
            <a:r>
              <a:rPr lang="en-US" altLang="zh-CN" b="1" dirty="0"/>
              <a:t>prediction</a:t>
            </a:r>
            <a:r>
              <a:rPr lang="en-US" altLang="zh-CN" dirty="0"/>
              <a:t>: </a:t>
            </a:r>
            <a:r>
              <a:rPr lang="en-US" altLang="zh-CN" dirty="0" smtClean="0"/>
              <a:t> A </a:t>
            </a:r>
            <a:r>
              <a:rPr lang="en-US" altLang="zh-CN" i="1" dirty="0"/>
              <a:t>prediction</a:t>
            </a:r>
            <a:r>
              <a:rPr lang="en-US" altLang="zh-CN" dirty="0"/>
              <a:t> derived from decoded samples </a:t>
            </a:r>
            <a:r>
              <a:rPr lang="en-US" altLang="zh-CN" u="sng" dirty="0">
                <a:solidFill>
                  <a:srgbClr val="0000FF"/>
                </a:solidFill>
              </a:rPr>
              <a:t>or data elements </a:t>
            </a:r>
            <a:r>
              <a:rPr lang="en-US" altLang="zh-CN" dirty="0"/>
              <a:t>of </a:t>
            </a:r>
            <a:r>
              <a:rPr lang="en-US" altLang="zh-CN" i="1" dirty="0"/>
              <a:t>reference pictures</a:t>
            </a:r>
            <a:r>
              <a:rPr lang="en-US" altLang="zh-CN" dirty="0"/>
              <a:t> other than the current </a:t>
            </a:r>
            <a:r>
              <a:rPr lang="en-US" altLang="zh-CN" i="1" dirty="0"/>
              <a:t>decoded picture</a:t>
            </a:r>
            <a:r>
              <a:rPr lang="en-US" altLang="zh-CN" dirty="0" smtClean="0"/>
              <a:t>.</a:t>
            </a:r>
          </a:p>
          <a:p>
            <a:pPr hangingPunct="0"/>
            <a:endParaRPr lang="zh-CN" altLang="zh-CN" dirty="0"/>
          </a:p>
          <a:p>
            <a:pPr hangingPunct="0"/>
            <a:r>
              <a:rPr lang="en-US" altLang="zh-CN" b="1" dirty="0" smtClean="0"/>
              <a:t>prediction</a:t>
            </a:r>
            <a:r>
              <a:rPr lang="en-US" altLang="zh-CN" dirty="0"/>
              <a:t>: An embodiment of the </a:t>
            </a:r>
            <a:r>
              <a:rPr lang="en-US" altLang="zh-CN" i="1" dirty="0"/>
              <a:t>prediction process</a:t>
            </a:r>
            <a:r>
              <a:rPr lang="en-US" altLang="zh-CN" dirty="0" smtClean="0"/>
              <a:t>. </a:t>
            </a:r>
            <a:r>
              <a:rPr lang="en-US" altLang="zh-CN" sz="1400" dirty="0" smtClean="0"/>
              <a:t>(unchanged)</a:t>
            </a:r>
            <a:endParaRPr lang="zh-CN" altLang="zh-CN" dirty="0"/>
          </a:p>
          <a:p>
            <a:pPr hangingPunct="0"/>
            <a:endParaRPr lang="en-US" altLang="zh-CN" b="1" dirty="0" smtClean="0"/>
          </a:p>
          <a:p>
            <a:pPr hangingPunct="0"/>
            <a:r>
              <a:rPr lang="en-US" altLang="zh-CN" b="1" dirty="0" smtClean="0"/>
              <a:t>prediction </a:t>
            </a:r>
            <a:r>
              <a:rPr lang="en-US" altLang="zh-CN" b="1" dirty="0"/>
              <a:t>process</a:t>
            </a:r>
            <a:r>
              <a:rPr lang="en-US" altLang="zh-CN" dirty="0"/>
              <a:t>: The use of a </a:t>
            </a:r>
            <a:r>
              <a:rPr lang="en-US" altLang="zh-CN" i="1" dirty="0"/>
              <a:t>predictor</a:t>
            </a:r>
            <a:r>
              <a:rPr lang="en-US" altLang="zh-CN" dirty="0"/>
              <a:t> to provide an estimate of </a:t>
            </a:r>
            <a:r>
              <a:rPr lang="en-US" altLang="zh-CN" dirty="0">
                <a:solidFill>
                  <a:srgbClr val="FF0000"/>
                </a:solidFill>
              </a:rPr>
              <a:t>the sample value or data element </a:t>
            </a:r>
            <a:r>
              <a:rPr lang="en-US" altLang="zh-CN" dirty="0"/>
              <a:t>currently being decoded</a:t>
            </a:r>
            <a:r>
              <a:rPr lang="en-US" altLang="zh-CN" dirty="0" smtClean="0"/>
              <a:t>. </a:t>
            </a:r>
            <a:r>
              <a:rPr lang="en-US" altLang="zh-CN" sz="1400" dirty="0" smtClean="0"/>
              <a:t>(unchanged)</a:t>
            </a:r>
            <a:endParaRPr lang="zh-CN" altLang="zh-CN" dirty="0"/>
          </a:p>
          <a:p>
            <a:pPr hangingPunct="0"/>
            <a:endParaRPr lang="en-US" altLang="zh-CN" b="1" dirty="0" smtClean="0"/>
          </a:p>
          <a:p>
            <a:pPr hangingPunct="0"/>
            <a:r>
              <a:rPr lang="en-US" altLang="zh-CN" b="1" dirty="0" smtClean="0"/>
              <a:t>predictor</a:t>
            </a:r>
            <a:r>
              <a:rPr lang="en-US" altLang="zh-CN" dirty="0"/>
              <a:t>: A combination of specified values or previously decoded </a:t>
            </a:r>
            <a:r>
              <a:rPr lang="en-US" altLang="zh-CN" dirty="0">
                <a:solidFill>
                  <a:srgbClr val="FF0000"/>
                </a:solidFill>
              </a:rPr>
              <a:t>sample values or data elements</a:t>
            </a:r>
            <a:r>
              <a:rPr lang="en-US" altLang="zh-CN" dirty="0"/>
              <a:t> used in the </a:t>
            </a:r>
            <a:r>
              <a:rPr lang="en-US" altLang="zh-CN" i="1" dirty="0"/>
              <a:t>decoding process</a:t>
            </a:r>
            <a:r>
              <a:rPr lang="en-US" altLang="zh-CN" dirty="0"/>
              <a:t> of subsequent </a:t>
            </a:r>
            <a:r>
              <a:rPr lang="en-US" altLang="zh-CN" dirty="0">
                <a:solidFill>
                  <a:srgbClr val="FF0000"/>
                </a:solidFill>
              </a:rPr>
              <a:t>sample values or data elements</a:t>
            </a:r>
            <a:r>
              <a:rPr lang="en-US" altLang="zh-CN" dirty="0" smtClean="0"/>
              <a:t>. </a:t>
            </a:r>
            <a:r>
              <a:rPr lang="en-US" altLang="zh-CN" sz="1400" dirty="0" smtClean="0"/>
              <a:t>(unchanged)</a:t>
            </a:r>
            <a:endParaRPr lang="en-US" altLang="zh-CN" dirty="0" smtClean="0"/>
          </a:p>
        </p:txBody>
      </p:sp>
      <p:sp>
        <p:nvSpPr>
          <p:cNvPr id="9" name="Text Box 4"/>
          <p:cNvSpPr txBox="1">
            <a:spLocks noChangeArrowheads="1"/>
          </p:cNvSpPr>
          <p:nvPr/>
        </p:nvSpPr>
        <p:spPr bwMode="auto">
          <a:xfrm>
            <a:off x="3861967" y="272457"/>
            <a:ext cx="995785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3200" b="1" dirty="0" smtClean="0"/>
              <a:t>Text</a:t>
            </a:r>
            <a:endParaRPr lang="en-SG" altLang="ja-JP" sz="3200" b="1" dirty="0">
              <a:ea typeface="MS PGothic" pitchFamily="34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69B441-CC68-4591-A304-22542E91A399}" type="slidenum">
              <a:rPr lang="en-SG" altLang="zh-CN" smtClean="0"/>
              <a:pPr/>
              <a:t>3</a:t>
            </a:fld>
            <a:endParaRPr lang="en-SG" altLang="zh-CN"/>
          </a:p>
        </p:txBody>
      </p:sp>
      <p:sp>
        <p:nvSpPr>
          <p:cNvPr id="8" name="Rectangle 7"/>
          <p:cNvSpPr/>
          <p:nvPr/>
        </p:nvSpPr>
        <p:spPr>
          <a:xfrm>
            <a:off x="500034" y="1440311"/>
            <a:ext cx="8286808" cy="36317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hangingPunct="0"/>
            <a:r>
              <a:rPr lang="en-US" altLang="zh-CN" b="1" dirty="0" smtClean="0"/>
              <a:t>intra prediction</a:t>
            </a:r>
            <a:r>
              <a:rPr lang="en-US" altLang="zh-CN" dirty="0" smtClean="0"/>
              <a:t>:  A </a:t>
            </a:r>
            <a:r>
              <a:rPr lang="en-US" altLang="zh-CN" i="1" dirty="0" smtClean="0"/>
              <a:t>prediction</a:t>
            </a:r>
            <a:r>
              <a:rPr lang="en-US" altLang="zh-CN" dirty="0" smtClean="0"/>
              <a:t> derived from the decoded samples</a:t>
            </a:r>
            <a:r>
              <a:rPr lang="en-US" altLang="zh-CN" u="sng" dirty="0" smtClean="0"/>
              <a:t> </a:t>
            </a:r>
            <a:r>
              <a:rPr lang="en-US" altLang="zh-CN" u="sng" dirty="0" smtClean="0">
                <a:solidFill>
                  <a:srgbClr val="0000FF"/>
                </a:solidFill>
              </a:rPr>
              <a:t>or data elements</a:t>
            </a:r>
            <a:r>
              <a:rPr lang="en-US" altLang="zh-CN" dirty="0" smtClean="0"/>
              <a:t> of the same decoded</a:t>
            </a:r>
            <a:r>
              <a:rPr lang="en-US" altLang="zh-CN" i="1" dirty="0" smtClean="0"/>
              <a:t> slice</a:t>
            </a:r>
            <a:r>
              <a:rPr lang="en-US" altLang="zh-CN" dirty="0" smtClean="0"/>
              <a:t>.</a:t>
            </a:r>
          </a:p>
          <a:p>
            <a:endParaRPr lang="en-US" altLang="zh-CN" dirty="0" smtClean="0"/>
          </a:p>
          <a:p>
            <a:r>
              <a:rPr lang="en-US" altLang="zh-CN" b="1" dirty="0"/>
              <a:t>B slice</a:t>
            </a:r>
            <a:r>
              <a:rPr lang="en-US" altLang="zh-CN" dirty="0"/>
              <a:t>: A </a:t>
            </a:r>
            <a:r>
              <a:rPr lang="en-US" altLang="zh-CN" i="1" dirty="0"/>
              <a:t>slice</a:t>
            </a:r>
            <a:r>
              <a:rPr lang="en-US" altLang="zh-CN" dirty="0"/>
              <a:t> that may be decoded using </a:t>
            </a:r>
            <a:r>
              <a:rPr lang="en-US" altLang="zh-CN" i="1" dirty="0"/>
              <a:t>intra</a:t>
            </a:r>
            <a:r>
              <a:rPr lang="en-US" altLang="zh-CN" dirty="0"/>
              <a:t> </a:t>
            </a:r>
            <a:r>
              <a:rPr lang="en-US" altLang="zh-CN" i="1" dirty="0"/>
              <a:t>prediction </a:t>
            </a:r>
            <a:r>
              <a:rPr lang="en-US" altLang="zh-CN" dirty="0"/>
              <a:t>or </a:t>
            </a:r>
            <a:r>
              <a:rPr lang="en-US" altLang="zh-CN" i="1" dirty="0"/>
              <a:t>inter prediction</a:t>
            </a:r>
            <a:r>
              <a:rPr lang="en-US" altLang="zh-CN" dirty="0"/>
              <a:t> using at most two </a:t>
            </a:r>
            <a:r>
              <a:rPr lang="en-US" altLang="zh-CN" i="1" dirty="0"/>
              <a:t>motion vectors</a:t>
            </a:r>
            <a:r>
              <a:rPr lang="en-US" altLang="zh-CN" dirty="0"/>
              <a:t> and </a:t>
            </a:r>
            <a:r>
              <a:rPr lang="en-US" altLang="zh-CN" i="1" dirty="0"/>
              <a:t>reference indices</a:t>
            </a:r>
            <a:r>
              <a:rPr lang="en-US" altLang="zh-CN" dirty="0"/>
              <a:t> to </a:t>
            </a:r>
            <a:r>
              <a:rPr lang="en-US" altLang="zh-CN" i="1" dirty="0"/>
              <a:t>predict</a:t>
            </a:r>
            <a:r>
              <a:rPr lang="en-US" altLang="zh-CN" dirty="0"/>
              <a:t> the sample values of each </a:t>
            </a:r>
            <a:r>
              <a:rPr lang="en-US" altLang="zh-CN" i="1" dirty="0"/>
              <a:t>block</a:t>
            </a:r>
            <a:r>
              <a:rPr lang="en-US" altLang="zh-CN" dirty="0" smtClean="0"/>
              <a:t>. </a:t>
            </a:r>
            <a:r>
              <a:rPr lang="en-US" altLang="zh-CN" sz="1400" dirty="0" smtClean="0"/>
              <a:t>(unchanged)</a:t>
            </a:r>
            <a:endParaRPr lang="en-US" altLang="zh-CN" dirty="0" smtClean="0"/>
          </a:p>
          <a:p>
            <a:endParaRPr lang="en-US" altLang="zh-CN" dirty="0"/>
          </a:p>
          <a:p>
            <a:r>
              <a:rPr lang="en-GB" altLang="zh-CN" b="1" dirty="0"/>
              <a:t>I slice</a:t>
            </a:r>
            <a:r>
              <a:rPr lang="en-GB" altLang="zh-CN" dirty="0"/>
              <a:t>: A </a:t>
            </a:r>
            <a:r>
              <a:rPr lang="en-GB" altLang="zh-CN" i="1" dirty="0"/>
              <a:t>slice </a:t>
            </a:r>
            <a:r>
              <a:rPr lang="en-GB" altLang="zh-CN" dirty="0"/>
              <a:t>that is decoded using </a:t>
            </a:r>
            <a:r>
              <a:rPr lang="en-GB" altLang="zh-CN" i="1" dirty="0"/>
              <a:t>intra prediction</a:t>
            </a:r>
            <a:r>
              <a:rPr lang="en-GB" altLang="zh-CN" dirty="0"/>
              <a:t> only</a:t>
            </a:r>
            <a:r>
              <a:rPr lang="en-GB" altLang="zh-CN" dirty="0" smtClean="0"/>
              <a:t>. </a:t>
            </a:r>
            <a:r>
              <a:rPr lang="en-US" altLang="zh-CN" sz="1400" dirty="0" smtClean="0"/>
              <a:t>(unchanged)</a:t>
            </a:r>
            <a:endParaRPr lang="en-GB" altLang="zh-CN" dirty="0" smtClean="0"/>
          </a:p>
          <a:p>
            <a:endParaRPr lang="en-GB" altLang="zh-CN" dirty="0"/>
          </a:p>
          <a:p>
            <a:r>
              <a:rPr lang="en-US" altLang="zh-CN" b="1" dirty="0"/>
              <a:t>P slice</a:t>
            </a:r>
            <a:r>
              <a:rPr lang="en-US" altLang="zh-CN" dirty="0"/>
              <a:t>: A </a:t>
            </a:r>
            <a:r>
              <a:rPr lang="en-US" altLang="zh-CN" i="1" dirty="0"/>
              <a:t>slice</a:t>
            </a:r>
            <a:r>
              <a:rPr lang="en-US" altLang="zh-CN" dirty="0"/>
              <a:t> that may be decoded using </a:t>
            </a:r>
            <a:r>
              <a:rPr lang="en-US" altLang="zh-CN" i="1" dirty="0"/>
              <a:t>intra</a:t>
            </a:r>
            <a:r>
              <a:rPr lang="en-US" altLang="zh-CN" dirty="0"/>
              <a:t> </a:t>
            </a:r>
            <a:r>
              <a:rPr lang="en-US" altLang="zh-CN" i="1" dirty="0"/>
              <a:t>prediction</a:t>
            </a:r>
            <a:r>
              <a:rPr lang="en-US" altLang="zh-CN" dirty="0"/>
              <a:t> or </a:t>
            </a:r>
            <a:r>
              <a:rPr lang="en-US" altLang="zh-CN" i="1" dirty="0"/>
              <a:t>inter prediction</a:t>
            </a:r>
            <a:r>
              <a:rPr lang="en-US" altLang="zh-CN" dirty="0"/>
              <a:t> using at most one </a:t>
            </a:r>
            <a:r>
              <a:rPr lang="en-US" altLang="zh-CN" i="1" dirty="0"/>
              <a:t>motion vector</a:t>
            </a:r>
            <a:r>
              <a:rPr lang="en-US" altLang="zh-CN" dirty="0"/>
              <a:t> and </a:t>
            </a:r>
            <a:r>
              <a:rPr lang="en-US" altLang="zh-CN" i="1" dirty="0"/>
              <a:t>reference index</a:t>
            </a:r>
            <a:r>
              <a:rPr lang="en-US" altLang="zh-CN" dirty="0"/>
              <a:t> to </a:t>
            </a:r>
            <a:r>
              <a:rPr lang="en-US" altLang="zh-CN" i="1" dirty="0"/>
              <a:t>predict</a:t>
            </a:r>
            <a:r>
              <a:rPr lang="en-US" altLang="zh-CN" dirty="0"/>
              <a:t> the sample values of each </a:t>
            </a:r>
            <a:r>
              <a:rPr lang="en-US" altLang="zh-CN" i="1" dirty="0"/>
              <a:t>block</a:t>
            </a:r>
            <a:r>
              <a:rPr lang="en-US" altLang="zh-CN" dirty="0" smtClean="0"/>
              <a:t>. </a:t>
            </a:r>
            <a:r>
              <a:rPr lang="en-US" altLang="zh-CN" sz="1400" dirty="0" smtClean="0"/>
              <a:t>(unchanged)</a:t>
            </a:r>
          </a:p>
          <a:p>
            <a:endParaRPr lang="en-US" altLang="zh-CN" sz="1400" dirty="0"/>
          </a:p>
        </p:txBody>
      </p:sp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3861967" y="357166"/>
            <a:ext cx="995785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3200" b="1" dirty="0" smtClean="0"/>
              <a:t>Text</a:t>
            </a:r>
            <a:endParaRPr lang="en-SG" altLang="ja-JP" sz="3200" b="1" dirty="0">
              <a:ea typeface="MS PGothic" pitchFamily="34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69B441-CC68-4591-A304-22542E91A399}" type="slidenum">
              <a:rPr lang="en-SG" altLang="zh-CN" smtClean="0"/>
              <a:pPr/>
              <a:t>4</a:t>
            </a:fld>
            <a:endParaRPr lang="en-SG" altLang="zh-CN"/>
          </a:p>
        </p:txBody>
      </p:sp>
      <p:sp>
        <p:nvSpPr>
          <p:cNvPr id="6" name="Rectangle 5"/>
          <p:cNvSpPr/>
          <p:nvPr/>
        </p:nvSpPr>
        <p:spPr>
          <a:xfrm>
            <a:off x="500034" y="428604"/>
            <a:ext cx="8286808" cy="57861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hangingPunct="0"/>
            <a:r>
              <a:rPr lang="en-US" altLang="zh-CN" sz="2800" b="1" dirty="0" smtClean="0"/>
              <a:t>Summary and Discussion</a:t>
            </a:r>
            <a:endParaRPr lang="en-US" altLang="zh-CN" sz="2800" b="1" dirty="0"/>
          </a:p>
          <a:p>
            <a:pPr hangingPunct="0"/>
            <a:endParaRPr lang="en-US" altLang="zh-CN" dirty="0" smtClean="0"/>
          </a:p>
          <a:p>
            <a:pPr hangingPunct="0"/>
            <a:r>
              <a:rPr lang="en-US" altLang="zh-CN" dirty="0" smtClean="0"/>
              <a:t>The </a:t>
            </a:r>
            <a:r>
              <a:rPr lang="en-US" altLang="zh-CN" dirty="0"/>
              <a:t>definitions of “</a:t>
            </a:r>
            <a:r>
              <a:rPr lang="en-US" altLang="zh-CN" i="1" dirty="0"/>
              <a:t>inter prediction</a:t>
            </a:r>
            <a:r>
              <a:rPr lang="en-US" altLang="zh-CN" dirty="0"/>
              <a:t>” and “</a:t>
            </a:r>
            <a:r>
              <a:rPr lang="en-US" altLang="zh-CN" i="1" dirty="0"/>
              <a:t>intra prediction</a:t>
            </a:r>
            <a:r>
              <a:rPr lang="en-US" altLang="zh-CN" dirty="0"/>
              <a:t>” are changed to cover also prediction of data elements, in addition to sample values (see the definition of </a:t>
            </a:r>
            <a:r>
              <a:rPr lang="en-US" altLang="zh-CN" i="1" dirty="0"/>
              <a:t>prediction process</a:t>
            </a:r>
            <a:r>
              <a:rPr lang="en-US" altLang="zh-CN" dirty="0"/>
              <a:t> and </a:t>
            </a:r>
            <a:r>
              <a:rPr lang="en-US" altLang="zh-CN" i="1" dirty="0"/>
              <a:t>predictor</a:t>
            </a:r>
            <a:r>
              <a:rPr lang="en-US" altLang="zh-CN" dirty="0"/>
              <a:t>). </a:t>
            </a:r>
            <a:r>
              <a:rPr lang="en-US" altLang="zh-CN" dirty="0" smtClean="0"/>
              <a:t>Thus this is equivalent to the “refer to” we wanted (to cover prediction of both sample values and data elements).</a:t>
            </a:r>
          </a:p>
          <a:p>
            <a:pPr hangingPunct="0"/>
            <a:endParaRPr lang="en-US" altLang="zh-CN" dirty="0"/>
          </a:p>
          <a:p>
            <a:pPr hangingPunct="0"/>
            <a:r>
              <a:rPr lang="en-US" altLang="zh-CN" dirty="0" smtClean="0"/>
              <a:t>Actually</a:t>
            </a:r>
            <a:r>
              <a:rPr lang="en-US" altLang="zh-CN" dirty="0"/>
              <a:t>, this changes also improves the definitions of “</a:t>
            </a:r>
            <a:r>
              <a:rPr lang="en-US" altLang="zh-CN" i="1" dirty="0"/>
              <a:t>I slice</a:t>
            </a:r>
            <a:r>
              <a:rPr lang="en-US" altLang="zh-CN" dirty="0"/>
              <a:t>”, “</a:t>
            </a:r>
            <a:r>
              <a:rPr lang="en-US" altLang="zh-CN" i="1" dirty="0"/>
              <a:t>P slice</a:t>
            </a:r>
            <a:r>
              <a:rPr lang="en-US" altLang="zh-CN" dirty="0"/>
              <a:t>”, and “</a:t>
            </a:r>
            <a:r>
              <a:rPr lang="en-US" altLang="zh-CN" i="1" dirty="0"/>
              <a:t>B slice</a:t>
            </a:r>
            <a:r>
              <a:rPr lang="en-US" altLang="zh-CN" dirty="0"/>
              <a:t>” </a:t>
            </a:r>
            <a:r>
              <a:rPr lang="en-US" altLang="zh-CN" dirty="0" smtClean="0"/>
              <a:t>(to </a:t>
            </a:r>
            <a:r>
              <a:rPr lang="en-US" altLang="zh-CN" dirty="0"/>
              <a:t>be more </a:t>
            </a:r>
            <a:r>
              <a:rPr lang="en-US" altLang="zh-CN" dirty="0" smtClean="0"/>
              <a:t>generic). </a:t>
            </a:r>
          </a:p>
          <a:p>
            <a:pPr hangingPunct="0"/>
            <a:endParaRPr lang="en-US" altLang="zh-CN" dirty="0"/>
          </a:p>
          <a:p>
            <a:pPr hangingPunct="0"/>
            <a:r>
              <a:rPr lang="en-US" altLang="zh-CN" dirty="0" smtClean="0"/>
              <a:t>If </a:t>
            </a:r>
            <a:r>
              <a:rPr lang="en-US" altLang="zh-CN" dirty="0"/>
              <a:t>we keep the definitions of “</a:t>
            </a:r>
            <a:r>
              <a:rPr lang="en-US" altLang="zh-CN" i="1" dirty="0"/>
              <a:t>inter prediction</a:t>
            </a:r>
            <a:r>
              <a:rPr lang="en-US" altLang="zh-CN" dirty="0"/>
              <a:t>” and “</a:t>
            </a:r>
            <a:r>
              <a:rPr lang="en-US" altLang="zh-CN" i="1" dirty="0"/>
              <a:t>intra prediction</a:t>
            </a:r>
            <a:r>
              <a:rPr lang="en-US" altLang="zh-CN" dirty="0"/>
              <a:t>” unchanged but define the term “refer to” to cover sample values and data elements, then we may also additionally need to change the definitions of “</a:t>
            </a:r>
            <a:r>
              <a:rPr lang="en-US" altLang="zh-CN" i="1" dirty="0"/>
              <a:t>I slice</a:t>
            </a:r>
            <a:r>
              <a:rPr lang="en-US" altLang="zh-CN" dirty="0"/>
              <a:t>”, “</a:t>
            </a:r>
            <a:r>
              <a:rPr lang="en-US" altLang="zh-CN" i="1" dirty="0"/>
              <a:t>P slice</a:t>
            </a:r>
            <a:r>
              <a:rPr lang="en-US" altLang="zh-CN" dirty="0"/>
              <a:t>”, and “</a:t>
            </a:r>
            <a:r>
              <a:rPr lang="en-US" altLang="zh-CN" i="1" dirty="0"/>
              <a:t>B slice</a:t>
            </a:r>
            <a:r>
              <a:rPr lang="en-US" altLang="zh-CN" dirty="0"/>
              <a:t>”. </a:t>
            </a:r>
            <a:endParaRPr lang="en-US" altLang="zh-CN" dirty="0" smtClean="0"/>
          </a:p>
          <a:p>
            <a:pPr hangingPunct="0"/>
            <a:endParaRPr lang="en-US" altLang="zh-CN" dirty="0"/>
          </a:p>
          <a:p>
            <a:pPr hangingPunct="0"/>
            <a:r>
              <a:rPr lang="en-US" altLang="zh-CN" dirty="0" smtClean="0"/>
              <a:t>If it is acceptable to use the </a:t>
            </a:r>
            <a:r>
              <a:rPr lang="en-US" altLang="zh-CN" dirty="0"/>
              <a:t>current definition of “</a:t>
            </a:r>
            <a:r>
              <a:rPr lang="en-US" altLang="zh-CN" i="1" dirty="0"/>
              <a:t>inter prediction</a:t>
            </a:r>
            <a:r>
              <a:rPr lang="en-US" altLang="zh-CN" dirty="0"/>
              <a:t>” and “</a:t>
            </a:r>
            <a:r>
              <a:rPr lang="en-US" altLang="zh-CN" i="1" dirty="0"/>
              <a:t>intra prediction</a:t>
            </a:r>
            <a:r>
              <a:rPr lang="en-US" altLang="zh-CN" dirty="0"/>
              <a:t>” </a:t>
            </a:r>
            <a:r>
              <a:rPr lang="en-US" altLang="zh-CN" dirty="0" smtClean="0"/>
              <a:t>for </a:t>
            </a:r>
            <a:r>
              <a:rPr lang="en-US" altLang="zh-CN" dirty="0"/>
              <a:t>the definitions of “</a:t>
            </a:r>
            <a:r>
              <a:rPr lang="en-US" altLang="zh-CN" i="1" dirty="0"/>
              <a:t>I slice</a:t>
            </a:r>
            <a:r>
              <a:rPr lang="en-US" altLang="zh-CN" dirty="0"/>
              <a:t>”, “</a:t>
            </a:r>
            <a:r>
              <a:rPr lang="en-US" altLang="zh-CN" i="1" dirty="0"/>
              <a:t>P slice</a:t>
            </a:r>
            <a:r>
              <a:rPr lang="en-US" altLang="zh-CN" dirty="0"/>
              <a:t>”, and “</a:t>
            </a:r>
            <a:r>
              <a:rPr lang="en-US" altLang="zh-CN" i="1" dirty="0"/>
              <a:t>B slice</a:t>
            </a:r>
            <a:r>
              <a:rPr lang="en-US" altLang="zh-CN" dirty="0" smtClean="0"/>
              <a:t>”, </a:t>
            </a:r>
            <a:r>
              <a:rPr lang="en-US" altLang="zh-CN" dirty="0"/>
              <a:t>then using “</a:t>
            </a:r>
            <a:r>
              <a:rPr lang="en-US" altLang="zh-CN" i="1" dirty="0"/>
              <a:t>inter prediction</a:t>
            </a:r>
            <a:r>
              <a:rPr lang="en-US" altLang="zh-CN" dirty="0"/>
              <a:t>” (i.e., not “refer to”) </a:t>
            </a:r>
            <a:r>
              <a:rPr lang="en-US" altLang="zh-CN" dirty="0" smtClean="0"/>
              <a:t>is obviously </a:t>
            </a:r>
            <a:r>
              <a:rPr lang="en-US" altLang="zh-CN" dirty="0"/>
              <a:t>also acceptable for the definition of “</a:t>
            </a:r>
            <a:r>
              <a:rPr lang="en-US" altLang="zh-CN" i="1" dirty="0"/>
              <a:t>CRA picture</a:t>
            </a:r>
            <a:r>
              <a:rPr lang="en-US" altLang="zh-CN" dirty="0"/>
              <a:t>”.</a:t>
            </a:r>
            <a:endParaRPr lang="zh-CN" altLang="zh-CN" dirty="0"/>
          </a:p>
          <a:p>
            <a:pPr hangingPunct="0"/>
            <a:endParaRPr lang="zh-CN" altLang="zh-CN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">
  <a:themeElements>
    <a:clrScheme name="default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default</Template>
  <TotalTime>3368</TotalTime>
  <Words>731</Words>
  <Application>Microsoft Office PowerPoint</Application>
  <PresentationFormat>On-screen Show (4:3)</PresentationFormat>
  <Paragraphs>113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default</vt:lpstr>
      <vt:lpstr>Slide 1</vt:lpstr>
      <vt:lpstr>Slide 2</vt:lpstr>
      <vt:lpstr>Slide 3</vt:lpstr>
      <vt:lpstr>Slide 4</vt:lpstr>
    </vt:vector>
  </TitlesOfParts>
  <Company>M-Sphere Consulting Pte. Ltd.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tktan</dc:creator>
  <cp:lastModifiedBy>Ye-Kui Wang</cp:lastModifiedBy>
  <cp:revision>36</cp:revision>
  <dcterms:created xsi:type="dcterms:W3CDTF">2011-06-23T13:39:56Z</dcterms:created>
  <dcterms:modified xsi:type="dcterms:W3CDTF">2011-07-19T12:55:56Z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sflag">
    <vt:lpwstr>1311075268</vt:lpwstr>
  </property>
</Properties>
</file>