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9" r:id="rId8"/>
    <p:sldId id="270" r:id="rId9"/>
    <p:sldId id="267" r:id="rId10"/>
    <p:sldId id="268" r:id="rId11"/>
    <p:sldId id="271" r:id="rId12"/>
    <p:sldId id="261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0" autoAdjust="0"/>
  </p:normalViewPr>
  <p:slideViewPr>
    <p:cSldViewPr>
      <p:cViewPr varScale="1">
        <p:scale>
          <a:sx n="75" d="100"/>
          <a:sy n="75" d="100"/>
        </p:scale>
        <p:origin x="-36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71A73-D03D-4870-8E16-205B570D0436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2889A-5E93-402B-8BDE-7BE381F7D2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275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60B78-BADA-402E-B1C1-F32293AF6A4B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BB443-3A1F-4D19-B1E8-23CDDFA17D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469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2F8F7-9F2C-4A88-8D2F-558DAC18190B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D0EFE-F5B9-4D9E-898B-09FA9FA8F7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204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566D4-43A6-4A0E-B957-C9FE6C0C36C9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3180-44ED-4899-9B03-77055272FA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878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D827D-D5B3-440A-A74B-A355686DF4C6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81A50-4839-4CA9-87CC-77E9377196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74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E4E8B-9C18-49A7-80F9-EDE3411A9BC7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49AB1-0665-4E69-A299-8FABC6BAA2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124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93D6C-AABE-4390-8807-B310C1847572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3E0F-6462-492A-88B8-4BD3E87690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74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F8126-7750-4963-AA7C-00BFB84ED6E6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AB10D-2EC1-4D65-B1C9-973E0501D0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118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D732F-40BA-4007-9B2D-1E610E6E8199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60573-D86C-41D4-854A-97F4C3ECB0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567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9933B-37F9-475C-98A5-A67EF2415925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5F7C6-7DAC-4A47-BD5A-E05956627C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962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38596-0006-4A95-B571-1DCA8DD0C58E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A95E9-102A-4528-800A-94AE83CC5A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07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zh-CN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1A5B2EE-6149-4879-95DB-73EB903CE0DC}" type="datetimeFigureOut">
              <a:rPr lang="zh-CN" altLang="en-US"/>
              <a:pPr>
                <a:defRPr/>
              </a:pPr>
              <a:t>2011/7/12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9E3ECDE-6A16-4B86-9209-4382CBD4C5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23850" y="2130425"/>
            <a:ext cx="8640763" cy="1470025"/>
          </a:xfrm>
        </p:spPr>
        <p:txBody>
          <a:bodyPr/>
          <a:lstStyle/>
          <a:p>
            <a:pPr eaLnBrk="1" hangingPunct="1"/>
            <a:r>
              <a:rPr lang="en-US" altLang="zh-CN" b="1" smtClean="0"/>
              <a:t>Encoding optimization to improve coding efficiency for low delay cases</a:t>
            </a:r>
            <a:endParaRPr lang="zh-CN" alt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600" dirty="0" smtClean="0"/>
              <a:t>Bin Li, Jizheng Xu, Feng Wu and </a:t>
            </a:r>
            <a:r>
              <a:rPr lang="en-US" altLang="zh-CN" sz="2600" dirty="0" err="1" smtClean="0"/>
              <a:t>Houqiang</a:t>
            </a:r>
            <a:r>
              <a:rPr lang="en-US" altLang="zh-CN" sz="2600" dirty="0" smtClean="0"/>
              <a:t> Li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600" dirty="0" smtClean="0"/>
              <a:t>University of Science and Technology of China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zh-CN" sz="2600" dirty="0" smtClean="0"/>
              <a:t>Microsoft</a:t>
            </a:r>
            <a:endParaRPr lang="zh-CN" altLang="en-US" sz="2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Results when r=2 (first 32 frames)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27088" y="1341438"/>
          <a:ext cx="7705723" cy="5183178"/>
        </p:xfrm>
        <a:graphic>
          <a:graphicData uri="http://schemas.openxmlformats.org/drawingml/2006/table">
            <a:tbl>
              <a:tblPr firstRow="1" firstCol="1" bandRow="1"/>
              <a:tblGrid>
                <a:gridCol w="931028"/>
                <a:gridCol w="1318889"/>
                <a:gridCol w="909301"/>
                <a:gridCol w="909301"/>
                <a:gridCol w="909301"/>
                <a:gridCol w="909301"/>
                <a:gridCol w="909301"/>
                <a:gridCol w="909301"/>
              </a:tblGrid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Kimono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ParkScene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Cactus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BasketballDrive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BQTerrace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-13.8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-13.9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-15.3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-15.3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-15.1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BasketballDrill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-19.4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-19.4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-20.3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BQMall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PartyScene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-11.6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-11.8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-12.2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-12.2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-14.1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RaceHorses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BasketballPass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BQSquare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-13.9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-20.3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-21.2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-22.5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-22.6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-23.6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BlowingBubbles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RaceHorses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9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Arial"/>
                          <a:ea typeface="宋体"/>
                        </a:rPr>
                        <a:t>-10.0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8" marR="685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Conclusion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50825" y="1600200"/>
            <a:ext cx="8580438" cy="4525963"/>
          </a:xfrm>
        </p:spPr>
        <p:txBody>
          <a:bodyPr/>
          <a:lstStyle/>
          <a:p>
            <a:r>
              <a:rPr lang="en-US" smtClean="0">
                <a:ea typeface="宋体" pitchFamily="2" charset="-122"/>
              </a:rPr>
              <a:t>Changing reference frame selection brings 3.6% gain</a:t>
            </a:r>
          </a:p>
          <a:p>
            <a:pPr lvl="1"/>
            <a:r>
              <a:rPr lang="en-US" smtClean="0">
                <a:ea typeface="宋体" pitchFamily="2" charset="-122"/>
              </a:rPr>
              <a:t>The gain is larger when the number of reference frames is smaller (4.5% when r=2)</a:t>
            </a:r>
          </a:p>
          <a:p>
            <a:r>
              <a:rPr lang="en-US" smtClean="0">
                <a:ea typeface="宋体" pitchFamily="2" charset="-122"/>
              </a:rPr>
              <a:t>Significant gain (10% on average, up to 20%) can be achieved with reference frame optimization and sequence-level rate allocation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endParaRPr lang="en-US" altLang="zh-CN" sz="4800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altLang="zh-CN" sz="4800" smtClean="0"/>
              <a:t>Thank you!</a:t>
            </a:r>
            <a:endParaRPr lang="zh-CN" altLang="en-US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Reference list optimization</a:t>
            </a:r>
          </a:p>
          <a:p>
            <a:r>
              <a:rPr lang="en-US" smtClean="0">
                <a:ea typeface="宋体" pitchFamily="2" charset="-122"/>
              </a:rPr>
              <a:t>Sequence level RD optimization</a:t>
            </a:r>
          </a:p>
          <a:p>
            <a:r>
              <a:rPr lang="en-US" smtClean="0">
                <a:ea typeface="宋体" pitchFamily="2" charset="-122"/>
              </a:rPr>
              <a:t>Experimental results</a:t>
            </a:r>
          </a:p>
          <a:p>
            <a:r>
              <a:rPr lang="en-US" smtClean="0">
                <a:ea typeface="宋体" pitchFamily="2" charset="-122"/>
              </a:rPr>
              <a:t>Conclusions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Reference frame selection problem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3357563"/>
            <a:ext cx="8229600" cy="2768600"/>
          </a:xfrm>
        </p:spPr>
        <p:txBody>
          <a:bodyPr/>
          <a:lstStyle/>
          <a:p>
            <a:r>
              <a:rPr lang="en-US" smtClean="0">
                <a:ea typeface="宋体" pitchFamily="2" charset="-122"/>
              </a:rPr>
              <a:t>The maximum number of reference frames at the decoder - r</a:t>
            </a: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468313" y="1557338"/>
          <a:ext cx="6888162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3" imgW="3124200" imgH="685800" progId="Equation.3">
                  <p:embed/>
                </p:oleObj>
              </mc:Choice>
              <mc:Fallback>
                <p:oleObj name="Equation" r:id="rId3" imgW="3124200" imgH="685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557338"/>
                        <a:ext cx="6888162" cy="1511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Reference frame optimization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 l="-1630" t="-1752"/>
            </a:stretch>
          </a:blipFill>
          <a:extLst/>
        </p:spPr>
        <p:txBody>
          <a:bodyPr/>
          <a:lstStyle/>
          <a:p>
            <a:r>
              <a:rPr lang="en-US">
                <a:noFill/>
              </a:rPr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Sequence level RD optimization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Measure each frame’s influence on the whole sequence</a:t>
            </a:r>
          </a:p>
          <a:p>
            <a:pPr lvl="1"/>
            <a:r>
              <a:rPr lang="en-US" smtClean="0">
                <a:ea typeface="宋体" pitchFamily="2" charset="-122"/>
              </a:rPr>
              <a:t>Given a fixed reference structure</a:t>
            </a:r>
          </a:p>
          <a:p>
            <a:pPr lvl="1"/>
            <a:r>
              <a:rPr lang="en-US" smtClean="0">
                <a:ea typeface="宋体" pitchFamily="2" charset="-122"/>
              </a:rPr>
              <a:t>Adjust each frame’s lambda according to its influencing factor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Iteration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Step 1: Reference frame optimization</a:t>
            </a:r>
          </a:p>
          <a:p>
            <a:r>
              <a:rPr lang="en-US" smtClean="0">
                <a:ea typeface="宋体" pitchFamily="2" charset="-122"/>
              </a:rPr>
              <a:t>Step 2: Sequence-level RDO</a:t>
            </a:r>
          </a:p>
          <a:p>
            <a:r>
              <a:rPr lang="en-US" smtClean="0">
                <a:ea typeface="宋体" pitchFamily="2" charset="-122"/>
              </a:rPr>
              <a:t>Repeat Step 1 and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8850" cy="1143000"/>
          </a:xfrm>
        </p:spPr>
        <p:txBody>
          <a:bodyPr/>
          <a:lstStyle/>
          <a:p>
            <a:r>
              <a:rPr lang="en-US" smtClean="0">
                <a:ea typeface="宋体" pitchFamily="2" charset="-122"/>
              </a:rPr>
              <a:t>Results for reference frame optimization for the first 31-B frames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411413" y="1557338"/>
          <a:ext cx="4392613" cy="5184776"/>
        </p:xfrm>
        <a:graphic>
          <a:graphicData uri="http://schemas.openxmlformats.org/drawingml/2006/table">
            <a:tbl>
              <a:tblPr firstRow="1" firstCol="1" bandRow="1"/>
              <a:tblGrid>
                <a:gridCol w="2101017"/>
                <a:gridCol w="1194605"/>
                <a:gridCol w="1096991"/>
              </a:tblGrid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Arial"/>
                          <a:ea typeface="宋体"/>
                        </a:rPr>
                        <a:t>sequence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4 ref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2 ref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Arial"/>
                          <a:ea typeface="宋体"/>
                        </a:rPr>
                        <a:t>Kimono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ParkScene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Cactus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BasketballDrive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BQTerrace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-11.5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-13.8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BasketballDrill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BQMall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PartyScene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RaceHorses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BasketballPass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BQSquare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-17.1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76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BlowingBubbles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RaceHorses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83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Arial"/>
                          <a:ea typeface="宋体"/>
                        </a:rPr>
                        <a:t>-4.5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2" marR="6858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36050" cy="1714500"/>
          </a:xfrm>
        </p:spPr>
        <p:txBody>
          <a:bodyPr/>
          <a:lstStyle/>
          <a:p>
            <a:r>
              <a:rPr lang="en-US" smtClean="0">
                <a:ea typeface="宋体" pitchFamily="2" charset="-122"/>
              </a:rPr>
              <a:t>Results for the whole sequence when always choosing 1 nearest and 3 high quality references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31938" y="3192463"/>
          <a:ext cx="6080125" cy="1951040"/>
        </p:xfrm>
        <a:graphic>
          <a:graphicData uri="http://schemas.openxmlformats.org/drawingml/2006/table">
            <a:tbl>
              <a:tblPr firstRow="1" firstCol="1" bandRow="1"/>
              <a:tblGrid>
                <a:gridCol w="1215898"/>
                <a:gridCol w="1215898"/>
                <a:gridCol w="1215898"/>
                <a:gridCol w="1215898"/>
                <a:gridCol w="1216533"/>
              </a:tblGrid>
              <a:tr h="24388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LD_HE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LD_LC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LD_P_HE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LD_P_LC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Class B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-2.8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-3.2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-2.5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-2.3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Class C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-4.3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-4.6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-4.0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-4.0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Class D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-4.7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-5.2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-4.7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-4.9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Class E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-1.2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-1.6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-1.4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-1.1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All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-3.3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-3.8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-3.2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-3.2 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Enc Time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104%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106%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109%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111%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8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2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Times New Roman"/>
                          <a:ea typeface="宋体"/>
                        </a:rPr>
                        <a:t>Dec Time</a:t>
                      </a:r>
                    </a:p>
                  </a:txBody>
                  <a:tcPr marL="68573" marR="685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98%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98%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/>
                          <a:ea typeface="宋体"/>
                        </a:rPr>
                        <a:t>100%</a:t>
                      </a:r>
                      <a:endParaRPr lang="en-US" sz="16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/>
                          <a:ea typeface="宋体"/>
                        </a:rPr>
                        <a:t>101%</a:t>
                      </a:r>
                      <a:endParaRPr lang="en-US" sz="16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73" marR="685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宋体" pitchFamily="2" charset="-122"/>
              </a:rPr>
              <a:t>Results when r=4 (first 32 frames)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042988" y="1341438"/>
          <a:ext cx="7561264" cy="5327648"/>
        </p:xfrm>
        <a:graphic>
          <a:graphicData uri="http://schemas.openxmlformats.org/drawingml/2006/table">
            <a:tbl>
              <a:tblPr firstRow="1" firstCol="1" bandRow="1"/>
              <a:tblGrid>
                <a:gridCol w="945158"/>
                <a:gridCol w="945158"/>
                <a:gridCol w="945158"/>
                <a:gridCol w="945158"/>
                <a:gridCol w="945158"/>
                <a:gridCol w="945158"/>
                <a:gridCol w="945158"/>
                <a:gridCol w="945158"/>
              </a:tblGrid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pass8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B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Kimono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ParkScene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Cactus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BasketballDrive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BQTerrace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-14.2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-14.9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-15.5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-15.1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-15.6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C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BasketballDrill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-17.7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-17.7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-19.3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-19.2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-19.2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BQMall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-3.5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PartyScene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-10.3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-13.4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-13.3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-12.4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RaceHorses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D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BasketballPass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BQSquare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-13.2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-18.9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BlowingBubbles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RaceHorses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-1.5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class 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-5.1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-5.0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-5.5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-4.5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-6.8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-7.3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Vidyo4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-0.2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-8.6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-8.3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-8.5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-2.9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-8.8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-9.4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Arial"/>
                          <a:ea typeface="宋体"/>
                        </a:rPr>
                        <a:t>-9.2</a:t>
                      </a:r>
                      <a:endParaRPr lang="en-US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Arial"/>
                          <a:ea typeface="宋体"/>
                        </a:rPr>
                        <a:t>-9.3</a:t>
                      </a:r>
                      <a:endParaRPr lang="en-US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4" marR="685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828</Words>
  <Application>Microsoft Office PowerPoint</Application>
  <PresentationFormat>On-screen Show (4:3)</PresentationFormat>
  <Paragraphs>477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Calibri</vt:lpstr>
      <vt:lpstr>宋体</vt:lpstr>
      <vt:lpstr>Arial</vt:lpstr>
      <vt:lpstr>Times New Roman</vt:lpstr>
      <vt:lpstr>Office Theme</vt:lpstr>
      <vt:lpstr>Microsoft Equation 3.0</vt:lpstr>
      <vt:lpstr>Encoding optimization to improve coding efficiency for low delay cases</vt:lpstr>
      <vt:lpstr>Outline</vt:lpstr>
      <vt:lpstr>Reference frame selection problem</vt:lpstr>
      <vt:lpstr>Reference frame optimization</vt:lpstr>
      <vt:lpstr>Sequence level RD optimization</vt:lpstr>
      <vt:lpstr>Iteration</vt:lpstr>
      <vt:lpstr>Results for reference frame optimization for the first 31-B frames</vt:lpstr>
      <vt:lpstr>Results for the whole sequence when always choosing 1 nearest and 3 high quality references</vt:lpstr>
      <vt:lpstr>Results when r=4 (first 32 frames)</vt:lpstr>
      <vt:lpstr>Results when r=2 (first 32 frames)</vt:lpstr>
      <vt:lpstr>Conclusion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High-level Syntax: Temporal Information Decoding Refresh</dc:title>
  <dc:creator>Bin Li (MSR Student-Person Consulting)</dc:creator>
  <cp:lastModifiedBy>Ji-Zheng Xu</cp:lastModifiedBy>
  <cp:revision>13</cp:revision>
  <dcterms:created xsi:type="dcterms:W3CDTF">2011-07-11T06:19:43Z</dcterms:created>
  <dcterms:modified xsi:type="dcterms:W3CDTF">2011-07-12T13:34:15Z</dcterms:modified>
</cp:coreProperties>
</file>