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86" r:id="rId4"/>
    <p:sldId id="279" r:id="rId5"/>
    <p:sldId id="290" r:id="rId6"/>
    <p:sldId id="291" r:id="rId7"/>
    <p:sldId id="274" r:id="rId8"/>
    <p:sldId id="289" r:id="rId9"/>
    <p:sldId id="28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6292"/>
    <a:srgbClr val="666666"/>
    <a:srgbClr val="439539"/>
    <a:srgbClr val="00728F"/>
    <a:srgbClr val="B5121B"/>
    <a:srgbClr val="F60000"/>
    <a:srgbClr val="F0F0F0"/>
    <a:srgbClr val="E31B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132" autoAdjust="0"/>
    <p:restoredTop sz="85882" autoAdjust="0"/>
  </p:normalViewPr>
  <p:slideViewPr>
    <p:cSldViewPr snapToGrid="0">
      <p:cViewPr>
        <p:scale>
          <a:sx n="90" d="100"/>
          <a:sy n="90" d="100"/>
        </p:scale>
        <p:origin x="-1314" y="-48"/>
      </p:cViewPr>
      <p:guideLst>
        <p:guide orient="horz" pos="2145"/>
        <p:guide orient="horz" pos="618"/>
        <p:guide orient="horz" pos="4245"/>
        <p:guide orient="horz" pos="3984"/>
        <p:guide orient="horz" pos="2587"/>
        <p:guide orient="horz" pos="991"/>
        <p:guide orient="horz" pos="3520"/>
        <p:guide orient="horz" pos="301"/>
        <p:guide pos="2880"/>
        <p:guide pos="79"/>
        <p:guide pos="5679"/>
        <p:guide pos="238"/>
        <p:guide pos="5521"/>
        <p:guide pos="2641"/>
        <p:guide pos="2793"/>
        <p:guide pos="13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fld id="{521CBE9E-056A-49B2-A8E3-C917C4AF1BDC}" type="datetimeFigureOut">
              <a:rPr lang="en-US"/>
              <a:pPr>
                <a:defRPr/>
              </a:pPr>
              <a:t>7/18/2011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fld id="{D23C4FA6-F1F4-4DCA-BC8E-C024A3803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B628D8AC-36C1-47ED-B636-34BACA84E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02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Motorola Title Slid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27000" y="4102100"/>
            <a:ext cx="8888413" cy="2562225"/>
          </a:xfrm>
          <a:prstGeom prst="rect">
            <a:avLst/>
          </a:prstGeom>
          <a:solidFill>
            <a:srgbClr val="B5121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F0F0F0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8243888" y="4403725"/>
            <a:ext cx="519112" cy="522288"/>
            <a:chOff x="238" y="3985"/>
            <a:chExt cx="183" cy="184"/>
          </a:xfrm>
        </p:grpSpPr>
        <p:sp>
          <p:nvSpPr>
            <p:cNvPr id="6" name="Oval 13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7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ea typeface="ヒラギノ角ゴ Pro W3" pitchFamily="-105" charset="-128"/>
              </a:endParaRPr>
            </a:p>
          </p:txBody>
        </p:sp>
      </p:grp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377825" y="6323013"/>
            <a:ext cx="53721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US" sz="800" dirty="0">
                <a:solidFill>
                  <a:schemeClr val="bg1"/>
                </a:solidFill>
                <a:latin typeface="Arial" pitchFamily="34" charset="0"/>
                <a:ea typeface="ＭＳ Ｐゴシック"/>
              </a:rPr>
              <a:t>MOTOROLA and the Stylized M Logo are trademarks or registered trademarks of Motorola Trademark Holdings, LLC. All other trademarks are the property of their respective owners.  © 2011 Motorola Mobility, Inc.  All rights reserved.</a:t>
            </a:r>
            <a:endParaRPr lang="en-US" sz="800" b="1" dirty="0">
              <a:solidFill>
                <a:schemeClr val="bg1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20688"/>
            <a:ext cx="7772400" cy="889000"/>
          </a:xfrm>
        </p:spPr>
        <p:txBody>
          <a:bodyPr/>
          <a:lstStyle>
            <a:lvl1pPr>
              <a:defRPr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2454" y="4300538"/>
            <a:ext cx="7746050" cy="14478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ct val="0"/>
              </a:spcAft>
              <a:buFontTx/>
              <a:buNone/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54805-C9DA-4F13-B2B3-1489672CEC5C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898CA-7D74-4F55-B662-86CDBF8C5914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_12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 b="1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13370-D6D8-4AD7-A337-BBE741F28D53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rmal Font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C0CF7-CA9C-4255-ADD9-2C7A6E46C77D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Small Fon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0EA7-7652-4FCD-9431-6D412A3B2D3D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_No Header_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4D09-8DC3-44DE-B004-8AD481784F88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C9252-9710-4D6C-A27E-FC5C16918C2B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477838"/>
            <a:ext cx="8386762" cy="8286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" y="1782763"/>
            <a:ext cx="8386763" cy="3933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12138" y="6359525"/>
            <a:ext cx="606425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8D50-BC84-496E-AB9C-68F5728A1852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0575" y="6350000"/>
            <a:ext cx="2895600" cy="2651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477838"/>
            <a:ext cx="83867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782763"/>
            <a:ext cx="83867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42900" y="57150"/>
            <a:ext cx="17478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>
                <a:solidFill>
                  <a:srgbClr val="A6A6A6"/>
                </a:solidFill>
                <a:ea typeface="ＭＳ Ｐゴシック" pitchFamily="-105" charset="-128"/>
              </a:rPr>
              <a:t>Motorola Mobility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09788" y="57150"/>
            <a:ext cx="39068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 smtClean="0">
                <a:solidFill>
                  <a:srgbClr val="A6A6A6"/>
                </a:solidFill>
                <a:latin typeface="Arial" pitchFamily="34" charset="0"/>
                <a:ea typeface="ＭＳ Ｐゴシック"/>
              </a:rPr>
              <a:t>RQT with rectangular transform unit support</a:t>
            </a:r>
            <a:endParaRPr lang="en-US" sz="1000" b="1" dirty="0">
              <a:solidFill>
                <a:srgbClr val="00728F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1030" name="Group 21"/>
          <p:cNvGrpSpPr>
            <a:grpSpLocks/>
          </p:cNvGrpSpPr>
          <p:nvPr/>
        </p:nvGrpSpPr>
        <p:grpSpPr bwMode="auto">
          <a:xfrm>
            <a:off x="381000" y="0"/>
            <a:ext cx="1768475" cy="458788"/>
            <a:chOff x="240" y="0"/>
            <a:chExt cx="1114" cy="245"/>
          </a:xfrm>
        </p:grpSpPr>
        <p:sp>
          <p:nvSpPr>
            <p:cNvPr id="1035" name="Line 11"/>
            <p:cNvSpPr>
              <a:spLocks noChangeShapeType="1"/>
            </p:cNvSpPr>
            <p:nvPr userDrawn="1"/>
          </p:nvSpPr>
          <p:spPr bwMode="auto">
            <a:xfrm flipV="1">
              <a:off x="240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</a:endParaRPr>
            </a:p>
          </p:txBody>
        </p:sp>
        <p:sp>
          <p:nvSpPr>
            <p:cNvPr id="2" name="Line 12"/>
            <p:cNvSpPr>
              <a:spLocks noChangeShapeType="1"/>
            </p:cNvSpPr>
            <p:nvPr userDrawn="1"/>
          </p:nvSpPr>
          <p:spPr bwMode="auto">
            <a:xfrm flipV="1">
              <a:off x="1354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</a:endParaRPr>
            </a:p>
          </p:txBody>
        </p:sp>
      </p:grp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659813" y="339725"/>
            <a:ext cx="214312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C74FBCBD-FF43-469F-A4AD-E088AB95A99C}" type="slidenum">
              <a:rPr lang="en-US" sz="900">
                <a:solidFill>
                  <a:srgbClr val="F60000"/>
                </a:solidFill>
                <a:latin typeface="Arial" pitchFamily="34" charset="0"/>
                <a:ea typeface="ＭＳ Ｐゴシック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900">
              <a:solidFill>
                <a:srgbClr val="F60000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202613" y="303213"/>
            <a:ext cx="41910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defRPr/>
            </a:pPr>
            <a:r>
              <a:rPr lang="en-US" sz="900" dirty="0">
                <a:solidFill>
                  <a:srgbClr val="F60000"/>
                </a:solidFill>
                <a:ea typeface="ＭＳ Ｐゴシック" pitchFamily="-105" charset="-128"/>
              </a:rPr>
              <a:t>Page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58775" y="6343650"/>
            <a:ext cx="290513" cy="292100"/>
            <a:chOff x="238" y="3985"/>
            <a:chExt cx="183" cy="184"/>
          </a:xfrm>
        </p:grpSpPr>
        <p:sp>
          <p:nvSpPr>
            <p:cNvPr id="1043" name="Oval 19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1044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rgbClr val="E31B23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ea typeface="ヒラギノ角ゴ Pro W3" pitchFamily="-105" charset="-128"/>
              </a:endParaRPr>
            </a:p>
          </p:txBody>
        </p:sp>
      </p:grp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12138" y="6359525"/>
            <a:ext cx="606425" cy="263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5AFB278F-4996-4F29-9DB9-5F5B2F4A198D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790575" y="6350000"/>
            <a:ext cx="28956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6" r:id="rId2"/>
    <p:sldLayoutId id="2147483655" r:id="rId3"/>
    <p:sldLayoutId id="2147483654" r:id="rId4"/>
    <p:sldLayoutId id="2147483659" r:id="rId5"/>
    <p:sldLayoutId id="2147483660" r:id="rId6"/>
    <p:sldLayoutId id="2147483661" r:id="rId7"/>
    <p:sldLayoutId id="2147483653" r:id="rId8"/>
    <p:sldLayoutId id="2147483657" r:id="rId9"/>
  </p:sldLayoutIdLst>
  <p:transition spd="med">
    <p:wipe dir="r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223838" indent="-223838" algn="l" rtl="0" eaLnBrk="0" fontAlgn="base" hangingPunct="0">
        <a:spcBef>
          <a:spcPts val="600"/>
        </a:spcBef>
        <a:spcAft>
          <a:spcPts val="6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921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9731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4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16589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1161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5733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0305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4877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RQT with rectangular transform unit support</a:t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000" dirty="0" smtClean="0"/>
              <a:t>JCTVC-F578</a:t>
            </a:r>
          </a:p>
        </p:txBody>
      </p:sp>
      <p:sp>
        <p:nvSpPr>
          <p:cNvPr id="12290" name="Subtitle 2"/>
          <p:cNvSpPr>
            <a:spLocks noGrp="1"/>
          </p:cNvSpPr>
          <p:nvPr>
            <p:ph type="subTitle" idx="1"/>
          </p:nvPr>
        </p:nvSpPr>
        <p:spPr>
          <a:xfrm>
            <a:off x="288925" y="4300538"/>
            <a:ext cx="7829550" cy="1447800"/>
          </a:xfrm>
        </p:spPr>
        <p:txBody>
          <a:bodyPr/>
          <a:lstStyle/>
          <a:p>
            <a:r>
              <a:rPr lang="en-US" sz="2400" dirty="0" err="1" smtClean="0"/>
              <a:t>Krit</a:t>
            </a:r>
            <a:r>
              <a:rPr lang="en-US" sz="2400" dirty="0" smtClean="0"/>
              <a:t> </a:t>
            </a:r>
            <a:r>
              <a:rPr lang="en-US" sz="2400" dirty="0" err="1" smtClean="0"/>
              <a:t>Panusopone</a:t>
            </a:r>
            <a:r>
              <a:rPr lang="en-US" sz="2400" dirty="0" smtClean="0"/>
              <a:t>, </a:t>
            </a:r>
            <a:r>
              <a:rPr lang="en-US" sz="2400" dirty="0" err="1" smtClean="0"/>
              <a:t>Xue</a:t>
            </a:r>
            <a:r>
              <a:rPr lang="en-US" sz="2400" dirty="0" smtClean="0"/>
              <a:t> Fang, Vivian Kung and </a:t>
            </a:r>
          </a:p>
          <a:p>
            <a:r>
              <a:rPr lang="en-US" sz="2400" dirty="0" err="1" smtClean="0"/>
              <a:t>Limin</a:t>
            </a:r>
            <a:r>
              <a:rPr lang="en-US" sz="2400" dirty="0" smtClean="0"/>
              <a:t> Wang</a:t>
            </a:r>
          </a:p>
          <a:p>
            <a:r>
              <a:rPr lang="en-US" sz="2400" dirty="0" smtClean="0"/>
              <a:t>Motorola Mobility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Residual </a:t>
            </a:r>
            <a:r>
              <a:rPr lang="en-US" sz="2800" dirty="0" err="1" smtClean="0"/>
              <a:t>Quadtree</a:t>
            </a:r>
            <a:r>
              <a:rPr lang="en-US" sz="2800" dirty="0" smtClean="0"/>
              <a:t> (RQT) in HM-3.0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QT for TU representation to allow flexible partitioning</a:t>
            </a:r>
          </a:p>
          <a:p>
            <a:pPr eaLnBrk="1" hangingPunct="1"/>
            <a:r>
              <a:rPr lang="en-US" altLang="zh-CN" sz="2400" dirty="0">
                <a:ea typeface="宋体" pitchFamily="2" charset="-122"/>
              </a:rPr>
              <a:t>RQT is applied to each CU (inter mode), PU (intra mode)</a:t>
            </a:r>
          </a:p>
          <a:p>
            <a:pPr eaLnBrk="1" hangingPunct="1"/>
            <a:r>
              <a:rPr lang="en-US" altLang="zh-CN" sz="2400" dirty="0">
                <a:ea typeface="宋体" pitchFamily="2" charset="-122"/>
              </a:rPr>
              <a:t>Leaf of QT becomes TU</a:t>
            </a:r>
          </a:p>
          <a:p>
            <a:pPr eaLnBrk="1" hangingPunct="1"/>
            <a:r>
              <a:rPr lang="en-US" altLang="zh-CN" sz="2400" dirty="0">
                <a:ea typeface="宋体" pitchFamily="2" charset="-122"/>
              </a:rPr>
              <a:t>RQT defined by 4 parameters; CU size, max TU size, min TU size, max RQT depth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TU </a:t>
            </a:r>
            <a:r>
              <a:rPr lang="en-US" altLang="zh-CN" sz="2400" dirty="0">
                <a:ea typeface="宋体" pitchFamily="2" charset="-122"/>
              </a:rPr>
              <a:t>split flag required for each RQT node (except node for min TU size</a:t>
            </a:r>
            <a:r>
              <a:rPr lang="en-US" altLang="zh-CN" sz="2400" dirty="0" smtClean="0">
                <a:ea typeface="宋体" pitchFamily="2" charset="-122"/>
              </a:rPr>
              <a:t>)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Implicit TU partition used when max RQT depth = 1</a:t>
            </a:r>
            <a:endParaRPr lang="en-US" altLang="zh-CN" sz="2400" dirty="0">
              <a:ea typeface="宋体" pitchFamily="2" charset="-122"/>
            </a:endParaRPr>
          </a:p>
          <a:p>
            <a:pPr eaLnBrk="1" hangingPunct="1"/>
            <a:endParaRPr lang="en-US" altLang="zh-CN" sz="2000" dirty="0" smtClean="0">
              <a:ea typeface="宋体" pitchFamily="2" charset="-122"/>
            </a:endParaRP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RQT for rectangular PU in HM-3.0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Rectangular PU, 2NxN and Nx2N, allowed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If RQT max depth = 1, </a:t>
            </a:r>
            <a:r>
              <a:rPr lang="en-US" altLang="zh-CN" sz="2400" dirty="0" err="1" smtClean="0">
                <a:ea typeface="宋体" pitchFamily="2" charset="-122"/>
              </a:rPr>
              <a:t>NxN</a:t>
            </a:r>
            <a:r>
              <a:rPr lang="en-US" altLang="zh-CN" sz="2400" dirty="0" smtClean="0">
                <a:ea typeface="宋体" pitchFamily="2" charset="-122"/>
              </a:rPr>
              <a:t> TU is selected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If RQT max </a:t>
            </a:r>
            <a:r>
              <a:rPr lang="en-US" altLang="zh-CN" sz="2400" dirty="0" err="1" smtClean="0">
                <a:ea typeface="宋体" pitchFamily="2" charset="-122"/>
              </a:rPr>
              <a:t>depht</a:t>
            </a:r>
            <a:r>
              <a:rPr lang="en-US" altLang="zh-CN" sz="2400" dirty="0" smtClean="0">
                <a:ea typeface="宋体" pitchFamily="2" charset="-122"/>
              </a:rPr>
              <a:t> &gt; 1, RQT root at CU (2Nx2N)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Rectangular TU proposed in previous meetings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Harmonization between rectangular TU and RQT for rectangular PU may be beneficial</a:t>
            </a:r>
          </a:p>
          <a:p>
            <a:pPr eaLnBrk="1" hangingPunct="1"/>
            <a:endParaRPr lang="en-US" altLang="zh-CN" sz="2000" dirty="0" smtClean="0">
              <a:ea typeface="宋体" pitchFamily="2" charset="-122"/>
            </a:endParaRP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  <p:extLst>
      <p:ext uri="{BB962C8B-B14F-4D97-AF65-F5344CB8AC3E}">
        <p14:creationId xmlns:p14="http://schemas.microsoft.com/office/powerpoint/2010/main" val="227493908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residual tree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Only for rectangular PU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Root level of tree set to PU, instead of CU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Only first level node is rectangular, other level node is square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Joint splitting decision at the first level node</a:t>
            </a:r>
          </a:p>
          <a:p>
            <a:pPr lvl="1" eaLnBrk="1" hangingPunct="1"/>
            <a:r>
              <a:rPr lang="en-US" altLang="zh-CN" sz="2200" dirty="0" smtClean="0">
                <a:ea typeface="宋体" pitchFamily="2" charset="-122"/>
              </a:rPr>
              <a:t>To ensure normal RQT after first level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Minimize change to current RQT syntax</a:t>
            </a:r>
            <a:endParaRPr lang="en-US" altLang="zh-CN" sz="2000" dirty="0" smtClean="0">
              <a:ea typeface="宋体" pitchFamily="2" charset="-122"/>
            </a:endParaRPr>
          </a:p>
          <a:p>
            <a:pPr marL="0" indent="0"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>
                <a:solidFill>
                  <a:srgbClr val="FFFFFF">
                    <a:lumMod val="50000"/>
                  </a:srgbClr>
                </a:solidFill>
              </a:rPr>
              <a:pPr>
                <a:defRPr/>
              </a:pPr>
              <a:t>7/18/2011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E1E1E">
                    <a:tint val="75000"/>
                  </a:srgbClr>
                </a:solidFill>
              </a:rPr>
              <a:t>© 2011 Motorola Mobility, Inc.</a:t>
            </a:r>
          </a:p>
        </p:txBody>
      </p:sp>
    </p:spTree>
    <p:extLst>
      <p:ext uri="{BB962C8B-B14F-4D97-AF65-F5344CB8AC3E}">
        <p14:creationId xmlns:p14="http://schemas.microsoft.com/office/powerpoint/2010/main" val="57029127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residual tree for PU type Nx2N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>
                <a:solidFill>
                  <a:srgbClr val="FFFFFF">
                    <a:lumMod val="50000"/>
                  </a:srgbClr>
                </a:solidFill>
              </a:rPr>
              <a:pPr>
                <a:defRPr/>
              </a:pPr>
              <a:t>7/18/2011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E1E1E">
                    <a:tint val="75000"/>
                  </a:srgbClr>
                </a:solidFill>
              </a:rPr>
              <a:t>© 2011 Motorola Mobility, Inc.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1" y="1403497"/>
            <a:ext cx="8952614" cy="4710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84947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 configuration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r>
              <a:rPr lang="en-US" sz="2400" dirty="0" smtClean="0"/>
              <a:t>Implemented in HM-3.0-dev-Motorola</a:t>
            </a:r>
          </a:p>
          <a:p>
            <a:r>
              <a:rPr lang="en-US" sz="2400" dirty="0" smtClean="0"/>
              <a:t>Max RQT depth set to 1</a:t>
            </a:r>
          </a:p>
          <a:p>
            <a:pPr eaLnBrk="1" hangingPunct="1"/>
            <a:r>
              <a:rPr lang="en-US" altLang="zh-CN" sz="2400" dirty="0">
                <a:ea typeface="宋体" pitchFamily="2" charset="-122"/>
              </a:rPr>
              <a:t>TU size ranges from 32x32 to 4x4, similar to common test </a:t>
            </a:r>
            <a:r>
              <a:rPr lang="en-US" altLang="zh-CN" sz="2400" dirty="0" smtClean="0">
                <a:ea typeface="宋体" pitchFamily="2" charset="-122"/>
              </a:rPr>
              <a:t>condition</a:t>
            </a:r>
            <a:endParaRPr lang="en-US" altLang="zh-CN" sz="2400" dirty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FFA296-EEFF-4B8F-A2BA-AD577A88C50F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  <p:extLst>
      <p:ext uri="{BB962C8B-B14F-4D97-AF65-F5344CB8AC3E}">
        <p14:creationId xmlns:p14="http://schemas.microsoft.com/office/powerpoint/2010/main" val="23749069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Experimental results (1)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4440939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 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086124"/>
              </p:ext>
            </p:extLst>
          </p:nvPr>
        </p:nvGraphicFramePr>
        <p:xfrm>
          <a:off x="1509821" y="1524890"/>
          <a:ext cx="5816013" cy="3952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2511"/>
                <a:gridCol w="793677"/>
                <a:gridCol w="793677"/>
                <a:gridCol w="784037"/>
                <a:gridCol w="784037"/>
                <a:gridCol w="784037"/>
                <a:gridCol w="784037"/>
              </a:tblGrid>
              <a:tr h="310435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Random access 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</a:rPr>
                        <a:t>high efficiency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</a:rPr>
                        <a:t>Random access low complexity</a:t>
                      </a:r>
                      <a:endParaRPr lang="en-US" sz="11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Y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V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Y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V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0.7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-0.5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1.8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1.6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1.0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0.8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0.5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100" dirty="0" smtClean="0">
                          <a:effectLst/>
                          <a:latin typeface="+mn-lt"/>
                        </a:rPr>
                        <a:t>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0.0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0.9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0.7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89%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89%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90%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90%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Experimental results (2)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4440939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 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540661"/>
              </p:ext>
            </p:extLst>
          </p:nvPr>
        </p:nvGraphicFramePr>
        <p:xfrm>
          <a:off x="1509821" y="1524890"/>
          <a:ext cx="5816013" cy="3952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2511"/>
                <a:gridCol w="793677"/>
                <a:gridCol w="793677"/>
                <a:gridCol w="784037"/>
                <a:gridCol w="784037"/>
                <a:gridCol w="784037"/>
                <a:gridCol w="784037"/>
              </a:tblGrid>
              <a:tr h="310435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Low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</a:rPr>
                        <a:t> delay high efficiency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Low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</a:rPr>
                        <a:t> delay low complexity</a:t>
                      </a:r>
                      <a:endParaRPr lang="en-US" sz="11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Y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V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Y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V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0.0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0.5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0.0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0.5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0.0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0.0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0.9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2.5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-0.1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0.0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-0.2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0.7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89%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89%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91%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Times New Roman"/>
                        </a:rPr>
                        <a:t>89%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31699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Conclusions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r>
              <a:rPr lang="en-US" sz="2400" dirty="0" smtClean="0"/>
              <a:t>Rectangular TU for rectangular PU improves coding efficiency</a:t>
            </a:r>
          </a:p>
          <a:p>
            <a:r>
              <a:rPr lang="en-US" sz="2400" dirty="0" smtClean="0"/>
              <a:t>Simplified residual tree is proposed</a:t>
            </a:r>
          </a:p>
          <a:p>
            <a:r>
              <a:rPr lang="en-US" sz="2400" dirty="0" smtClean="0"/>
              <a:t>Rectangular TU allowed only in the first level of RQT</a:t>
            </a:r>
          </a:p>
          <a:p>
            <a:r>
              <a:rPr lang="en-US" sz="2400" dirty="0" smtClean="0"/>
              <a:t>Joint split flag used for first level</a:t>
            </a:r>
          </a:p>
          <a:p>
            <a:r>
              <a:rPr lang="en-US" sz="2400" dirty="0" smtClean="0"/>
              <a:t>Normal RQT operation after the first level</a:t>
            </a:r>
          </a:p>
          <a:p>
            <a:r>
              <a:rPr lang="en-US" sz="2400" dirty="0" smtClean="0"/>
              <a:t>Recommend creating experiment in CE to study harmonization of rectangular TU and RQT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FFA296-EEFF-4B8F-A2BA-AD577A88C50F}" type="datetime1">
              <a:rPr lang="en-US"/>
              <a:pPr>
                <a:defRPr/>
              </a:pPr>
              <a:t>7/18/2011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  <p:extLst>
      <p:ext uri="{BB962C8B-B14F-4D97-AF65-F5344CB8AC3E}">
        <p14:creationId xmlns:p14="http://schemas.microsoft.com/office/powerpoint/2010/main" val="13274903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orola Master Presentation">
  <a:themeElements>
    <a:clrScheme name="Motorola 2010">
      <a:dk1>
        <a:srgbClr val="1E1E1E"/>
      </a:dk1>
      <a:lt1>
        <a:srgbClr val="FFFFFF"/>
      </a:lt1>
      <a:dk2>
        <a:srgbClr val="D52B1E"/>
      </a:dk2>
      <a:lt2>
        <a:srgbClr val="8A1F03"/>
      </a:lt2>
      <a:accent1>
        <a:srgbClr val="00728F"/>
      </a:accent1>
      <a:accent2>
        <a:srgbClr val="009AC7"/>
      </a:accent2>
      <a:accent3>
        <a:srgbClr val="757575"/>
      </a:accent3>
      <a:accent4>
        <a:srgbClr val="CCCCCC"/>
      </a:accent4>
      <a:accent5>
        <a:srgbClr val="439539"/>
      </a:accent5>
      <a:accent6>
        <a:srgbClr val="F58025"/>
      </a:accent6>
      <a:hlink>
        <a:srgbClr val="FFC222"/>
      </a:hlink>
      <a:folHlink>
        <a:srgbClr val="556292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5587</TotalTime>
  <Words>546</Words>
  <Application>Microsoft Office PowerPoint</Application>
  <PresentationFormat>On-screen Show (4:3)</PresentationFormat>
  <Paragraphs>172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Motorola Master Presentation</vt:lpstr>
      <vt:lpstr>RQT with rectangular transform unit support JCTVC-F578</vt:lpstr>
      <vt:lpstr>Residual Quadtree (RQT) in HM-3.0</vt:lpstr>
      <vt:lpstr>RQT for rectangular PU in HM-3.0</vt:lpstr>
      <vt:lpstr>Proposed residual tree</vt:lpstr>
      <vt:lpstr>Proposed residual tree for PU type Nx2N</vt:lpstr>
      <vt:lpstr>Experiment configuration</vt:lpstr>
      <vt:lpstr>Experimental results (1)</vt:lpstr>
      <vt:lpstr>Experimental results (2)</vt:lpstr>
      <vt:lpstr>Conclusions</vt:lpstr>
    </vt:vector>
  </TitlesOfParts>
  <Company>Fine Point Productions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UNIT NAME</dc:title>
  <dc:creator>Amanda Cohen</dc:creator>
  <cp:lastModifiedBy>Poc</cp:lastModifiedBy>
  <cp:revision>654</cp:revision>
  <dcterms:created xsi:type="dcterms:W3CDTF">2009-05-06T22:14:02Z</dcterms:created>
  <dcterms:modified xsi:type="dcterms:W3CDTF">2011-07-18T17:51:44Z</dcterms:modified>
</cp:coreProperties>
</file>