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86" r:id="rId4"/>
    <p:sldId id="287" r:id="rId5"/>
    <p:sldId id="274" r:id="rId6"/>
    <p:sldId id="285" r:id="rId7"/>
    <p:sldId id="270" r:id="rId8"/>
    <p:sldId id="28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6292"/>
    <a:srgbClr val="666666"/>
    <a:srgbClr val="439539"/>
    <a:srgbClr val="00728F"/>
    <a:srgbClr val="B5121B"/>
    <a:srgbClr val="F60000"/>
    <a:srgbClr val="F0F0F0"/>
    <a:srgbClr val="E31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90" d="100"/>
          <a:sy n="90" d="100"/>
        </p:scale>
        <p:origin x="-1314" y="-48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521CBE9E-056A-49B2-A8E3-C917C4AF1BDC}" type="datetimeFigureOut">
              <a:rPr lang="en-US"/>
              <a:pPr>
                <a:defRPr/>
              </a:pPr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fld id="{D23C4FA6-F1F4-4DCA-BC8E-C024A3803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B628D8AC-36C1-47ED-B636-34BACA84E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02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28D8AC-36C1-47ED-B636-34BACA84E3F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6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F0F0F0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34" charset="0"/>
                <a:ea typeface="ＭＳ Ｐゴシック"/>
              </a:rPr>
              <a:t>MOTOROLA and the Stylized M Logo are trademarks or registered trademarks of Motorola Trademark Holdings, LLC. All other trademarks are the property of their respective owners.  © 2011 Motorola Mobility, Inc.  All rights reserved.</a:t>
            </a:r>
            <a:endParaRPr lang="en-US" sz="800" b="1" dirty="0">
              <a:solidFill>
                <a:schemeClr val="bg1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4805-C9DA-4F13-B2B3-1489672CEC5C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898CA-7D74-4F55-B662-86CDBF8C5914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13370-D6D8-4AD7-A337-BBE741F28D53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0CF7-CA9C-4255-ADD9-2C7A6E46C77D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60EA7-7652-4FCD-9431-6D412A3B2D3D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4D09-8DC3-44DE-B004-8AD481784F88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C9252-9710-4D6C-A27E-FC5C16918C2B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477838"/>
            <a:ext cx="8386762" cy="828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782763"/>
            <a:ext cx="8386763" cy="3933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12138" y="6359525"/>
            <a:ext cx="606425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8D50-BC84-496E-AB9C-68F5728A1852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0575" y="6350000"/>
            <a:ext cx="28956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A6A6A6"/>
                </a:solidFill>
                <a:ea typeface="ＭＳ Ｐゴシック" pitchFamily="-105" charset="-128"/>
              </a:rPr>
              <a:t>Motorola Mobility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pitchFamily="34" charset="0"/>
                <a:ea typeface="ＭＳ Ｐゴシック"/>
              </a:rPr>
              <a:t>QP adaptation at sub-CU level</a:t>
            </a:r>
            <a:endParaRPr lang="en-US" sz="1000" b="1" dirty="0">
              <a:solidFill>
                <a:srgbClr val="00728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fld id="{C74FBCBD-FF43-469F-A4AD-E088AB95A99C}" type="slidenum">
              <a:rPr lang="en-US" sz="900">
                <a:solidFill>
                  <a:srgbClr val="F60000"/>
                </a:solidFill>
                <a:latin typeface="Arial" pitchFamily="34" charset="0"/>
                <a:ea typeface="ＭＳ Ｐゴシック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900">
              <a:solidFill>
                <a:srgbClr val="F60000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ea typeface="ＭＳ Ｐゴシック" pitchFamily="-105" charset="-128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ea typeface="ヒラギノ角ゴ Pro W3" pitchFamily="-105" charset="-128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5AFB278F-4996-4F29-9DB9-5F5B2F4A198D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6" r:id="rId2"/>
    <p:sldLayoutId id="2147483655" r:id="rId3"/>
    <p:sldLayoutId id="2147483654" r:id="rId4"/>
    <p:sldLayoutId id="2147483659" r:id="rId5"/>
    <p:sldLayoutId id="2147483660" r:id="rId6"/>
    <p:sldLayoutId id="2147483661" r:id="rId7"/>
    <p:sldLayoutId id="2147483653" r:id="rId8"/>
    <p:sldLayoutId id="2147483657" r:id="rId9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QP adaptation at sub-CU level 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000" dirty="0" smtClean="0"/>
              <a:t>JCTVC-F577</a:t>
            </a:r>
          </a:p>
        </p:txBody>
      </p:sp>
      <p:sp>
        <p:nvSpPr>
          <p:cNvPr id="12290" name="Subtitle 2"/>
          <p:cNvSpPr>
            <a:spLocks noGrp="1"/>
          </p:cNvSpPr>
          <p:nvPr>
            <p:ph type="subTitle" idx="1"/>
          </p:nvPr>
        </p:nvSpPr>
        <p:spPr>
          <a:xfrm>
            <a:off x="288925" y="4300538"/>
            <a:ext cx="7829550" cy="1447800"/>
          </a:xfrm>
        </p:spPr>
        <p:txBody>
          <a:bodyPr/>
          <a:lstStyle/>
          <a:p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, Ajay </a:t>
            </a:r>
            <a:r>
              <a:rPr lang="en-US" sz="2400" dirty="0" err="1" smtClean="0"/>
              <a:t>Luthra</a:t>
            </a:r>
            <a:r>
              <a:rPr lang="en-US" sz="2400" dirty="0" smtClean="0"/>
              <a:t>, </a:t>
            </a:r>
            <a:r>
              <a:rPr lang="en-US" sz="2400" dirty="0" err="1" smtClean="0"/>
              <a:t>Xue</a:t>
            </a:r>
            <a:r>
              <a:rPr lang="en-US" sz="2400" dirty="0" smtClean="0"/>
              <a:t> Fang and </a:t>
            </a:r>
          </a:p>
          <a:p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r>
              <a:rPr lang="en-US" sz="2400" dirty="0" smtClean="0"/>
              <a:t>Motorola Mobility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QP granularity in HM-3.0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Fixed QP at slice level provides base for local QP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QP can change from sub-TB to sub-TB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Provide some flexibility to change in local characteristics</a:t>
            </a:r>
            <a:endParaRPr lang="en-US" altLang="zh-CN" sz="2200" dirty="0" smtClean="0">
              <a:ea typeface="宋体" pitchFamily="2" charset="-122"/>
            </a:endParaRP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Global parameter determines minimum size of sub-TB</a:t>
            </a:r>
          </a:p>
          <a:p>
            <a:pPr eaLnBrk="1" hangingPunct="1"/>
            <a:r>
              <a:rPr lang="en-US" altLang="zh-CN" sz="2400" dirty="0" err="1" smtClean="0">
                <a:ea typeface="宋体" pitchFamily="2" charset="-122"/>
              </a:rPr>
              <a:t>dQP</a:t>
            </a:r>
            <a:r>
              <a:rPr lang="en-US" altLang="zh-CN" sz="2400" dirty="0" smtClean="0">
                <a:ea typeface="宋体" pitchFamily="2" charset="-122"/>
              </a:rPr>
              <a:t> is coded to reduce overhead</a:t>
            </a: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QP determination in CE4 software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Pre-compute local activity for every possible sub-TB size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Set base for local QP to QP at slice level 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QP adjustment for each sub-TB</a:t>
            </a:r>
          </a:p>
          <a:p>
            <a:pPr lvl="1" eaLnBrk="1" hangingPunct="1"/>
            <a:r>
              <a:rPr lang="en-US" altLang="zh-CN" sz="2000" dirty="0" err="1" smtClean="0">
                <a:ea typeface="宋体" pitchFamily="2" charset="-122"/>
              </a:rPr>
              <a:t>dQP</a:t>
            </a:r>
            <a:r>
              <a:rPr lang="en-US" altLang="zh-CN" sz="2000" dirty="0" smtClean="0">
                <a:ea typeface="宋体" pitchFamily="2" charset="-122"/>
              </a:rPr>
              <a:t> offset based on local activity</a:t>
            </a:r>
            <a:endParaRPr lang="en-US" altLang="zh-CN" sz="2200" dirty="0" smtClean="0">
              <a:ea typeface="宋体" pitchFamily="2" charset="-122"/>
            </a:endParaRPr>
          </a:p>
          <a:p>
            <a:pPr eaLnBrk="1" hangingPunct="1"/>
            <a:endParaRPr lang="en-US" altLang="zh-CN" sz="2000" dirty="0" smtClean="0">
              <a:ea typeface="宋体" pitchFamily="2" charset="-122"/>
            </a:endParaRPr>
          </a:p>
          <a:p>
            <a:pPr eaLnBrk="1" hangingPunct="1"/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227493908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QP adaptation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Allow finer granularity of QP adaptation </a:t>
            </a:r>
            <a:r>
              <a:rPr lang="en-US" altLang="zh-CN" sz="2400" smtClean="0">
                <a:ea typeface="宋体" pitchFamily="2" charset="-122"/>
              </a:rPr>
              <a:t>to respond faster </a:t>
            </a:r>
            <a:r>
              <a:rPr lang="en-US" altLang="zh-CN" sz="2400" dirty="0" smtClean="0">
                <a:ea typeface="宋体" pitchFamily="2" charset="-122"/>
              </a:rPr>
              <a:t>to change in local characteristics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QP can change from sub-CU to sub-CU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QP calculation can be done in a similar fashion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Local adaptation based on local activity of QP at slice level</a:t>
            </a:r>
          </a:p>
          <a:p>
            <a:pPr eaLnBrk="1" hangingPunct="1"/>
            <a:r>
              <a:rPr lang="en-US" altLang="zh-CN" sz="2400" dirty="0" smtClean="0">
                <a:ea typeface="宋体" pitchFamily="2" charset="-122"/>
              </a:rPr>
              <a:t>Sub-CU size can be controlled via a global parameter</a:t>
            </a:r>
          </a:p>
          <a:p>
            <a:pPr lvl="1" eaLnBrk="1" hangingPunct="1"/>
            <a:r>
              <a:rPr lang="en-US" altLang="zh-CN" sz="2000" dirty="0" smtClean="0">
                <a:ea typeface="宋体" pitchFamily="2" charset="-122"/>
              </a:rPr>
              <a:t>Similar to current sub-TB parameter in HM3.0</a:t>
            </a:r>
          </a:p>
          <a:p>
            <a:pPr marL="0" indent="0"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>
                <a:solidFill>
                  <a:srgbClr val="FFFFFF">
                    <a:lumMod val="50000"/>
                  </a:srgbClr>
                </a:solidFill>
              </a:rPr>
              <a:pPr>
                <a:defRPr/>
              </a:pPr>
              <a:t>7/15/2011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E1E1E">
                    <a:tint val="75000"/>
                  </a:srgbClr>
                </a:solidFill>
              </a:rPr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633323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</a:t>
            </a:r>
            <a:br>
              <a:rPr lang="en-US" sz="2800" dirty="0" smtClean="0"/>
            </a:br>
            <a:r>
              <a:rPr lang="en-US" dirty="0" smtClean="0"/>
              <a:t>Proportion of TU with different QP, QP=22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327402"/>
              </p:ext>
            </p:extLst>
          </p:nvPr>
        </p:nvGraphicFramePr>
        <p:xfrm>
          <a:off x="393405" y="2115876"/>
          <a:ext cx="8314661" cy="3785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2587"/>
                <a:gridCol w="2162889"/>
                <a:gridCol w="2122947"/>
                <a:gridCol w="1956238"/>
              </a:tblGrid>
              <a:tr h="757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Condition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Racehorses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Vidyo1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Cactus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7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RA-HE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37.56%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25.89%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27.64%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7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RA-LC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38.64%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25.87%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28.42%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7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LD-HE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38.87%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27.60%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31.57%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7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LD-LC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41.48%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27.51%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32.41%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Experimental results</a:t>
            </a:r>
            <a:br>
              <a:rPr lang="en-US" sz="2800" dirty="0" smtClean="0"/>
            </a:br>
            <a:r>
              <a:rPr lang="en-US" dirty="0" smtClean="0"/>
              <a:t>Proportion of TU with different QP, QP=32</a:t>
            </a:r>
            <a:endParaRPr lang="en-US" sz="2800" dirty="0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444093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 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40309"/>
              </p:ext>
            </p:extLst>
          </p:nvPr>
        </p:nvGraphicFramePr>
        <p:xfrm>
          <a:off x="404037" y="2115880"/>
          <a:ext cx="8335926" cy="3763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7888"/>
                <a:gridCol w="2168420"/>
                <a:gridCol w="2128377"/>
                <a:gridCol w="1961241"/>
              </a:tblGrid>
              <a:tr h="7527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Condition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Racehorses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Vidyo1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Cactus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7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RA-HE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30.73%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23.30%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26.68%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7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RA-LC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33.03%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26.18%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28.84%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7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LD-HE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26.70%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21.12%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15.22%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527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LD-LC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>
                          <a:effectLst/>
                        </a:rPr>
                        <a:t>33.37%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25.19%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SG" sz="2000" dirty="0">
                          <a:effectLst/>
                        </a:rPr>
                        <a:t>26.89%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347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Possible QP coding at sub-CU level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Results show that QP computed at TU level strongly correlated with QP computed at CU level</a:t>
            </a:r>
          </a:p>
          <a:p>
            <a:r>
              <a:rPr lang="en-US" sz="2400" dirty="0" smtClean="0"/>
              <a:t>QP can be coded using QP difference between QP computed at TU level and QP computed at CU level</a:t>
            </a:r>
          </a:p>
          <a:p>
            <a:r>
              <a:rPr lang="en-US" sz="2400" dirty="0" smtClean="0"/>
              <a:t>QP coding at CU level is needed using either implicit or explicit method</a:t>
            </a:r>
          </a:p>
          <a:p>
            <a:r>
              <a:rPr lang="en-US" sz="2400" dirty="0" smtClean="0"/>
              <a:t>QP can be skipped when TU is the same size as CU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r>
              <a:rPr lang="en-US" sz="2400" dirty="0" smtClean="0"/>
              <a:t>QP adaptation is needed to react to change in local characteristics</a:t>
            </a:r>
          </a:p>
          <a:p>
            <a:r>
              <a:rPr lang="en-US" sz="2400" dirty="0" smtClean="0"/>
              <a:t>Local activity at CU level and TU level differ frequently</a:t>
            </a:r>
          </a:p>
          <a:p>
            <a:r>
              <a:rPr lang="en-US" sz="2400" dirty="0" smtClean="0"/>
              <a:t>Efficient QP coding at sub-CU level based on difference between QP at CU and QP at TU was suggested</a:t>
            </a:r>
          </a:p>
          <a:p>
            <a:r>
              <a:rPr lang="en-US" sz="2400" dirty="0" smtClean="0"/>
              <a:t>Recommend creating experiment in CE to study efficient syntax and coding mechanism to support QP adaptation at sub-CU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/>
              <a:pPr>
                <a:defRPr/>
              </a:pPr>
              <a:t>7/15/2011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2011 Motorola Mobility, Inc.</a:t>
            </a:r>
          </a:p>
        </p:txBody>
      </p:sp>
    </p:spTree>
    <p:extLst>
      <p:ext uri="{BB962C8B-B14F-4D97-AF65-F5344CB8AC3E}">
        <p14:creationId xmlns:p14="http://schemas.microsoft.com/office/powerpoint/2010/main" val="13274903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5544</TotalTime>
  <Words>407</Words>
  <Application>Microsoft Office PowerPoint</Application>
  <PresentationFormat>On-screen Show (4:3)</PresentationFormat>
  <Paragraphs>103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Motorola Master Presentation</vt:lpstr>
      <vt:lpstr>QP adaptation at sub-CU level  JCTVC-F577</vt:lpstr>
      <vt:lpstr>QP granularity in HM-3.0</vt:lpstr>
      <vt:lpstr>QP determination in CE4 software</vt:lpstr>
      <vt:lpstr>Proposed QP adaptation</vt:lpstr>
      <vt:lpstr>Experimental results Proportion of TU with different QP, QP=22</vt:lpstr>
      <vt:lpstr>Experimental results Proportion of TU with different QP, QP=32</vt:lpstr>
      <vt:lpstr>Possible QP coding at sub-CU level</vt:lpstr>
      <vt:lpstr>Conclusions</vt:lpstr>
    </vt:vector>
  </TitlesOfParts>
  <Company>Fine Point Productions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Poc</cp:lastModifiedBy>
  <cp:revision>648</cp:revision>
  <dcterms:created xsi:type="dcterms:W3CDTF">2009-05-06T22:14:02Z</dcterms:created>
  <dcterms:modified xsi:type="dcterms:W3CDTF">2011-07-15T15:53:41Z</dcterms:modified>
</cp:coreProperties>
</file>