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79" r:id="rId4"/>
    <p:sldId id="267" r:id="rId5"/>
    <p:sldId id="284" r:id="rId6"/>
    <p:sldId id="274" r:id="rId7"/>
    <p:sldId id="285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6292"/>
    <a:srgbClr val="666666"/>
    <a:srgbClr val="439539"/>
    <a:srgbClr val="00728F"/>
    <a:srgbClr val="B5121B"/>
    <a:srgbClr val="F60000"/>
    <a:srgbClr val="F0F0F0"/>
    <a:srgbClr val="E31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90" d="100"/>
          <a:sy n="90" d="100"/>
        </p:scale>
        <p:origin x="-1314" y="504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521CBE9E-056A-49B2-A8E3-C917C4AF1BDC}" type="datetimeFigureOut">
              <a:rPr lang="en-US"/>
              <a:pPr>
                <a:defRPr/>
              </a:pPr>
              <a:t>7/19/2011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D23C4FA6-F1F4-4DCA-BC8E-C024A3803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B628D8AC-36C1-47ED-B636-34BACA84E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F0F0F0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34" charset="0"/>
                <a:ea typeface="ＭＳ Ｐゴシック"/>
              </a:rPr>
              <a:t>MOTOROLA and the Stylized M Logo are trademarks or registered trademarks of Motorola Trademark Holdings, LLC. All other trademarks are the property of their respective owners.  © 2011 Motorola Mobility, Inc.  All rights reserved.</a:t>
            </a:r>
            <a:endParaRPr lang="en-US" sz="800" b="1" dirty="0">
              <a:solidFill>
                <a:schemeClr val="bg1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4805-C9DA-4F13-B2B3-1489672CEC5C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98CA-7D74-4F55-B662-86CDBF8C5914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13370-D6D8-4AD7-A337-BBE741F28D53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0CF7-CA9C-4255-ADD9-2C7A6E46C77D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0EA7-7652-4FCD-9431-6D412A3B2D3D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4D09-8DC3-44DE-B004-8AD481784F88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C9252-9710-4D6C-A27E-FC5C16918C2B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477838"/>
            <a:ext cx="8386762" cy="828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782763"/>
            <a:ext cx="8386763" cy="3933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2138" y="6359525"/>
            <a:ext cx="606425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8D50-BC84-496E-AB9C-68F5728A1852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0575" y="6350000"/>
            <a:ext cx="28956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A6A6A6"/>
                </a:solidFill>
                <a:ea typeface="ＭＳ Ｐゴシック" pitchFamily="-105" charset="-128"/>
              </a:rPr>
              <a:t>Motorola Mobility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Simplification</a:t>
            </a:r>
            <a:r>
              <a:rPr lang="en-US" sz="1000" b="1" baseline="0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 of MVP design for HEVC</a:t>
            </a:r>
            <a:endParaRPr lang="en-US" sz="1000" b="1" dirty="0">
              <a:solidFill>
                <a:srgbClr val="00728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C74FBCBD-FF43-469F-A4AD-E088AB95A99C}" type="slidenum">
              <a:rPr lang="en-US" sz="900">
                <a:solidFill>
                  <a:srgbClr val="F60000"/>
                </a:solidFill>
                <a:latin typeface="Arial" pitchFamily="34" charset="0"/>
                <a:ea typeface="ＭＳ Ｐゴシック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900">
              <a:solidFill>
                <a:srgbClr val="F600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ea typeface="ＭＳ Ｐゴシック" pitchFamily="-105" charset="-128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5AFB278F-4996-4F29-9DB9-5F5B2F4A198D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5" r:id="rId3"/>
    <p:sldLayoutId id="2147483654" r:id="rId4"/>
    <p:sldLayoutId id="2147483659" r:id="rId5"/>
    <p:sldLayoutId id="2147483660" r:id="rId6"/>
    <p:sldLayoutId id="2147483661" r:id="rId7"/>
    <p:sldLayoutId id="2147483653" r:id="rId8"/>
    <p:sldLayoutId id="2147483657" r:id="rId9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Simplification of MVP design for HEVC 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000" dirty="0" smtClean="0"/>
              <a:t>JCTVC-F575</a:t>
            </a:r>
          </a:p>
        </p:txBody>
      </p:sp>
      <p:sp>
        <p:nvSpPr>
          <p:cNvPr id="12290" name="Subtitle 2"/>
          <p:cNvSpPr>
            <a:spLocks noGrp="1"/>
          </p:cNvSpPr>
          <p:nvPr>
            <p:ph type="subTitle" idx="1"/>
          </p:nvPr>
        </p:nvSpPr>
        <p:spPr>
          <a:xfrm>
            <a:off x="288925" y="4300538"/>
            <a:ext cx="7829550" cy="1447800"/>
          </a:xfrm>
        </p:spPr>
        <p:txBody>
          <a:bodyPr/>
          <a:lstStyle/>
          <a:p>
            <a:r>
              <a:rPr lang="en-US" sz="2400" dirty="0" err="1" smtClean="0"/>
              <a:t>Yue</a:t>
            </a:r>
            <a:r>
              <a:rPr lang="en-US" sz="2400" dirty="0" smtClean="0"/>
              <a:t> Yu, </a:t>
            </a:r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 and </a:t>
            </a:r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r>
              <a:rPr lang="en-US" sz="2400" dirty="0" smtClean="0"/>
              <a:t>Motorola Mobility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MV coding for bi-predictive mode in HM-3.0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2 MVs are used for each PU, one for list 0 and one for list 1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Each MV is coded independently with its own MVP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MVP is computed using AMVP scheme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Hence, 2 MVP candidate lists are formed and 2 MVP indices may be required</a:t>
            </a: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change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list 0, compute MVP using AMVP scheme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MVP index for list 0 may be used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For list 1, compute MVP using MV0 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No need to form MVP candidate list for list 1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Scaling may be required for list 1 MVP calculation</a:t>
            </a:r>
          </a:p>
          <a:p>
            <a:pPr marL="0" indent="0" algn="ctr" eaLnBrk="1" hangingPunct="1">
              <a:buNone/>
            </a:pPr>
            <a:r>
              <a:rPr lang="en-US" altLang="zh-CN" sz="2400" dirty="0" smtClean="0">
                <a:ea typeface="宋体" pitchFamily="2" charset="-122"/>
              </a:rPr>
              <a:t>MVP_list1 = (sign)(TR2/TR1)*MV0</a:t>
            </a:r>
          </a:p>
          <a:p>
            <a:pPr lvl="1" eaLnBrk="1" hangingPunct="1"/>
            <a:r>
              <a:rPr lang="en-US" altLang="zh-CN" sz="2200" dirty="0" smtClean="0">
                <a:ea typeface="宋体" pitchFamily="2" charset="-122"/>
              </a:rPr>
              <a:t>Sign is set based on prediction direction of MV0 and MV1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Alternately, MVP, for list 1, can be computed using MVP0</a:t>
            </a:r>
          </a:p>
          <a:p>
            <a:pPr lvl="1" eaLnBrk="1" hangingPunct="1"/>
            <a:r>
              <a:rPr lang="en-US" altLang="zh-CN" sz="2200" dirty="0" smtClean="0">
                <a:ea typeface="宋体" pitchFamily="2" charset="-122"/>
              </a:rPr>
              <a:t>Similar scaling process applies</a:t>
            </a:r>
          </a:p>
          <a:p>
            <a:pPr lvl="1" eaLnBrk="1" hangingPunct="1"/>
            <a:endParaRPr lang="en-US" altLang="zh-CN" sz="2000" dirty="0" smtClean="0">
              <a:ea typeface="宋体" pitchFamily="2" charset="-122"/>
            </a:endParaRPr>
          </a:p>
          <a:p>
            <a:pPr marL="0" indent="0"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7/19/2011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E1E1E">
                    <a:tint val="75000"/>
                  </a:srgbClr>
                </a:solidFill>
              </a:rPr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5702912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MVP scaling (1)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algn="ctr" eaLnBrk="1" hangingPunct="1">
              <a:buFontTx/>
              <a:buNone/>
            </a:pPr>
            <a:endParaRPr lang="en-US" altLang="zh-CN" sz="1000" b="1" dirty="0" smtClean="0"/>
          </a:p>
          <a:p>
            <a:pPr algn="ctr" eaLnBrk="1" hangingPunct="1">
              <a:buFontTx/>
              <a:buNone/>
            </a:pPr>
            <a:endParaRPr lang="en-US" altLang="zh-CN" sz="2400" b="1" dirty="0" smtClean="0"/>
          </a:p>
          <a:p>
            <a:pPr algn="ctr" eaLnBrk="1" hangingPunct="1">
              <a:buFontTx/>
              <a:buNone/>
            </a:pPr>
            <a:r>
              <a:rPr lang="en-US" altLang="zh-CN" sz="2400" b="1" dirty="0" smtClean="0"/>
              <a:t>Both MV0 and MV1 point to past reference pictures</a:t>
            </a:r>
            <a:endParaRPr lang="en-US" altLang="zh-CN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FF5981A-64A7-4E1B-BB92-F8DC943BCE38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289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104984" y="5239321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100" dirty="0">
                <a:cs typeface="Times New Roman" pitchFamily="18" charset="0"/>
              </a:rPr>
              <a:t/>
            </a:r>
            <a:br>
              <a:rPr lang="en-US" sz="1100" dirty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pic>
        <p:nvPicPr>
          <p:cNvPr id="31775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419" y="1397000"/>
            <a:ext cx="5833800" cy="400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MVP scaling (2)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algn="ctr" eaLnBrk="1" hangingPunct="1">
              <a:buFontTx/>
              <a:buNone/>
            </a:pPr>
            <a:endParaRPr lang="en-US" altLang="zh-CN" sz="1000" b="1" dirty="0" smtClean="0"/>
          </a:p>
          <a:p>
            <a:pPr algn="ctr" eaLnBrk="1" hangingPunct="1">
              <a:buFontTx/>
              <a:buNone/>
            </a:pPr>
            <a:endParaRPr lang="en-US" altLang="zh-CN" sz="2400" b="1" dirty="0" smtClean="0"/>
          </a:p>
          <a:p>
            <a:pPr algn="ctr" eaLnBrk="1" hangingPunct="1">
              <a:buFontTx/>
              <a:buNone/>
            </a:pPr>
            <a:r>
              <a:rPr lang="en-US" altLang="zh-CN" sz="2400" b="1" dirty="0" smtClean="0"/>
              <a:t>MV0 points to a past reference picture and MV1 point to future reference picture</a:t>
            </a:r>
            <a:endParaRPr lang="en-US" altLang="zh-CN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FF5981A-64A7-4E1B-BB92-F8DC943BCE38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289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104984" y="5239321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100" dirty="0">
                <a:cs typeface="Times New Roman" pitchFamily="18" charset="0"/>
              </a:rPr>
              <a:t/>
            </a:r>
            <a:br>
              <a:rPr lang="en-US" sz="1100" dirty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178" y="1241777"/>
            <a:ext cx="3875317" cy="431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49202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 (1)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r>
              <a:rPr lang="en-US" sz="2400" dirty="0" smtClean="0"/>
              <a:t>MVP of list 1 derived from MV0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96073"/>
              </p:ext>
            </p:extLst>
          </p:nvPr>
        </p:nvGraphicFramePr>
        <p:xfrm>
          <a:off x="2659245" y="1524890"/>
          <a:ext cx="3697819" cy="395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288"/>
                <a:gridCol w="847274"/>
                <a:gridCol w="847274"/>
                <a:gridCol w="836983"/>
              </a:tblGrid>
              <a:tr h="310435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Low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delay low complexity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Y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V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r>
                        <a:rPr lang="en-US" sz="1100" dirty="0" smtClean="0">
                          <a:effectLst/>
                        </a:rPr>
                        <a:t>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-0.5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0.4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103%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 (2)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r>
              <a:rPr lang="en-US" sz="2400" dirty="0" smtClean="0"/>
              <a:t>MVP of list 1 derived from MVP0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163750"/>
              </p:ext>
            </p:extLst>
          </p:nvPr>
        </p:nvGraphicFramePr>
        <p:xfrm>
          <a:off x="2659245" y="1524890"/>
          <a:ext cx="3697819" cy="3952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288"/>
                <a:gridCol w="847274"/>
                <a:gridCol w="847274"/>
                <a:gridCol w="836983"/>
              </a:tblGrid>
              <a:tr h="310435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Low</a:t>
                      </a:r>
                      <a:r>
                        <a:rPr lang="en-US" sz="1100" baseline="0" dirty="0" smtClean="0">
                          <a:effectLst/>
                          <a:latin typeface="+mn-lt"/>
                          <a:ea typeface="+mn-ea"/>
                        </a:rPr>
                        <a:t> delay low complexity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Y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 BD-rate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V BD-rate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r>
                        <a:rPr lang="en-US" sz="1100" dirty="0" smtClean="0">
                          <a:effectLst/>
                        </a:rPr>
                        <a:t>0.3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</a:rPr>
                        <a:t>-0.4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035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0.0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-0.3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102%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6070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99%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347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Simplification of MVP design for bi directional prediction.</a:t>
            </a:r>
          </a:p>
          <a:p>
            <a:r>
              <a:rPr lang="en-US" sz="2400" dirty="0" smtClean="0"/>
              <a:t>MVP of list 1 is set to either MV0 or MVP0. </a:t>
            </a:r>
          </a:p>
          <a:p>
            <a:r>
              <a:rPr lang="en-US" sz="2400" dirty="0"/>
              <a:t>Only 1 candidate </a:t>
            </a:r>
            <a:r>
              <a:rPr lang="en-US" sz="2400" dirty="0" smtClean="0"/>
              <a:t>list required, lower complexity in decoder.</a:t>
            </a:r>
          </a:p>
          <a:p>
            <a:r>
              <a:rPr lang="en-US" sz="2400" dirty="0" smtClean="0"/>
              <a:t>No overhead required for MVP index of list 1.</a:t>
            </a:r>
            <a:endParaRPr lang="en-US" sz="2400" dirty="0"/>
          </a:p>
          <a:p>
            <a:r>
              <a:rPr lang="en-US" altLang="zh-TW" sz="2400" dirty="0" smtClean="0"/>
              <a:t>No significant impact on coding performance.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5504</TotalTime>
  <Words>385</Words>
  <Application>Microsoft Office PowerPoint</Application>
  <PresentationFormat>On-screen Show (4:3)</PresentationFormat>
  <Paragraphs>142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Motorola Master Presentation</vt:lpstr>
      <vt:lpstr>Simplification of MVP design for HEVC  JCTVC-F575</vt:lpstr>
      <vt:lpstr>MV coding for bi-predictive mode in HM-3.0</vt:lpstr>
      <vt:lpstr>Proposed change</vt:lpstr>
      <vt:lpstr>Example of MVP scaling (1)</vt:lpstr>
      <vt:lpstr>Example of MVP scaling (2)</vt:lpstr>
      <vt:lpstr>Experimental results (1)</vt:lpstr>
      <vt:lpstr>Experimental results (2)</vt:lpstr>
      <vt:lpstr>Conclusions</vt:lpstr>
    </vt:vector>
  </TitlesOfParts>
  <Company>Fine Point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Poc</cp:lastModifiedBy>
  <cp:revision>638</cp:revision>
  <dcterms:created xsi:type="dcterms:W3CDTF">2009-05-06T22:14:02Z</dcterms:created>
  <dcterms:modified xsi:type="dcterms:W3CDTF">2011-07-19T03:51:25Z</dcterms:modified>
</cp:coreProperties>
</file>