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79" r:id="rId4"/>
    <p:sldId id="267" r:id="rId5"/>
    <p:sldId id="284" r:id="rId6"/>
    <p:sldId id="274" r:id="rId7"/>
    <p:sldId id="285" r:id="rId8"/>
    <p:sldId id="270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6292"/>
    <a:srgbClr val="666666"/>
    <a:srgbClr val="439539"/>
    <a:srgbClr val="00728F"/>
    <a:srgbClr val="B5121B"/>
    <a:srgbClr val="F60000"/>
    <a:srgbClr val="F0F0F0"/>
    <a:srgbClr val="E3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132" autoAdjust="0"/>
    <p:restoredTop sz="85882" autoAdjust="0"/>
  </p:normalViewPr>
  <p:slideViewPr>
    <p:cSldViewPr snapToGrid="0">
      <p:cViewPr>
        <p:scale>
          <a:sx n="90" d="100"/>
          <a:sy n="90" d="100"/>
        </p:scale>
        <p:origin x="-1314" y="-48"/>
      </p:cViewPr>
      <p:guideLst>
        <p:guide orient="horz" pos="2145"/>
        <p:guide orient="horz" pos="618"/>
        <p:guide orient="horz" pos="4245"/>
        <p:guide orient="horz" pos="3984"/>
        <p:guide orient="horz" pos="2587"/>
        <p:guide orient="horz" pos="991"/>
        <p:guide orient="horz" pos="3520"/>
        <p:guide orient="horz" pos="301"/>
        <p:guide pos="2880"/>
        <p:guide pos="79"/>
        <p:guide pos="5679"/>
        <p:guide pos="238"/>
        <p:guide pos="5521"/>
        <p:guide pos="2641"/>
        <p:guide pos="2793"/>
        <p:guide pos="13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10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521CBE9E-056A-49B2-A8E3-C917C4AF1BDC}" type="datetimeFigureOut">
              <a:rPr lang="en-US"/>
              <a:pPr>
                <a:defRPr/>
              </a:pPr>
              <a:t>7/13/2011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D23C4FA6-F1F4-4DCA-BC8E-C024A3803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B628D8AC-36C1-47ED-B636-34BACA84E3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02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8D8AC-36C1-47ED-B636-34BACA84E3F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6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8D8AC-36C1-47ED-B636-34BACA84E3F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64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Motorola Title Slid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127000" y="4102100"/>
            <a:ext cx="8888413" cy="2562225"/>
          </a:xfrm>
          <a:prstGeom prst="rect">
            <a:avLst/>
          </a:prstGeom>
          <a:solidFill>
            <a:srgbClr val="B5121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>
              <a:solidFill>
                <a:srgbClr val="F0F0F0"/>
              </a:solidFill>
              <a:latin typeface="Arial" pitchFamily="34" charset="0"/>
              <a:ea typeface="ＭＳ Ｐゴシック"/>
            </a:endParaRPr>
          </a:p>
        </p:txBody>
      </p:sp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243888" y="4403725"/>
            <a:ext cx="519112" cy="522288"/>
            <a:chOff x="238" y="3985"/>
            <a:chExt cx="183" cy="184"/>
          </a:xfrm>
        </p:grpSpPr>
        <p:sp>
          <p:nvSpPr>
            <p:cNvPr id="6" name="Oval 13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ea typeface="ＭＳ Ｐゴシック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ea typeface="ヒラギノ角ゴ Pro W3" pitchFamily="-105" charset="-128"/>
              </a:endParaRPr>
            </a:p>
          </p:txBody>
        </p:sp>
      </p:grp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377825" y="6323013"/>
            <a:ext cx="5372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  <a:latin typeface="Arial" pitchFamily="34" charset="0"/>
                <a:ea typeface="ＭＳ Ｐゴシック"/>
              </a:rPr>
              <a:t>MOTOROLA and the Stylized M Logo are trademarks or registered trademarks of Motorola Trademark Holdings, LLC. All other trademarks are the property of their respective owners.  © 2011 Motorola Mobility, Inc.  All rights reserved.</a:t>
            </a:r>
            <a:endParaRPr lang="en-US" sz="800" b="1" dirty="0">
              <a:solidFill>
                <a:schemeClr val="bg1"/>
              </a:solidFill>
              <a:latin typeface="Arial" pitchFamily="34" charset="0"/>
              <a:ea typeface="ＭＳ Ｐゴシック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0688"/>
            <a:ext cx="7772400" cy="889000"/>
          </a:xfrm>
        </p:spPr>
        <p:txBody>
          <a:bodyPr/>
          <a:lstStyle>
            <a:lvl1pPr>
              <a:defRPr>
                <a:solidFill>
                  <a:srgbClr val="B5121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2454" y="4300538"/>
            <a:ext cx="7746050" cy="14478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54805-C9DA-4F13-B2B3-1489672CEC5C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898CA-7D74-4F55-B662-86CDBF8C5914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_12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 b="1"/>
            </a:lvl1pPr>
            <a:lvl2pPr>
              <a:lnSpc>
                <a:spcPct val="100000"/>
              </a:lnSpc>
              <a:spcBef>
                <a:spcPts val="0"/>
              </a:spcBef>
              <a:defRPr sz="1200"/>
            </a:lvl2pPr>
            <a:lvl3pPr>
              <a:lnSpc>
                <a:spcPct val="100000"/>
              </a:lnSpc>
              <a:spcBef>
                <a:spcPts val="0"/>
              </a:spcBef>
              <a:defRPr sz="1200"/>
            </a:lvl3pPr>
            <a:lvl4pPr>
              <a:lnSpc>
                <a:spcPct val="100000"/>
              </a:lnSpc>
              <a:spcBef>
                <a:spcPts val="0"/>
              </a:spcBef>
              <a:defRPr sz="1200"/>
            </a:lvl4pPr>
            <a:lvl5pPr>
              <a:lnSpc>
                <a:spcPct val="10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13370-D6D8-4AD7-A337-BBE741F28D53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Normal Font Hea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C0CF7-CA9C-4255-ADD9-2C7A6E46C77D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Small Fon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60EA7-7652-4FCD-9431-6D412A3B2D3D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age_No Header_FreeFo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D4D09-8DC3-44DE-B004-8AD481784F88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C9252-9710-4D6C-A27E-FC5C16918C2B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477838"/>
            <a:ext cx="8386762" cy="828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5" y="1782763"/>
            <a:ext cx="8386763" cy="3933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12138" y="6359525"/>
            <a:ext cx="606425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08D50-BC84-496E-AB9C-68F5728A1852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0575" y="6350000"/>
            <a:ext cx="2895600" cy="2651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477838"/>
            <a:ext cx="838676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782763"/>
            <a:ext cx="83867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342900" y="57150"/>
            <a:ext cx="17478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>
                <a:solidFill>
                  <a:srgbClr val="A6A6A6"/>
                </a:solidFill>
                <a:ea typeface="ＭＳ Ｐゴシック" pitchFamily="-105" charset="-128"/>
              </a:rPr>
              <a:t>Motorola Mobility</a:t>
            </a: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109788" y="57150"/>
            <a:ext cx="39068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 smtClean="0">
                <a:solidFill>
                  <a:srgbClr val="A6A6A6"/>
                </a:solidFill>
                <a:latin typeface="Arial" pitchFamily="34" charset="0"/>
                <a:ea typeface="ＭＳ Ｐゴシック"/>
              </a:rPr>
              <a:t>Simplification</a:t>
            </a:r>
            <a:r>
              <a:rPr lang="en-US" sz="1000" b="1" baseline="0" dirty="0" smtClean="0">
                <a:solidFill>
                  <a:srgbClr val="A6A6A6"/>
                </a:solidFill>
                <a:latin typeface="Arial" pitchFamily="34" charset="0"/>
                <a:ea typeface="ＭＳ Ｐゴシック"/>
              </a:rPr>
              <a:t> of MVP design for HEVC</a:t>
            </a:r>
            <a:endParaRPr lang="en-US" sz="1000" b="1" dirty="0">
              <a:solidFill>
                <a:srgbClr val="00728F"/>
              </a:solidFill>
              <a:latin typeface="Arial" pitchFamily="34" charset="0"/>
              <a:ea typeface="ＭＳ Ｐゴシック"/>
            </a:endParaRPr>
          </a:p>
        </p:txBody>
      </p: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</a:endParaRPr>
            </a:p>
          </p:txBody>
        </p:sp>
        <p:sp>
          <p:nvSpPr>
            <p:cNvPr id="2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</a:endParaRPr>
            </a:p>
          </p:txBody>
        </p:sp>
      </p:grp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8659813" y="339725"/>
            <a:ext cx="214312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fld id="{C74FBCBD-FF43-469F-A4AD-E088AB95A99C}" type="slidenum">
              <a:rPr lang="en-US" sz="900">
                <a:solidFill>
                  <a:srgbClr val="F60000"/>
                </a:solidFill>
                <a:latin typeface="Arial" pitchFamily="34" charset="0"/>
                <a:ea typeface="ＭＳ Ｐゴシック"/>
              </a:rPr>
              <a:pPr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F60000"/>
              </a:solidFill>
              <a:latin typeface="Arial" pitchFamily="34" charset="0"/>
              <a:ea typeface="ＭＳ Ｐゴシック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8202613" y="303213"/>
            <a:ext cx="4191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0" hangingPunct="0">
              <a:defRPr/>
            </a:pPr>
            <a:r>
              <a:rPr lang="en-US" sz="900" dirty="0">
                <a:solidFill>
                  <a:srgbClr val="F60000"/>
                </a:solidFill>
                <a:ea typeface="ＭＳ Ｐゴシック" pitchFamily="-105" charset="-128"/>
              </a:rPr>
              <a:t>Page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ea typeface="ＭＳ Ｐゴシック"/>
              </a:endParaRPr>
            </a:p>
          </p:txBody>
        </p:sp>
        <p:sp>
          <p:nvSpPr>
            <p:cNvPr id="1044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ea typeface="ヒラギノ角ゴ Pro W3" pitchFamily="-105" charset="-128"/>
              </a:endParaRPr>
            </a:p>
          </p:txBody>
        </p:sp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212138" y="6359525"/>
            <a:ext cx="606425" cy="2635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5AFB278F-4996-4F29-9DB9-5F5B2F4A198D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90575" y="6350000"/>
            <a:ext cx="2895600" cy="2651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6" r:id="rId2"/>
    <p:sldLayoutId id="2147483655" r:id="rId3"/>
    <p:sldLayoutId id="2147483654" r:id="rId4"/>
    <p:sldLayoutId id="2147483659" r:id="rId5"/>
    <p:sldLayoutId id="2147483660" r:id="rId6"/>
    <p:sldLayoutId id="2147483661" r:id="rId7"/>
    <p:sldLayoutId id="2147483653" r:id="rId8"/>
    <p:sldLayoutId id="2147483657" r:id="rId9"/>
  </p:sldLayoutIdLst>
  <p:transition spd="med">
    <p:wipe dir="r"/>
  </p:transition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223838" indent="-223838" algn="l" rtl="0" eaLnBrk="0" fontAlgn="base" hangingPunct="0">
        <a:spcBef>
          <a:spcPts val="600"/>
        </a:spcBef>
        <a:spcAft>
          <a:spcPts val="6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921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  <a:ea typeface="+mn-ea"/>
          <a:cs typeface="ＭＳ Ｐゴシック"/>
        </a:defRPr>
      </a:lvl2pPr>
      <a:lvl3pPr marL="9731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16589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1161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5733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0305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4877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C00000"/>
                </a:solidFill>
              </a:rPr>
              <a:t>Simplification of MVP design for HEVC </a:t>
            </a:r>
            <a:br>
              <a:rPr lang="en-US" sz="2800" dirty="0" smtClean="0">
                <a:solidFill>
                  <a:srgbClr val="C00000"/>
                </a:solidFill>
              </a:rPr>
            </a:br>
            <a:r>
              <a:rPr lang="en-US" sz="2000" dirty="0" smtClean="0"/>
              <a:t>JCTVC-F575</a:t>
            </a:r>
          </a:p>
        </p:txBody>
      </p:sp>
      <p:sp>
        <p:nvSpPr>
          <p:cNvPr id="12290" name="Subtitle 2"/>
          <p:cNvSpPr>
            <a:spLocks noGrp="1"/>
          </p:cNvSpPr>
          <p:nvPr>
            <p:ph type="subTitle" idx="1"/>
          </p:nvPr>
        </p:nvSpPr>
        <p:spPr>
          <a:xfrm>
            <a:off x="288925" y="4300538"/>
            <a:ext cx="7829550" cy="1447800"/>
          </a:xfrm>
        </p:spPr>
        <p:txBody>
          <a:bodyPr/>
          <a:lstStyle/>
          <a:p>
            <a:r>
              <a:rPr lang="en-US" sz="2400" dirty="0" err="1" smtClean="0"/>
              <a:t>Yue</a:t>
            </a:r>
            <a:r>
              <a:rPr lang="en-US" sz="2400" dirty="0" smtClean="0"/>
              <a:t> Yu, </a:t>
            </a:r>
            <a:r>
              <a:rPr lang="en-US" sz="2400" dirty="0" err="1" smtClean="0"/>
              <a:t>Krit</a:t>
            </a:r>
            <a:r>
              <a:rPr lang="en-US" sz="2400" dirty="0" smtClean="0"/>
              <a:t> </a:t>
            </a:r>
            <a:r>
              <a:rPr lang="en-US" sz="2400" dirty="0" err="1" smtClean="0"/>
              <a:t>Panusopone</a:t>
            </a:r>
            <a:r>
              <a:rPr lang="en-US" sz="2400" dirty="0" smtClean="0"/>
              <a:t> </a:t>
            </a:r>
            <a:r>
              <a:rPr lang="en-US" sz="2400" dirty="0" smtClean="0"/>
              <a:t>and </a:t>
            </a:r>
            <a:r>
              <a:rPr lang="en-US" sz="2400" dirty="0" err="1" smtClean="0"/>
              <a:t>Limin</a:t>
            </a:r>
            <a:r>
              <a:rPr lang="en-US" sz="2400" dirty="0" smtClean="0"/>
              <a:t> Wang</a:t>
            </a:r>
          </a:p>
          <a:p>
            <a:r>
              <a:rPr lang="en-US" sz="2400" dirty="0" smtClean="0"/>
              <a:t>Motorola Mobility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MV coding for bi-predictive mode in HM-3.0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2 MVs are used for each PU, one for list 0 and one for list 1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Each MV is coded independently with its own MVP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MVP is computed using AMVP scheme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Hence, 2 MVP candidate lists are formed and 2 MVP indices may be required</a:t>
            </a:r>
          </a:p>
          <a:p>
            <a:pPr eaLnBrk="1" hangingPunct="1"/>
            <a:endParaRPr lang="en-US" altLang="zh-CN" sz="2000" dirty="0" smtClean="0">
              <a:ea typeface="宋体" pitchFamily="2" charset="-122"/>
            </a:endParaRPr>
          </a:p>
          <a:p>
            <a:pPr eaLnBrk="1" hangingPunct="1"/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875EF7-8345-4E15-BF41-9D187171D140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Proposed change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For list 0, compute MVP using AMVP scheme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MVP index for list 0 may be used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For list 1, compute MVP using MV0 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No need to form MVP candidate list for list 1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Scaling may be required for list 1 MVP calculation</a:t>
            </a:r>
          </a:p>
          <a:p>
            <a:pPr marL="0" indent="0" algn="ctr" eaLnBrk="1" hangingPunct="1">
              <a:buNone/>
            </a:pPr>
            <a:r>
              <a:rPr lang="en-US" altLang="zh-CN" sz="2400" dirty="0" smtClean="0">
                <a:ea typeface="宋体" pitchFamily="2" charset="-122"/>
              </a:rPr>
              <a:t>MVP_list1 = (sign)(TR2/TR1)*MV0</a:t>
            </a:r>
          </a:p>
          <a:p>
            <a:pPr lvl="1" eaLnBrk="1" hangingPunct="1"/>
            <a:r>
              <a:rPr lang="en-US" altLang="zh-CN" sz="2200" dirty="0" smtClean="0">
                <a:ea typeface="宋体" pitchFamily="2" charset="-122"/>
              </a:rPr>
              <a:t>Sign is set based on prediction direction of MV0 and MV1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Alternately, MVP, for list 1, can be computed using MVP0</a:t>
            </a:r>
          </a:p>
          <a:p>
            <a:pPr lvl="1" eaLnBrk="1" hangingPunct="1"/>
            <a:r>
              <a:rPr lang="en-US" altLang="zh-CN" sz="2200" dirty="0" smtClean="0">
                <a:ea typeface="宋体" pitchFamily="2" charset="-122"/>
              </a:rPr>
              <a:t>Similar scaling process applies</a:t>
            </a:r>
          </a:p>
          <a:p>
            <a:pPr lvl="1" eaLnBrk="1" hangingPunct="1"/>
            <a:endParaRPr lang="en-US" altLang="zh-CN" sz="2000" dirty="0" smtClean="0">
              <a:ea typeface="宋体" pitchFamily="2" charset="-122"/>
            </a:endParaRPr>
          </a:p>
          <a:p>
            <a:pPr marL="0" indent="0" eaLnBrk="1" hangingPunct="1">
              <a:buNone/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875EF7-8345-4E15-BF41-9D187171D140}" type="datetime1">
              <a:rPr lang="en-US">
                <a:solidFill>
                  <a:srgbClr val="FFFFFF">
                    <a:lumMod val="50000"/>
                  </a:srgbClr>
                </a:solidFill>
              </a:rPr>
              <a:pPr>
                <a:defRPr/>
              </a:pPr>
              <a:t>7/13/2011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1E1E1E">
                    <a:tint val="75000"/>
                  </a:srgbClr>
                </a:solidFill>
              </a:rPr>
              <a:t>© 2011 Motorola Mobility, Inc.</a:t>
            </a:r>
          </a:p>
        </p:txBody>
      </p:sp>
    </p:spTree>
    <p:extLst>
      <p:ext uri="{BB962C8B-B14F-4D97-AF65-F5344CB8AC3E}">
        <p14:creationId xmlns:p14="http://schemas.microsoft.com/office/powerpoint/2010/main" val="57029127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Example of MVP scaling (1)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algn="ctr" eaLnBrk="1" hangingPunct="1">
              <a:buFontTx/>
              <a:buNone/>
            </a:pPr>
            <a:endParaRPr lang="en-US" altLang="zh-CN" sz="1000" b="1" dirty="0" smtClean="0"/>
          </a:p>
          <a:p>
            <a:pPr algn="ctr" eaLnBrk="1" hangingPunct="1">
              <a:buFontTx/>
              <a:buNone/>
            </a:pPr>
            <a:endParaRPr lang="en-US" altLang="zh-CN" sz="2400" b="1" dirty="0" smtClean="0"/>
          </a:p>
          <a:p>
            <a:pPr algn="ctr" eaLnBrk="1" hangingPunct="1">
              <a:buFontTx/>
              <a:buNone/>
            </a:pPr>
            <a:r>
              <a:rPr lang="en-US" altLang="zh-CN" sz="2400" b="1" dirty="0" smtClean="0"/>
              <a:t>Both MV0 and MV1 point to past reference pictures</a:t>
            </a:r>
            <a:endParaRPr lang="en-US" altLang="zh-CN" sz="2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FF5981A-64A7-4E1B-BB92-F8DC943BCE38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2892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4104984" y="5239321"/>
            <a:ext cx="184731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100" dirty="0">
                <a:cs typeface="Times New Roman" pitchFamily="18" charset="0"/>
              </a:rPr>
              <a:t/>
            </a:r>
            <a:br>
              <a:rPr lang="en-US" sz="1100" dirty="0"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31775" name="Picture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419" y="1397000"/>
            <a:ext cx="5833800" cy="400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Example of MVP scaling (2)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algn="ctr" eaLnBrk="1" hangingPunct="1">
              <a:buFontTx/>
              <a:buNone/>
            </a:pPr>
            <a:endParaRPr lang="en-US" altLang="zh-CN" sz="1000" b="1" dirty="0" smtClean="0"/>
          </a:p>
          <a:p>
            <a:pPr algn="ctr" eaLnBrk="1" hangingPunct="1">
              <a:buFontTx/>
              <a:buNone/>
            </a:pPr>
            <a:endParaRPr lang="en-US" altLang="zh-CN" sz="2400" b="1" dirty="0" smtClean="0"/>
          </a:p>
          <a:p>
            <a:pPr algn="ctr" eaLnBrk="1" hangingPunct="1">
              <a:buFontTx/>
              <a:buNone/>
            </a:pPr>
            <a:r>
              <a:rPr lang="en-US" altLang="zh-CN" sz="2400" b="1" dirty="0" smtClean="0"/>
              <a:t>MV0 points to a past reference picture and MV1 point to future reference picture</a:t>
            </a:r>
            <a:endParaRPr lang="en-US" altLang="zh-CN" sz="2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FF5981A-64A7-4E1B-BB92-F8DC943BCE38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0" y="2892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4104984" y="5239321"/>
            <a:ext cx="184731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100" dirty="0">
                <a:cs typeface="Times New Roman" pitchFamily="18" charset="0"/>
              </a:rPr>
              <a:t/>
            </a:r>
            <a:br>
              <a:rPr lang="en-US" sz="1100" dirty="0"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178" y="1241777"/>
            <a:ext cx="3875317" cy="431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49202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Experimental results (1)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4440939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 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 smtClean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 smtClean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 smtClean="0"/>
          </a:p>
          <a:p>
            <a:pPr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r>
              <a:rPr lang="en-US" sz="2400" dirty="0" smtClean="0"/>
              <a:t>MVP of list 1 derived from MV0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3C69866-5E23-41D4-AFF4-904F3ACC87D3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396073"/>
              </p:ext>
            </p:extLst>
          </p:nvPr>
        </p:nvGraphicFramePr>
        <p:xfrm>
          <a:off x="2659245" y="1524890"/>
          <a:ext cx="3697819" cy="3952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6288"/>
                <a:gridCol w="847274"/>
                <a:gridCol w="847274"/>
                <a:gridCol w="836983"/>
              </a:tblGrid>
              <a:tr h="31043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Low</a:t>
                      </a:r>
                      <a:r>
                        <a:rPr lang="en-US" sz="1100" baseline="0" dirty="0" smtClean="0">
                          <a:effectLst/>
                          <a:latin typeface="+mn-lt"/>
                          <a:ea typeface="+mn-ea"/>
                        </a:rPr>
                        <a:t> delay low complexity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707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Y BD-rate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U BD-rate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V BD-rate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A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0.2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0.2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0.3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r>
                        <a:rPr lang="en-US" sz="1100" dirty="0" smtClean="0">
                          <a:effectLst/>
                        </a:rPr>
                        <a:t>0.2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-0.5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0.4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070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 Time[%]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103%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70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 Time[%]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99%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Experimental results (2)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4440939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 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 smtClean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 smtClean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 smtClean="0"/>
          </a:p>
          <a:p>
            <a:pPr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r>
              <a:rPr lang="en-US" sz="2400" dirty="0" smtClean="0"/>
              <a:t>MVP of list 1 derived from MVP0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3C69866-5E23-41D4-AFF4-904F3ACC87D3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163750"/>
              </p:ext>
            </p:extLst>
          </p:nvPr>
        </p:nvGraphicFramePr>
        <p:xfrm>
          <a:off x="2659245" y="1524890"/>
          <a:ext cx="3697819" cy="3952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6288"/>
                <a:gridCol w="847274"/>
                <a:gridCol w="847274"/>
                <a:gridCol w="836983"/>
              </a:tblGrid>
              <a:tr h="31043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Low</a:t>
                      </a:r>
                      <a:r>
                        <a:rPr lang="en-US" sz="1100" baseline="0" dirty="0" smtClean="0">
                          <a:effectLst/>
                          <a:latin typeface="+mn-lt"/>
                          <a:ea typeface="+mn-ea"/>
                        </a:rPr>
                        <a:t> delay low complexity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707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Y BD-rate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U BD-rate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V BD-rate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A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0.2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-0.4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-0.2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-0.2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r>
                        <a:rPr lang="en-US" sz="1100" dirty="0" smtClean="0">
                          <a:effectLst/>
                        </a:rPr>
                        <a:t>0.3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-0.1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-0.4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035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All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0.0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-0.3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070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Enc Time[%]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102%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070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effectLst/>
                        </a:rPr>
                        <a:t>Dec Time[%]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99%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3479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Conclusions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r>
              <a:rPr lang="en-US" sz="2400" dirty="0" smtClean="0"/>
              <a:t>Simplification of MVP design for bi directional prediction.</a:t>
            </a:r>
          </a:p>
          <a:p>
            <a:r>
              <a:rPr lang="en-US" sz="2400" dirty="0" smtClean="0"/>
              <a:t>MVP of list 1 is set to either MV0 or MVP0. </a:t>
            </a:r>
          </a:p>
          <a:p>
            <a:r>
              <a:rPr lang="en-US" sz="2400" dirty="0"/>
              <a:t>Only 1 candidate </a:t>
            </a:r>
            <a:r>
              <a:rPr lang="en-US" sz="2400" dirty="0" smtClean="0"/>
              <a:t>list required, lower complexity in decoder.</a:t>
            </a:r>
          </a:p>
          <a:p>
            <a:r>
              <a:rPr lang="en-US" sz="2400" dirty="0" smtClean="0"/>
              <a:t>No overhead required for MVP index of list 1.</a:t>
            </a:r>
            <a:endParaRPr lang="en-US" sz="2400" dirty="0"/>
          </a:p>
          <a:p>
            <a:r>
              <a:rPr lang="en-US" altLang="zh-TW" sz="2400" dirty="0" smtClean="0"/>
              <a:t>No significant impact on coding performance.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3FFA296-EEFF-4B8F-A2BA-AD577A88C50F}" type="datetime1">
              <a:rPr lang="en-US"/>
              <a:pPr>
                <a:defRPr/>
              </a:pPr>
              <a:t>7/13/2011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orola Master Presentation">
  <a:themeElements>
    <a:clrScheme name="Motorola 2010">
      <a:dk1>
        <a:srgbClr val="1E1E1E"/>
      </a:dk1>
      <a:lt1>
        <a:srgbClr val="FFFFFF"/>
      </a:lt1>
      <a:dk2>
        <a:srgbClr val="D52B1E"/>
      </a:dk2>
      <a:lt2>
        <a:srgbClr val="8A1F03"/>
      </a:lt2>
      <a:accent1>
        <a:srgbClr val="00728F"/>
      </a:accent1>
      <a:accent2>
        <a:srgbClr val="009AC7"/>
      </a:accent2>
      <a:accent3>
        <a:srgbClr val="757575"/>
      </a:accent3>
      <a:accent4>
        <a:srgbClr val="CCCCCC"/>
      </a:accent4>
      <a:accent5>
        <a:srgbClr val="439539"/>
      </a:accent5>
      <a:accent6>
        <a:srgbClr val="F58025"/>
      </a:accent6>
      <a:hlink>
        <a:srgbClr val="FFC222"/>
      </a:hlink>
      <a:folHlink>
        <a:srgbClr val="556292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5497</TotalTime>
  <Words>385</Words>
  <Application>Microsoft Office PowerPoint</Application>
  <PresentationFormat>On-screen Show (4:3)</PresentationFormat>
  <Paragraphs>142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Motorola Master Presentation</vt:lpstr>
      <vt:lpstr>Simplification of MVP design for HEVC  JCTVC-F575</vt:lpstr>
      <vt:lpstr>MV coding for bi-predictive mode in HM-3.0</vt:lpstr>
      <vt:lpstr>Proposed change</vt:lpstr>
      <vt:lpstr>Example of MVP scaling (1)</vt:lpstr>
      <vt:lpstr>Example of MVP scaling (2)</vt:lpstr>
      <vt:lpstr>Experimental results (1)</vt:lpstr>
      <vt:lpstr>Experimental results (2)</vt:lpstr>
      <vt:lpstr>Conclusions</vt:lpstr>
    </vt:vector>
  </TitlesOfParts>
  <Company>Fine Point Productions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UNIT NAME</dc:title>
  <dc:creator>Amanda Cohen</dc:creator>
  <cp:lastModifiedBy>Poc</cp:lastModifiedBy>
  <cp:revision>636</cp:revision>
  <dcterms:created xsi:type="dcterms:W3CDTF">2009-05-06T22:14:02Z</dcterms:created>
  <dcterms:modified xsi:type="dcterms:W3CDTF">2011-07-13T01:19:59Z</dcterms:modified>
</cp:coreProperties>
</file>