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79" r:id="rId4"/>
    <p:sldId id="267" r:id="rId5"/>
    <p:sldId id="280" r:id="rId6"/>
    <p:sldId id="281" r:id="rId7"/>
    <p:sldId id="269" r:id="rId8"/>
    <p:sldId id="282" r:id="rId9"/>
    <p:sldId id="283" r:id="rId10"/>
    <p:sldId id="274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6292"/>
    <a:srgbClr val="666666"/>
    <a:srgbClr val="439539"/>
    <a:srgbClr val="00728F"/>
    <a:srgbClr val="B5121B"/>
    <a:srgbClr val="F60000"/>
    <a:srgbClr val="F0F0F0"/>
    <a:srgbClr val="E31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90" d="100"/>
          <a:sy n="90" d="100"/>
        </p:scale>
        <p:origin x="-1314" y="324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521CBE9E-056A-49B2-A8E3-C917C4AF1BDC}" type="datetimeFigureOut">
              <a:rPr lang="en-US"/>
              <a:pPr>
                <a:defRPr/>
              </a:pPr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D23C4FA6-F1F4-4DCA-BC8E-C024A3803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B628D8AC-36C1-47ED-B636-34BACA84E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F0F0F0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34" charset="0"/>
                <a:ea typeface="ＭＳ Ｐゴシック"/>
              </a:rPr>
              <a:t>MOTOROLA and the Stylized M Logo are trademarks or registered trademarks of Motorola Trademark Holdings, LLC. All other trademarks are the property of their respective owners.  © 2011 Motorola Mobility, Inc.  All rights reserved.</a:t>
            </a:r>
            <a:endParaRPr lang="en-US" sz="800" b="1" dirty="0">
              <a:solidFill>
                <a:schemeClr val="bg1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4805-C9DA-4F13-B2B3-1489672CEC5C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98CA-7D74-4F55-B662-86CDBF8C5914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13370-D6D8-4AD7-A337-BBE741F28D53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0CF7-CA9C-4255-ADD9-2C7A6E46C77D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0EA7-7652-4FCD-9431-6D412A3B2D3D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4D09-8DC3-44DE-B004-8AD481784F88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C9252-9710-4D6C-A27E-FC5C16918C2B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477838"/>
            <a:ext cx="8386762" cy="828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782763"/>
            <a:ext cx="8386763" cy="3933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2138" y="6359525"/>
            <a:ext cx="606425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8D50-BC84-496E-AB9C-68F5728A1852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0575" y="6350000"/>
            <a:ext cx="28956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A6A6A6"/>
                </a:solidFill>
                <a:ea typeface="ＭＳ Ｐゴシック" pitchFamily="-105" charset="-128"/>
              </a:rPr>
              <a:t>Motorola Mobility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Adaptive Scan for Large</a:t>
            </a:r>
            <a:r>
              <a:rPr lang="en-US" sz="1000" b="1" baseline="0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 Blocks for HEVC</a:t>
            </a:r>
            <a:endParaRPr lang="en-US" sz="1000" b="1" dirty="0">
              <a:solidFill>
                <a:srgbClr val="00728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C74FBCBD-FF43-469F-A4AD-E088AB95A99C}" type="slidenum">
              <a:rPr lang="en-US" sz="900">
                <a:solidFill>
                  <a:srgbClr val="F60000"/>
                </a:solidFill>
                <a:latin typeface="Arial" pitchFamily="34" charset="0"/>
                <a:ea typeface="ＭＳ Ｐゴシック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900">
              <a:solidFill>
                <a:srgbClr val="F600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ea typeface="ＭＳ Ｐゴシック" pitchFamily="-105" charset="-128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5AFB278F-4996-4F29-9DB9-5F5B2F4A198D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5" r:id="rId3"/>
    <p:sldLayoutId id="2147483654" r:id="rId4"/>
    <p:sldLayoutId id="2147483659" r:id="rId5"/>
    <p:sldLayoutId id="2147483660" r:id="rId6"/>
    <p:sldLayoutId id="2147483661" r:id="rId7"/>
    <p:sldLayoutId id="2147483653" r:id="rId8"/>
    <p:sldLayoutId id="2147483657" r:id="rId9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Adaptive Scan for Large Blocks for HEVC </a:t>
            </a:r>
            <a:r>
              <a:rPr lang="en-US" sz="2000" dirty="0" smtClean="0"/>
              <a:t>JCTVC-F569</a:t>
            </a:r>
          </a:p>
        </p:txBody>
      </p:sp>
      <p:sp>
        <p:nvSpPr>
          <p:cNvPr id="12290" name="Subtitle 2"/>
          <p:cNvSpPr>
            <a:spLocks noGrp="1"/>
          </p:cNvSpPr>
          <p:nvPr>
            <p:ph type="subTitle" idx="1"/>
          </p:nvPr>
        </p:nvSpPr>
        <p:spPr>
          <a:xfrm>
            <a:off x="288925" y="4300538"/>
            <a:ext cx="7829550" cy="1447800"/>
          </a:xfrm>
        </p:spPr>
        <p:txBody>
          <a:bodyPr/>
          <a:lstStyle/>
          <a:p>
            <a:r>
              <a:rPr lang="en-US" sz="2400" dirty="0" err="1" smtClean="0"/>
              <a:t>Yue</a:t>
            </a:r>
            <a:r>
              <a:rPr lang="en-US" sz="2400" dirty="0" smtClean="0"/>
              <a:t> Yu, </a:t>
            </a:r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 Lou and </a:t>
            </a:r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r>
              <a:rPr lang="en-US" sz="2400" dirty="0" smtClean="0"/>
              <a:t>Motorola </a:t>
            </a:r>
            <a:r>
              <a:rPr lang="en-US" sz="2400" dirty="0" smtClean="0"/>
              <a:t>Mobility</a:t>
            </a:r>
            <a:endParaRPr lang="en-US" sz="240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 smtClean="0"/>
              <a:t>The results were cross checked by HKUST (JCTVC-F614)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933843"/>
              </p:ext>
            </p:extLst>
          </p:nvPr>
        </p:nvGraphicFramePr>
        <p:xfrm>
          <a:off x="1372706" y="1514257"/>
          <a:ext cx="6229350" cy="395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288"/>
                <a:gridCol w="847274"/>
                <a:gridCol w="847274"/>
                <a:gridCol w="836983"/>
                <a:gridCol w="847274"/>
                <a:gridCol w="847274"/>
                <a:gridCol w="836983"/>
              </a:tblGrid>
              <a:tr h="310435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Intra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Intra LC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Y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V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Y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V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-1.0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-1.0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Mode dependent scan is proposed for CAVLC and significant map coding in CABAC for large TU block.</a:t>
            </a:r>
          </a:p>
          <a:p>
            <a:r>
              <a:rPr lang="en-US" sz="2400" dirty="0"/>
              <a:t>Mode dependent scan is proposed </a:t>
            </a:r>
            <a:r>
              <a:rPr lang="en-US" sz="2400" dirty="0" smtClean="0"/>
              <a:t>for level coding for </a:t>
            </a:r>
            <a:r>
              <a:rPr lang="en-US" sz="2400" dirty="0"/>
              <a:t>large TU block. </a:t>
            </a:r>
            <a:endParaRPr lang="en-US" sz="2400" dirty="0" smtClean="0"/>
          </a:p>
          <a:p>
            <a:r>
              <a:rPr lang="en-US" altLang="zh-TW" sz="2400" dirty="0" smtClean="0"/>
              <a:t>Proposed implementation friendly scan patterns.</a:t>
            </a:r>
          </a:p>
          <a:p>
            <a:r>
              <a:rPr lang="en-US" altLang="zh-TW" sz="2400" dirty="0" smtClean="0"/>
              <a:t>No significant impact on complexity.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Scan pattern for intra TU block in HM-3.0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CAVLC and significant map in CABAC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Zigzag scan for large block (16x16 and 32x32)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Adaptive scan (zigzag, vertical, horizontal) for small block (4x4 and 8x8)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level coding in CABAC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Zigzag scan within 4x4 block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Zigzag scan of 4x4 block for large block (8x8, 16x16 and 32x32)</a:t>
            </a: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change (1)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CAVLC and significant map in CABAC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No change for small block (4x4 and 8x8), adaptive scan used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Mode dependent scan (zigzag, new vertical, new horizontal) for large block (16x16 and 32x32)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Mapping table based on intra prediction direction decides scan pattern</a:t>
            </a:r>
          </a:p>
          <a:p>
            <a:pPr lvl="1" eaLnBrk="1" hangingPunct="1"/>
            <a:endParaRPr lang="en-US" altLang="zh-CN" sz="2000" dirty="0" smtClean="0">
              <a:ea typeface="宋体" pitchFamily="2" charset="-122"/>
            </a:endParaRPr>
          </a:p>
          <a:p>
            <a:pPr marL="0" indent="0"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7/13/2011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E1E1E">
                    <a:tint val="75000"/>
                  </a:srgbClr>
                </a:solidFill>
              </a:rPr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769774"/>
              </p:ext>
            </p:extLst>
          </p:nvPr>
        </p:nvGraphicFramePr>
        <p:xfrm>
          <a:off x="377832" y="4095750"/>
          <a:ext cx="8386749" cy="1981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403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9669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9669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1282"/>
              </a:tblGrid>
              <a:tr h="8343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            Index      Mode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    TU 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</a:tr>
              <a:tr h="28670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32x32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8670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16x16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2’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8670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8x8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8670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4x4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2912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New Vertical scan pattern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algn="ctr" eaLnBrk="1" hangingPunct="1">
              <a:buFontTx/>
              <a:buNone/>
            </a:pPr>
            <a:endParaRPr lang="en-US" altLang="zh-CN" sz="1000" b="1" dirty="0" smtClean="0"/>
          </a:p>
          <a:p>
            <a:pPr algn="ctr" eaLnBrk="1" hangingPunct="1">
              <a:buFontTx/>
              <a:buNone/>
            </a:pPr>
            <a:endParaRPr lang="en-US" altLang="zh-CN" sz="2400" b="1" dirty="0" smtClean="0"/>
          </a:p>
          <a:p>
            <a:pPr algn="ctr" eaLnBrk="1" hangingPunct="1">
              <a:buFontTx/>
              <a:buNone/>
            </a:pPr>
            <a:r>
              <a:rPr lang="en-US" altLang="zh-CN" sz="2400" b="1" dirty="0" smtClean="0"/>
              <a:t>16x16 TU				32x32 TU</a:t>
            </a:r>
            <a:endParaRPr lang="en-US" altLang="zh-CN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FF5981A-64A7-4E1B-BB92-F8DC943BCE38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289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104984" y="5239321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100" dirty="0">
                <a:cs typeface="Times New Roman" pitchFamily="18" charset="0"/>
              </a:rPr>
              <a:t/>
            </a:r>
            <a:br>
              <a:rPr lang="en-US" sz="1100" dirty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482360"/>
              </p:ext>
            </p:extLst>
          </p:nvPr>
        </p:nvGraphicFramePr>
        <p:xfrm>
          <a:off x="371475" y="1881187"/>
          <a:ext cx="3423128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r:id="rId3" imgW="8319264" imgH="7633226" progId="Visio.Drawing.11">
                  <p:embed/>
                </p:oleObj>
              </mc:Choice>
              <mc:Fallback>
                <p:oleObj r:id="rId3" imgW="8319264" imgH="763322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" y="1881187"/>
                        <a:ext cx="3423128" cy="3490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105541"/>
              </p:ext>
            </p:extLst>
          </p:nvPr>
        </p:nvGraphicFramePr>
        <p:xfrm>
          <a:off x="4895850" y="1838325"/>
          <a:ext cx="3352800" cy="348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r:id="rId5" imgW="8002332" imgH="7741994" progId="Visio.Drawing.11">
                  <p:embed/>
                </p:oleObj>
              </mc:Choice>
              <mc:Fallback>
                <p:oleObj r:id="rId5" imgW="8002332" imgH="7741994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1838325"/>
                        <a:ext cx="3352800" cy="3486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New Horizontal scan pattern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algn="ctr" eaLnBrk="1" hangingPunct="1">
              <a:buFontTx/>
              <a:buNone/>
            </a:pPr>
            <a:endParaRPr lang="en-US" altLang="zh-CN" sz="1000" b="1" dirty="0" smtClean="0"/>
          </a:p>
          <a:p>
            <a:pPr algn="ctr" eaLnBrk="1" hangingPunct="1">
              <a:buFontTx/>
              <a:buNone/>
            </a:pPr>
            <a:endParaRPr lang="en-US" altLang="zh-CN" sz="2400" b="1" dirty="0" smtClean="0"/>
          </a:p>
          <a:p>
            <a:pPr algn="ctr" eaLnBrk="1" hangingPunct="1">
              <a:buFontTx/>
              <a:buNone/>
            </a:pPr>
            <a:r>
              <a:rPr lang="en-US" altLang="zh-CN" sz="2400" b="1" dirty="0" smtClean="0"/>
              <a:t>16x16 TU				32x32 TU</a:t>
            </a:r>
            <a:endParaRPr lang="en-US" altLang="zh-CN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FF5981A-64A7-4E1B-BB92-F8DC943BCE38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289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104984" y="5239321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100" dirty="0">
                <a:cs typeface="Times New Roman" pitchFamily="18" charset="0"/>
              </a:rPr>
              <a:t/>
            </a:r>
            <a:br>
              <a:rPr lang="en-US" sz="1100" dirty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4382827"/>
              </p:ext>
            </p:extLst>
          </p:nvPr>
        </p:nvGraphicFramePr>
        <p:xfrm>
          <a:off x="423582" y="1838326"/>
          <a:ext cx="3418458" cy="348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r:id="rId3" imgW="8319264" imgH="7653029" progId="Visio.Drawing.11">
                  <p:embed/>
                </p:oleObj>
              </mc:Choice>
              <mc:Fallback>
                <p:oleObj r:id="rId3" imgW="8319264" imgH="765302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82" y="1838326"/>
                        <a:ext cx="3418458" cy="3486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57327"/>
              </p:ext>
            </p:extLst>
          </p:nvPr>
        </p:nvGraphicFramePr>
        <p:xfrm>
          <a:off x="4982180" y="1762696"/>
          <a:ext cx="3409345" cy="3556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r:id="rId5" imgW="7856442" imgH="7741994" progId="Visio.Drawing.11">
                  <p:embed/>
                </p:oleObj>
              </mc:Choice>
              <mc:Fallback>
                <p:oleObj r:id="rId5" imgW="7856442" imgH="7741994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2180" y="1762696"/>
                        <a:ext cx="3409345" cy="35561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681324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change (2)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level coding in CABAC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Mode dependent scan within 4x4 block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Mode dependent scan of 4x4 block for large block (8x8, 16x16 and 32x32)</a:t>
            </a:r>
          </a:p>
          <a:p>
            <a:pPr lvl="1" eaLnBrk="1" hangingPunct="1"/>
            <a:r>
              <a:rPr lang="en-US" altLang="zh-CN" sz="2000" dirty="0">
                <a:ea typeface="宋体" pitchFamily="2" charset="-122"/>
              </a:rPr>
              <a:t>Mapping table based on intra prediction direction decides scan </a:t>
            </a:r>
            <a:r>
              <a:rPr lang="en-US" altLang="zh-CN" sz="2000" dirty="0" smtClean="0">
                <a:ea typeface="宋体" pitchFamily="2" charset="-122"/>
              </a:rPr>
              <a:t>pattern, similar to significant map coding</a:t>
            </a:r>
            <a:endParaRPr lang="en-US" altLang="zh-CN" sz="2000" dirty="0">
              <a:ea typeface="宋体" pitchFamily="2" charset="-122"/>
            </a:endParaRPr>
          </a:p>
          <a:p>
            <a:pPr lvl="1"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295118"/>
              </p:ext>
            </p:extLst>
          </p:nvPr>
        </p:nvGraphicFramePr>
        <p:xfrm>
          <a:off x="387357" y="4057651"/>
          <a:ext cx="8386749" cy="2038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403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9669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9669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11346"/>
                <a:gridCol w="201282"/>
              </a:tblGrid>
              <a:tr h="85845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            Index      Mode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    TU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</a:tr>
              <a:tr h="2949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32x32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949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16x16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949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8x8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  <a:tr h="2949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4x4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005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Scan pattern of 8x8 TU for level coding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EE5A96-6D9A-4890-8BE3-5EEC8E28858A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-571500" y="1978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10880" y="4436418"/>
            <a:ext cx="7522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2400" dirty="0" smtClean="0"/>
              <a:t>Zigzag Scan		Horizontal Scan		Vertical Scan</a:t>
            </a:r>
            <a:endParaRPr lang="en-US" sz="2400" dirty="0"/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048564"/>
              </p:ext>
            </p:extLst>
          </p:nvPr>
        </p:nvGraphicFramePr>
        <p:xfrm>
          <a:off x="400050" y="1885950"/>
          <a:ext cx="7757726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r:id="rId3" imgW="5861630" imgH="1762446" progId="Visio.Drawing.11">
                  <p:embed/>
                </p:oleObj>
              </mc:Choice>
              <mc:Fallback>
                <p:oleObj r:id="rId3" imgW="5861630" imgH="1762446" progId="Visio.Drawing.11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1885950"/>
                        <a:ext cx="7757726" cy="2333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Scan pattern of 16x16 TU for level coding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EE5A96-6D9A-4890-8BE3-5EEC8E28858A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-571500" y="1978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10880" y="4436418"/>
            <a:ext cx="7522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2400" dirty="0" smtClean="0"/>
              <a:t>Zigzag Scan		Horizontal Scan		Vertical Scan</a:t>
            </a:r>
            <a:endParaRPr lang="en-US" sz="2400" dirty="0"/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77977"/>
              </p:ext>
            </p:extLst>
          </p:nvPr>
        </p:nvGraphicFramePr>
        <p:xfrm>
          <a:off x="620412" y="1819275"/>
          <a:ext cx="7447264" cy="239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r:id="rId3" imgW="7330588" imgH="2098206" progId="Visio.Drawing.11">
                  <p:embed/>
                </p:oleObj>
              </mc:Choice>
              <mc:Fallback>
                <p:oleObj r:id="rId3" imgW="7330588" imgH="209820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412" y="1819275"/>
                        <a:ext cx="7447264" cy="2390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9513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Scan pattern of 32x32 TU for level coding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EE5A96-6D9A-4890-8BE3-5EEC8E28858A}" type="datetime1">
              <a:rPr lang="en-US"/>
              <a:pPr>
                <a:defRPr/>
              </a:pPr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-571500" y="1978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10880" y="4436418"/>
            <a:ext cx="7522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0" algn="l"/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2400" dirty="0" smtClean="0"/>
              <a:t>Zigzag Scan		Horizontal Scan		Vertical Scan</a:t>
            </a:r>
            <a:endParaRPr lang="en-US" sz="2400" dirty="0"/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895779"/>
              </p:ext>
            </p:extLst>
          </p:nvPr>
        </p:nvGraphicFramePr>
        <p:xfrm>
          <a:off x="408368" y="1657351"/>
          <a:ext cx="2372932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r:id="rId3" imgW="4149127" imgH="3926858" progId="Visio.Drawing.11">
                  <p:embed/>
                </p:oleObj>
              </mc:Choice>
              <mc:Fallback>
                <p:oleObj r:id="rId3" imgW="4149127" imgH="392685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368" y="1657351"/>
                        <a:ext cx="2372932" cy="2552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793994"/>
              </p:ext>
            </p:extLst>
          </p:nvPr>
        </p:nvGraphicFramePr>
        <p:xfrm>
          <a:off x="3376618" y="1676257"/>
          <a:ext cx="2390775" cy="2571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6" r:id="rId5" imgW="4146168" imgH="3926858" progId="Visio.Drawing.11">
                  <p:embed/>
                </p:oleObj>
              </mc:Choice>
              <mc:Fallback>
                <p:oleObj r:id="rId5" imgW="4146168" imgH="3926858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6618" y="1676257"/>
                        <a:ext cx="2390775" cy="25718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404337"/>
              </p:ext>
            </p:extLst>
          </p:nvPr>
        </p:nvGraphicFramePr>
        <p:xfrm>
          <a:off x="6078585" y="1695449"/>
          <a:ext cx="2397421" cy="2579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7" r:id="rId7" imgW="4149127" imgH="3926858" progId="Visio.Drawing.11">
                  <p:embed/>
                </p:oleObj>
              </mc:Choice>
              <mc:Fallback>
                <p:oleObj r:id="rId7" imgW="4149127" imgH="3926858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8585" y="1695449"/>
                        <a:ext cx="2397421" cy="25790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9513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5452</TotalTime>
  <Words>860</Words>
  <Application>Microsoft Office PowerPoint</Application>
  <PresentationFormat>On-screen Show (4:3)</PresentationFormat>
  <Paragraphs>493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Motorola Master Presentation</vt:lpstr>
      <vt:lpstr>Visio.Drawing.11</vt:lpstr>
      <vt:lpstr>Adaptive Scan for Large Blocks for HEVC JCTVC-F569</vt:lpstr>
      <vt:lpstr>Scan pattern for intra TU block in HM-3.0</vt:lpstr>
      <vt:lpstr>Proposed change (1)</vt:lpstr>
      <vt:lpstr>New Vertical scan pattern</vt:lpstr>
      <vt:lpstr>New Horizontal scan pattern</vt:lpstr>
      <vt:lpstr>Proposed change (2)</vt:lpstr>
      <vt:lpstr>Scan pattern of 8x8 TU for level coding</vt:lpstr>
      <vt:lpstr>Scan pattern of 16x16 TU for level coding</vt:lpstr>
      <vt:lpstr>Scan pattern of 32x32 TU for level coding</vt:lpstr>
      <vt:lpstr>Experimental results</vt:lpstr>
      <vt:lpstr>Conclusions</vt:lpstr>
    </vt:vector>
  </TitlesOfParts>
  <Company>Fine Point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Poc</cp:lastModifiedBy>
  <cp:revision>628</cp:revision>
  <dcterms:created xsi:type="dcterms:W3CDTF">2009-05-06T22:14:02Z</dcterms:created>
  <dcterms:modified xsi:type="dcterms:W3CDTF">2011-07-13T01:20:28Z</dcterms:modified>
</cp:coreProperties>
</file>