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48" r:id="rId1"/>
  </p:sldMasterIdLst>
  <p:notesMasterIdLst>
    <p:notesMasterId r:id="rId7"/>
  </p:notesMasterIdLst>
  <p:handoutMasterIdLst>
    <p:handoutMasterId r:id="rId8"/>
  </p:handoutMasterIdLst>
  <p:sldIdLst>
    <p:sldId id="350" r:id="rId2"/>
    <p:sldId id="352" r:id="rId3"/>
    <p:sldId id="365" r:id="rId4"/>
    <p:sldId id="372" r:id="rId5"/>
    <p:sldId id="355" r:id="rId6"/>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7C067"/>
    <a:srgbClr val="7592C3"/>
    <a:srgbClr val="A2A2A2"/>
    <a:srgbClr val="BC443A"/>
    <a:srgbClr val="C13535"/>
    <a:srgbClr val="3E3233"/>
    <a:srgbClr val="333333"/>
    <a:srgbClr val="7C7570"/>
    <a:srgbClr val="678D32"/>
    <a:srgbClr val="89B25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869" autoAdjust="0"/>
  </p:normalViewPr>
  <p:slideViewPr>
    <p:cSldViewPr snapToGrid="0">
      <p:cViewPr varScale="1">
        <p:scale>
          <a:sx n="76" d="100"/>
          <a:sy n="76" d="100"/>
        </p:scale>
        <p:origin x="-318" y="-90"/>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a:lvl1pPr>
          </a:lstStyle>
          <a:p>
            <a:pPr eaLnBrk="1" hangingPunct="1">
              <a:buFont typeface="Wingdings" pitchFamily="1" charset="2"/>
              <a:buNone/>
            </a:pPr>
            <a:r>
              <a:rPr lang="en-US" dirty="0" smtClean="0">
                <a:solidFill>
                  <a:schemeClr val="bg1"/>
                </a:solidFill>
              </a:rPr>
              <a:t>Text</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Simplified Intra Smoothing</a:t>
            </a:r>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3" r:id="rId4"/>
    <p:sldLayoutId id="2147483655" r:id="rId5"/>
    <p:sldLayoutId id="2147483656" r:id="rId6"/>
    <p:sldLayoutId id="2147483659"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337094" y="3593195"/>
            <a:ext cx="7666208" cy="1470025"/>
          </a:xfrm>
        </p:spPr>
        <p:txBody>
          <a:bodyPr/>
          <a:lstStyle/>
          <a:p>
            <a:r>
              <a:rPr lang="en-US" b="1" dirty="0" smtClean="0"/>
              <a:t>Non-Square Transform for 2NxN and Nx2N Motion Partitions</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Liwei Guo, Joel Sole, Rajan Joshi, Peisong Chen, Xianglin Wang, Marta Karczewicz</a:t>
            </a:r>
          </a:p>
          <a:p>
            <a:pPr algn="r"/>
            <a:r>
              <a:rPr lang="en-US" sz="1200" dirty="0" smtClean="0"/>
              <a:t>Jul. 2011</a:t>
            </a:r>
            <a:endParaRPr lang="en-US" sz="1200"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a:t>
            </a:r>
            <a:endParaRPr lang="en-US" dirty="0"/>
          </a:p>
        </p:txBody>
      </p:sp>
      <p:sp>
        <p:nvSpPr>
          <p:cNvPr id="6" name="Rectangle 2"/>
          <p:cNvSpPr txBox="1">
            <a:spLocks noChangeArrowheads="1"/>
          </p:cNvSpPr>
          <p:nvPr/>
        </p:nvSpPr>
        <p:spPr bwMode="auto">
          <a:xfrm>
            <a:off x="163513" y="1069676"/>
            <a:ext cx="8712200" cy="51493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chemeClr val="accent1"/>
              </a:buClr>
              <a:buFont typeface="Arial" pitchFamily="34" charset="0"/>
              <a:buChar char="•"/>
            </a:pPr>
            <a:r>
              <a:rPr kumimoji="0" lang="en-US" b="0" i="0" u="none" strike="noStrike" kern="0" cap="none" spc="0" normalizeH="0" baseline="0" noProof="0" dirty="0" smtClean="0">
                <a:ln>
                  <a:noFill/>
                </a:ln>
                <a:solidFill>
                  <a:srgbClr val="333333"/>
                </a:solidFill>
                <a:effectLst/>
                <a:uLnTx/>
                <a:uFillTx/>
                <a:latin typeface="+mn-lt"/>
                <a:cs typeface="+mn-cs"/>
              </a:rPr>
              <a:t>Motivation</a:t>
            </a:r>
          </a:p>
          <a:p>
            <a:pPr marL="460375" lvl="1" indent="-173038" eaLnBrk="1" hangingPunct="1">
              <a:lnSpc>
                <a:spcPct val="95000"/>
              </a:lnSpc>
              <a:spcBef>
                <a:spcPct val="35000"/>
              </a:spcBef>
              <a:buClr>
                <a:schemeClr val="accent1"/>
              </a:buClr>
              <a:buFont typeface="Arial" pitchFamily="34" charset="0"/>
              <a:buChar char="•"/>
            </a:pPr>
            <a:r>
              <a:rPr lang="en-US" kern="0" dirty="0" smtClean="0">
                <a:solidFill>
                  <a:srgbClr val="333333"/>
                </a:solidFill>
              </a:rPr>
              <a:t>HM supports both square and non-square PU but only allows square-shaped transform. </a:t>
            </a:r>
          </a:p>
          <a:p>
            <a:pPr marL="460375" lvl="1" indent="-173038" eaLnBrk="1" hangingPunct="1">
              <a:lnSpc>
                <a:spcPct val="95000"/>
              </a:lnSpc>
              <a:spcBef>
                <a:spcPct val="35000"/>
              </a:spcBef>
              <a:buClr>
                <a:schemeClr val="accent1"/>
              </a:buClr>
              <a:buFont typeface="Arial" pitchFamily="34" charset="0"/>
              <a:buChar char="•"/>
            </a:pPr>
            <a:r>
              <a:rPr lang="en-US" kern="0" dirty="0" smtClean="0">
                <a:solidFill>
                  <a:srgbClr val="333333"/>
                </a:solidFill>
              </a:rPr>
              <a:t>For non-square PU(2NxN and Nx2N), transform will either go across PU boundary or only cover part of the PU.</a:t>
            </a:r>
          </a:p>
          <a:p>
            <a:pPr marL="460375" lvl="1" indent="-173038" eaLnBrk="1" hangingPunct="1">
              <a:lnSpc>
                <a:spcPct val="95000"/>
              </a:lnSpc>
              <a:spcBef>
                <a:spcPct val="35000"/>
              </a:spcBef>
              <a:buClr>
                <a:schemeClr val="accent1"/>
              </a:buClr>
              <a:buFont typeface="Arial" pitchFamily="34" charset="0"/>
              <a:buChar char="•"/>
            </a:pPr>
            <a:endParaRPr lang="en-US" sz="2000" kern="0" dirty="0" smtClean="0">
              <a:solidFill>
                <a:srgbClr val="333333"/>
              </a:solidFill>
              <a:latin typeface="+mn-lt"/>
              <a:cs typeface="+mn-cs"/>
            </a:endParaRPr>
          </a:p>
          <a:p>
            <a:pPr marL="798513" marR="0" lvl="2" indent="-223838" algn="l" defTabSz="914400" rtl="0" eaLnBrk="1" fontAlgn="base" latinLnBrk="0" hangingPunct="1">
              <a:lnSpc>
                <a:spcPct val="95000"/>
              </a:lnSpc>
              <a:spcBef>
                <a:spcPct val="35000"/>
              </a:spcBef>
              <a:spcAft>
                <a:spcPct val="0"/>
              </a:spcAft>
              <a:buClr>
                <a:schemeClr val="tx2"/>
              </a:buClr>
              <a:buSzPct val="125000"/>
              <a:buFont typeface="Arial" charset="0"/>
              <a:buNone/>
              <a:tabLst/>
              <a:defRPr/>
            </a:pPr>
            <a:endParaRPr kumimoji="0" lang="en-US" sz="1600" b="0" i="0" u="none" strike="noStrike" kern="0" cap="none" spc="0" normalizeH="0" baseline="0" noProof="0" dirty="0" smtClean="0">
              <a:ln>
                <a:noFill/>
              </a:ln>
              <a:solidFill>
                <a:srgbClr val="333333"/>
              </a:solidFill>
              <a:effectLst/>
              <a:uLnTx/>
              <a:uFillTx/>
              <a:latin typeface="+mn-lt"/>
              <a:cs typeface="+mn-cs"/>
            </a:endParaRPr>
          </a:p>
          <a:p>
            <a:pPr marL="460375" marR="0" lvl="1" indent="-173038" algn="l" defTabSz="914400" rtl="0" eaLnBrk="1" fontAlgn="base" latinLnBrk="0" hangingPunct="1">
              <a:lnSpc>
                <a:spcPct val="95000"/>
              </a:lnSpc>
              <a:spcBef>
                <a:spcPct val="35000"/>
              </a:spcBef>
              <a:spcAft>
                <a:spcPct val="0"/>
              </a:spcAft>
              <a:buClr>
                <a:schemeClr val="accent1"/>
              </a:buClr>
              <a:buSzTx/>
              <a:buFont typeface="Wingdings" pitchFamily="2" charset="2"/>
              <a:buChar char="§"/>
              <a:tabLst/>
              <a:defRPr/>
            </a:pPr>
            <a:endParaRPr kumimoji="0" lang="en-US" sz="1800" b="0" i="0" u="none" strike="noStrike" kern="0" cap="none" spc="0" normalizeH="0" baseline="0" noProof="0" dirty="0" smtClean="0">
              <a:ln>
                <a:noFill/>
              </a:ln>
              <a:solidFill>
                <a:srgbClr val="333333"/>
              </a:solidFill>
              <a:effectLst/>
              <a:uLnTx/>
              <a:uFillTx/>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779" y="251534"/>
            <a:ext cx="8729663" cy="561975"/>
          </a:xfrm>
        </p:spPr>
        <p:txBody>
          <a:bodyPr/>
          <a:lstStyle/>
          <a:p>
            <a:r>
              <a:rPr lang="en-US" dirty="0" smtClean="0"/>
              <a:t>Non-Square transform (2NxN and Nx2N)</a:t>
            </a:r>
            <a:endParaRPr lang="en-US" dirty="0"/>
          </a:p>
        </p:txBody>
      </p:sp>
      <p:sp>
        <p:nvSpPr>
          <p:cNvPr id="3" name="Content Placeholder 2"/>
          <p:cNvSpPr>
            <a:spLocks noGrp="1"/>
          </p:cNvSpPr>
          <p:nvPr>
            <p:ph idx="1"/>
          </p:nvPr>
        </p:nvSpPr>
        <p:spPr>
          <a:xfrm>
            <a:off x="289311" y="858441"/>
            <a:ext cx="8712200" cy="5314950"/>
          </a:xfrm>
        </p:spPr>
        <p:txBody>
          <a:bodyPr/>
          <a:lstStyle/>
          <a:p>
            <a:r>
              <a:rPr lang="en-US" dirty="0" smtClean="0"/>
              <a:t>Derived from transform core 2Nx2N and NxN currently used in HM </a:t>
            </a:r>
          </a:p>
          <a:p>
            <a:r>
              <a:rPr lang="en-US" dirty="0" smtClean="0"/>
              <a:t>Applied to luma 2NxN and Nx2N PU</a:t>
            </a:r>
          </a:p>
          <a:p>
            <a:r>
              <a:rPr lang="en-US" dirty="0" smtClean="0"/>
              <a:t>Root level (level = 0), both non-square transform and 2Nx2N transform are available</a:t>
            </a:r>
          </a:p>
          <a:p>
            <a:pPr lvl="1"/>
            <a:r>
              <a:rPr lang="en-US" dirty="0" smtClean="0"/>
              <a:t>If split_flag = 0, a flag is sent indicating the transform selection</a:t>
            </a:r>
          </a:p>
          <a:p>
            <a:pPr>
              <a:buNone/>
            </a:pPr>
            <a:endParaRPr lang="en-US" dirty="0" smtClean="0"/>
          </a:p>
          <a:p>
            <a:pPr lvl="1"/>
            <a:endParaRPr lang="en-US" dirty="0" smtClean="0"/>
          </a:p>
          <a:p>
            <a:pPr lvl="1"/>
            <a:endParaRPr lang="en-US" dirty="0" smtClean="0"/>
          </a:p>
          <a:p>
            <a:pPr lvl="1"/>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a:t>
            </a:r>
            <a:endParaRPr lang="en-US" dirty="0"/>
          </a:p>
        </p:txBody>
      </p:sp>
      <p:graphicFrame>
        <p:nvGraphicFramePr>
          <p:cNvPr id="6" name="Table 5"/>
          <p:cNvGraphicFramePr>
            <a:graphicFrameLocks noGrp="1"/>
          </p:cNvGraphicFramePr>
          <p:nvPr/>
        </p:nvGraphicFramePr>
        <p:xfrm>
          <a:off x="1590808" y="1014602"/>
          <a:ext cx="6112697" cy="5109856"/>
        </p:xfrm>
        <a:graphic>
          <a:graphicData uri="http://schemas.openxmlformats.org/drawingml/2006/table">
            <a:tbl>
              <a:tblPr/>
              <a:tblGrid>
                <a:gridCol w="1153019"/>
                <a:gridCol w="826613"/>
                <a:gridCol w="826613"/>
                <a:gridCol w="826613"/>
                <a:gridCol w="826613"/>
                <a:gridCol w="826613"/>
                <a:gridCol w="826613"/>
              </a:tblGrid>
              <a:tr h="138065">
                <a:tc rowSpan="2">
                  <a:txBody>
                    <a:bodyPr/>
                    <a:lstStyle/>
                    <a:p>
                      <a:pPr algn="ctr" fontAlgn="b"/>
                      <a:r>
                        <a:rPr lang="en-US" sz="1000" b="0" i="0" u="none" strike="noStrike" dirty="0">
                          <a:latin typeface="Arial"/>
                        </a:rPr>
                        <a:t> </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Random Access HE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latin typeface="Arial"/>
                        </a:rPr>
                        <a:t>Random Access LC</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38065">
                <a:tc vMerge="1">
                  <a:txBody>
                    <a:bodyPr/>
                    <a:lstStyle/>
                    <a:p>
                      <a:endParaRPr lang="en-US"/>
                    </a:p>
                  </a:txBody>
                  <a:tcPr/>
                </a:tc>
                <a:tc>
                  <a:txBody>
                    <a:bodyPr/>
                    <a:lstStyle/>
                    <a:p>
                      <a:pPr algn="ctr" fontAlgn="b"/>
                      <a:r>
                        <a:rPr lang="en-US" sz="1000" b="0" i="0" u="none" strike="noStrike" dirty="0">
                          <a:latin typeface="Arial"/>
                        </a:rPr>
                        <a:t>Y</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a:t>
                      </a: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a:t>
                      </a: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070">
                <a:tc>
                  <a:txBody>
                    <a:bodyPr/>
                    <a:lstStyle/>
                    <a:p>
                      <a:pPr algn="l" fontAlgn="b"/>
                      <a:r>
                        <a:rPr lang="en-US" sz="1000" b="0" i="0" u="none" strike="noStrike">
                          <a:latin typeface="Arial"/>
                        </a:rPr>
                        <a:t>Class A</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dirty="0">
                          <a:latin typeface="Arial"/>
                        </a:rPr>
                        <a:t>-0.2</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-0.5</a:t>
                      </a:r>
                    </a:p>
                  </a:txBody>
                  <a:tcPr marL="7283" marR="7283" marT="7283"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-0.1</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-0.1</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0.1</a:t>
                      </a:r>
                    </a:p>
                  </a:txBody>
                  <a:tcPr marL="7283" marR="7283" marT="7283"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fontAlgn="b"/>
                      <a:r>
                        <a:rPr lang="en-US" sz="1000" b="0" i="0" u="none" strike="noStrike">
                          <a:latin typeface="Arial"/>
                        </a:rPr>
                        <a:t>0.2</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6070">
                <a:tc>
                  <a:txBody>
                    <a:bodyPr/>
                    <a:lstStyle/>
                    <a:p>
                      <a:pPr algn="l" fontAlgn="b"/>
                      <a:r>
                        <a:rPr lang="en-US" sz="1000" b="0" i="0" u="none" strike="noStrike">
                          <a:latin typeface="Arial"/>
                        </a:rPr>
                        <a:t>Class B</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-0.2</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dirty="0">
                          <a:latin typeface="Arial"/>
                        </a:rPr>
                        <a:t>0.1</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0.1</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-0.2</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0.3</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0.2</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r>
              <a:tr h="136070">
                <a:tc>
                  <a:txBody>
                    <a:bodyPr/>
                    <a:lstStyle/>
                    <a:p>
                      <a:pPr algn="l" fontAlgn="b"/>
                      <a:r>
                        <a:rPr lang="en-US" sz="1000" b="0" i="0" u="none" strike="noStrike">
                          <a:latin typeface="Arial"/>
                        </a:rPr>
                        <a:t>Class C</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-0.2</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0.3</a:t>
                      </a:r>
                    </a:p>
                  </a:txBody>
                  <a:tcPr marL="7283" marR="7283" marT="7283" marB="0" anchor="b">
                    <a:lnL>
                      <a:noFill/>
                    </a:lnL>
                    <a:lnR>
                      <a:noFill/>
                    </a:lnR>
                    <a:lnT>
                      <a:noFill/>
                    </a:lnT>
                    <a:lnB>
                      <a:noFill/>
                    </a:lnB>
                  </a:tcPr>
                </a:tc>
                <a:tc>
                  <a:txBody>
                    <a:bodyPr/>
                    <a:lstStyle/>
                    <a:p>
                      <a:pPr algn="r" fontAlgn="b"/>
                      <a:r>
                        <a:rPr lang="en-US" sz="1000" b="0" i="0" u="none" strike="noStrike" dirty="0">
                          <a:latin typeface="Arial"/>
                        </a:rPr>
                        <a:t>0.2</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-0.1</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0.4</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0.4</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r>
              <a:tr h="136070">
                <a:tc>
                  <a:txBody>
                    <a:bodyPr/>
                    <a:lstStyle/>
                    <a:p>
                      <a:pPr algn="l" fontAlgn="b"/>
                      <a:r>
                        <a:rPr lang="en-US" sz="1000" b="0" i="0" u="none" strike="noStrike">
                          <a:latin typeface="Arial"/>
                        </a:rPr>
                        <a:t>Class D</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-0.3</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0.2</a:t>
                      </a:r>
                    </a:p>
                  </a:txBody>
                  <a:tcPr marL="7283" marR="7283" marT="7283" marB="0" anchor="b">
                    <a:lnL>
                      <a:noFill/>
                    </a:lnL>
                    <a:lnR>
                      <a:noFill/>
                    </a:lnR>
                    <a:lnT>
                      <a:noFill/>
                    </a:lnT>
                    <a:lnB>
                      <a:noFill/>
                    </a:lnB>
                  </a:tcPr>
                </a:tc>
                <a:tc>
                  <a:txBody>
                    <a:bodyPr/>
                    <a:lstStyle/>
                    <a:p>
                      <a:pPr algn="r" fontAlgn="b"/>
                      <a:r>
                        <a:rPr lang="en-US" sz="1000" b="0" i="0" u="none" strike="noStrike" dirty="0">
                          <a:latin typeface="Arial"/>
                        </a:rPr>
                        <a:t>0.1</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-0.1</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0.3</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0.4</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r>
              <a:tr h="136070">
                <a:tc>
                  <a:txBody>
                    <a:bodyPr/>
                    <a:lstStyle/>
                    <a:p>
                      <a:pPr algn="l" fontAlgn="b"/>
                      <a:r>
                        <a:rPr lang="en-US" sz="1000" b="0" i="0" u="none" strike="noStrike">
                          <a:latin typeface="Arial"/>
                        </a:rPr>
                        <a:t>Class 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83" marR="7283" marT="72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7283" marR="7283" marT="7283"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7283" marR="7283" marT="72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dirty="0">
                          <a:latin typeface="Arial"/>
                        </a:rPr>
                        <a:t> </a:t>
                      </a:r>
                    </a:p>
                  </a:txBody>
                  <a:tcPr marL="7283" marR="7283" marT="72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7283" marR="7283" marT="7283" marB="0" anchor="b">
                    <a:lnL>
                      <a:noFill/>
                    </a:lnL>
                    <a:lnR>
                      <a:noFill/>
                    </a:lnR>
                    <a:lnT>
                      <a:noFill/>
                    </a:lnT>
                    <a:lnB w="6350" cap="flat" cmpd="sng" algn="ctr">
                      <a:solidFill>
                        <a:srgbClr val="000000"/>
                      </a:solidFill>
                      <a:prstDash val="solid"/>
                      <a:round/>
                      <a:headEnd type="none" w="med" len="med"/>
                      <a:tailEnd type="none" w="med" len="med"/>
                    </a:lnB>
                    <a:solidFill>
                      <a:srgbClr val="C0C0C0"/>
                    </a:solidFill>
                  </a:tcPr>
                </a:tc>
                <a:tc>
                  <a:txBody>
                    <a:bodyPr/>
                    <a:lstStyle/>
                    <a:p>
                      <a:pPr algn="l" fontAlgn="b"/>
                      <a:r>
                        <a:rPr lang="en-US" sz="1000" b="0" i="0" u="none" strike="noStrike">
                          <a:latin typeface="Arial"/>
                        </a:rPr>
                        <a:t> </a:t>
                      </a:r>
                    </a:p>
                  </a:txBody>
                  <a:tcPr marL="7283" marR="7283" marT="72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0C0C0"/>
                    </a:solidFill>
                  </a:tcPr>
                </a:tc>
              </a:tr>
              <a:tr h="138065">
                <a:tc>
                  <a:txBody>
                    <a:bodyPr/>
                    <a:lstStyle/>
                    <a:p>
                      <a:pPr algn="l" fontAlgn="b"/>
                      <a:r>
                        <a:rPr lang="en-US" sz="1000" b="1" i="0" u="none" strike="noStrike">
                          <a:latin typeface="Arial"/>
                        </a:rPr>
                        <a:t>Overall</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-0.2</a:t>
                      </a:r>
                    </a:p>
                  </a:txBody>
                  <a:tcPr marL="7283" marR="7283" marT="72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0.0</a:t>
                      </a:r>
                    </a:p>
                  </a:txBody>
                  <a:tcPr marL="7283" marR="7283" marT="7283"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0.1</a:t>
                      </a:r>
                    </a:p>
                  </a:txBody>
                  <a:tcPr marL="7283" marR="7283" marT="72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dirty="0">
                          <a:latin typeface="Arial"/>
                        </a:rPr>
                        <a:t>-0.1</a:t>
                      </a:r>
                    </a:p>
                  </a:txBody>
                  <a:tcPr marL="7283" marR="7283" marT="72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0.3</a:t>
                      </a:r>
                    </a:p>
                  </a:txBody>
                  <a:tcPr marL="7283" marR="7283" marT="7283"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0.3</a:t>
                      </a:r>
                    </a:p>
                  </a:txBody>
                  <a:tcPr marL="7283" marR="7283" marT="72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070">
                <a:tc>
                  <a:txBody>
                    <a:bodyPr/>
                    <a:lstStyle/>
                    <a:p>
                      <a:pPr algn="l" fontAlgn="b"/>
                      <a:r>
                        <a:rPr lang="en-US" sz="1000" b="0" i="0" u="none" strike="noStrike">
                          <a:latin typeface="Arial"/>
                        </a:rPr>
                        <a:t>Enc Time[%]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latin typeface="Arial"/>
                        </a:rPr>
                        <a:t>100%</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latin typeface="Arial"/>
                        </a:rPr>
                        <a:t>99%</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38065">
                <a:tc>
                  <a:txBody>
                    <a:bodyPr/>
                    <a:lstStyle/>
                    <a:p>
                      <a:pPr algn="l" fontAlgn="b"/>
                      <a:r>
                        <a:rPr lang="en-US" sz="1000" b="0" i="0" u="none" strike="noStrike">
                          <a:latin typeface="Arial"/>
                        </a:rPr>
                        <a:t>Dec Time[%]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99%</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latin typeface="Arial"/>
                        </a:rPr>
                        <a:t>99%</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38065">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065">
                <a:tc>
                  <a:txBody>
                    <a:bodyPr/>
                    <a:lstStyle/>
                    <a:p>
                      <a:pPr algn="l" fontAlgn="b"/>
                      <a:r>
                        <a:rPr lang="en-US" sz="1000" b="0" i="0" u="none" strike="noStrike">
                          <a:latin typeface="Arial"/>
                        </a:rPr>
                        <a:t> </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latin typeface="Arial"/>
                        </a:rPr>
                        <a:t>Low delay B HE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latin typeface="Arial"/>
                        </a:rPr>
                        <a:t>Low delay B LC</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38065">
                <a:tc>
                  <a:txBody>
                    <a:bodyPr/>
                    <a:lstStyle/>
                    <a:p>
                      <a:pPr algn="l" fontAlgn="b"/>
                      <a:r>
                        <a:rPr lang="en-US" sz="1000" b="0" i="0" u="none" strike="noStrike">
                          <a:latin typeface="Arial"/>
                        </a:rPr>
                        <a:t> </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a:t>
                      </a: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U</a:t>
                      </a: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070">
                <a:tc>
                  <a:txBody>
                    <a:bodyPr/>
                    <a:lstStyle/>
                    <a:p>
                      <a:pPr algn="l" fontAlgn="b"/>
                      <a:r>
                        <a:rPr lang="en-US" sz="1000" b="0" i="0" u="none" strike="noStrike">
                          <a:latin typeface="Arial"/>
                        </a:rPr>
                        <a:t>Class A</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latin typeface="Arial"/>
                        </a:rPr>
                        <a:t> </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7283" marR="7283" marT="7283"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dirty="0">
                          <a:latin typeface="Arial"/>
                        </a:rPr>
                        <a:t> </a:t>
                      </a:r>
                    </a:p>
                  </a:txBody>
                  <a:tcPr marL="7283" marR="7283" marT="7283"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136070">
                <a:tc>
                  <a:txBody>
                    <a:bodyPr/>
                    <a:lstStyle/>
                    <a:p>
                      <a:pPr algn="l" fontAlgn="b"/>
                      <a:r>
                        <a:rPr lang="en-US" sz="1000" b="0" i="0" u="none" strike="noStrike">
                          <a:latin typeface="Arial"/>
                        </a:rPr>
                        <a:t>Class B</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-0.5</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0.4</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0.3</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-0.5</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dirty="0">
                          <a:latin typeface="Arial"/>
                        </a:rPr>
                        <a:t>0.8</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0.5</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r>
              <a:tr h="136070">
                <a:tc>
                  <a:txBody>
                    <a:bodyPr/>
                    <a:lstStyle/>
                    <a:p>
                      <a:pPr algn="l" fontAlgn="b"/>
                      <a:r>
                        <a:rPr lang="en-US" sz="1000" b="0" i="0" u="none" strike="noStrike">
                          <a:latin typeface="Arial"/>
                        </a:rPr>
                        <a:t>Class C</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-0.5</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0.4</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0.3</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-0.5</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0.9</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0.6</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r>
              <a:tr h="136070">
                <a:tc>
                  <a:txBody>
                    <a:bodyPr/>
                    <a:lstStyle/>
                    <a:p>
                      <a:pPr algn="l" fontAlgn="b"/>
                      <a:r>
                        <a:rPr lang="en-US" sz="1000" b="0" i="0" u="none" strike="noStrike">
                          <a:latin typeface="Arial"/>
                        </a:rPr>
                        <a:t>Class D</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-0.5</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0.3</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0.5</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-0.5</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dirty="0">
                          <a:latin typeface="Arial"/>
                        </a:rPr>
                        <a:t>0.5</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0.5</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r>
              <a:tr h="136070">
                <a:tc>
                  <a:txBody>
                    <a:bodyPr/>
                    <a:lstStyle/>
                    <a:p>
                      <a:pPr algn="l" fontAlgn="b"/>
                      <a:r>
                        <a:rPr lang="en-US" sz="1000" b="0" i="0" u="none" strike="noStrike">
                          <a:latin typeface="Arial"/>
                        </a:rPr>
                        <a:t>Class 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-0.6</a:t>
                      </a:r>
                    </a:p>
                  </a:txBody>
                  <a:tcPr marL="7283" marR="7283" marT="72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0.5</a:t>
                      </a:r>
                    </a:p>
                  </a:txBody>
                  <a:tcPr marL="7283" marR="7283" marT="72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a:t>
                      </a:r>
                    </a:p>
                  </a:txBody>
                  <a:tcPr marL="7283" marR="7283" marT="72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-1.1</a:t>
                      </a:r>
                    </a:p>
                  </a:txBody>
                  <a:tcPr marL="7283" marR="7283" marT="72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dirty="0">
                          <a:latin typeface="Arial"/>
                        </a:rPr>
                        <a:t>0.2</a:t>
                      </a:r>
                    </a:p>
                  </a:txBody>
                  <a:tcPr marL="7283" marR="7283" marT="72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0.5</a:t>
                      </a:r>
                    </a:p>
                  </a:txBody>
                  <a:tcPr marL="7283" marR="7283" marT="72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38065">
                <a:tc>
                  <a:txBody>
                    <a:bodyPr/>
                    <a:lstStyle/>
                    <a:p>
                      <a:pPr algn="l" fontAlgn="b"/>
                      <a:r>
                        <a:rPr lang="en-US" sz="1000" b="1" i="0" u="none" strike="noStrike">
                          <a:latin typeface="Arial"/>
                        </a:rPr>
                        <a:t>Overall</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-0.6</a:t>
                      </a:r>
                    </a:p>
                  </a:txBody>
                  <a:tcPr marL="7283" marR="7283" marT="72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0.4</a:t>
                      </a:r>
                    </a:p>
                  </a:txBody>
                  <a:tcPr marL="7283" marR="7283" marT="7283"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0.3</a:t>
                      </a:r>
                    </a:p>
                  </a:txBody>
                  <a:tcPr marL="7283" marR="7283" marT="72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-0.6</a:t>
                      </a:r>
                    </a:p>
                  </a:txBody>
                  <a:tcPr marL="7283" marR="7283" marT="72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0.6</a:t>
                      </a:r>
                    </a:p>
                  </a:txBody>
                  <a:tcPr marL="7283" marR="7283" marT="7283"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0.5</a:t>
                      </a:r>
                    </a:p>
                  </a:txBody>
                  <a:tcPr marL="7283" marR="7283" marT="72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070">
                <a:tc>
                  <a:txBody>
                    <a:bodyPr/>
                    <a:lstStyle/>
                    <a:p>
                      <a:pPr algn="l" fontAlgn="b"/>
                      <a:r>
                        <a:rPr lang="en-US" sz="1000" b="0" i="0" u="none" strike="noStrike">
                          <a:latin typeface="Arial"/>
                        </a:rPr>
                        <a:t>Enc Time[%]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latin typeface="Arial"/>
                        </a:rPr>
                        <a:t>100%</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latin typeface="Arial"/>
                        </a:rPr>
                        <a:t>99%</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38065">
                <a:tc>
                  <a:txBody>
                    <a:bodyPr/>
                    <a:lstStyle/>
                    <a:p>
                      <a:pPr algn="l" fontAlgn="b"/>
                      <a:r>
                        <a:rPr lang="en-US" sz="1000" b="0" i="0" u="none" strike="noStrike">
                          <a:latin typeface="Arial"/>
                        </a:rPr>
                        <a:t>Dec Time[%]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101%</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a:latin typeface="Arial"/>
                        </a:rPr>
                        <a:t>102%</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38065">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dirty="0">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8065">
                <a:tc>
                  <a:txBody>
                    <a:bodyPr/>
                    <a:lstStyle/>
                    <a:p>
                      <a:pPr algn="l" fontAlgn="b"/>
                      <a:r>
                        <a:rPr lang="en-US" sz="1000" b="0" i="0" u="none" strike="noStrike">
                          <a:latin typeface="Arial"/>
                        </a:rPr>
                        <a:t> </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latin typeface="Arial"/>
                        </a:rPr>
                        <a:t>Low delay P HE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latin typeface="Arial"/>
                        </a:rPr>
                        <a:t>Low delay P LC</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38065">
                <a:tc>
                  <a:txBody>
                    <a:bodyPr/>
                    <a:lstStyle/>
                    <a:p>
                      <a:pPr algn="l" fontAlgn="b"/>
                      <a:r>
                        <a:rPr lang="en-US" sz="1000" b="0" i="0" u="none" strike="noStrike">
                          <a:latin typeface="Arial"/>
                        </a:rPr>
                        <a:t> </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U</a:t>
                      </a: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Y</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Arial"/>
                        </a:rPr>
                        <a:t>U</a:t>
                      </a:r>
                    </a:p>
                  </a:txBody>
                  <a:tcPr marL="7283" marR="7283" marT="7283"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Arial"/>
                        </a:rPr>
                        <a:t>V</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070">
                <a:tc>
                  <a:txBody>
                    <a:bodyPr/>
                    <a:lstStyle/>
                    <a:p>
                      <a:pPr algn="l" fontAlgn="b"/>
                      <a:r>
                        <a:rPr lang="en-US" sz="1000" b="0" i="0" u="none" strike="noStrike">
                          <a:latin typeface="Arial"/>
                        </a:rPr>
                        <a:t>Class A</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n-US" sz="1000" b="0" i="0" u="none" strike="noStrike">
                          <a:latin typeface="Arial"/>
                        </a:rPr>
                        <a:t> </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7283" marR="7283" marT="7283"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7283" marR="7283" marT="7283"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dirty="0">
                          <a:latin typeface="Arial"/>
                        </a:rPr>
                        <a:t> </a:t>
                      </a:r>
                    </a:p>
                  </a:txBody>
                  <a:tcPr marL="7283" marR="7283" marT="7283" marB="0" anchor="b">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l" fontAlgn="b"/>
                      <a:r>
                        <a:rPr lang="en-US" sz="1000" b="0" i="0" u="none" strike="noStrike">
                          <a:latin typeface="Arial"/>
                        </a:rPr>
                        <a:t> </a:t>
                      </a:r>
                    </a:p>
                  </a:txBody>
                  <a:tcPr marL="7283" marR="7283" marT="7283"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0C0C0"/>
                    </a:solidFill>
                  </a:tcPr>
                </a:tc>
              </a:tr>
              <a:tr h="136070">
                <a:tc>
                  <a:txBody>
                    <a:bodyPr/>
                    <a:lstStyle/>
                    <a:p>
                      <a:pPr algn="l" fontAlgn="b"/>
                      <a:r>
                        <a:rPr lang="en-US" sz="1000" b="0" i="0" u="none" strike="noStrike">
                          <a:latin typeface="Arial"/>
                        </a:rPr>
                        <a:t>Class B</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-0.6</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0.1</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0.0</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-0.5</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dirty="0">
                          <a:latin typeface="Arial"/>
                        </a:rPr>
                        <a:t>1.0</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0.9</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r>
              <a:tr h="136070">
                <a:tc>
                  <a:txBody>
                    <a:bodyPr/>
                    <a:lstStyle/>
                    <a:p>
                      <a:pPr algn="l" fontAlgn="b"/>
                      <a:r>
                        <a:rPr lang="en-US" sz="1000" b="0" i="0" u="none" strike="noStrike">
                          <a:latin typeface="Arial"/>
                        </a:rPr>
                        <a:t>Class C</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-0.6</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0.5</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0.2</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-0.5</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dirty="0">
                          <a:latin typeface="Arial"/>
                        </a:rPr>
                        <a:t>0.9</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0.9</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r>
              <a:tr h="136070">
                <a:tc>
                  <a:txBody>
                    <a:bodyPr/>
                    <a:lstStyle/>
                    <a:p>
                      <a:pPr algn="l" fontAlgn="b"/>
                      <a:r>
                        <a:rPr lang="en-US" sz="1000" b="0" i="0" u="none" strike="noStrike">
                          <a:latin typeface="Arial"/>
                        </a:rPr>
                        <a:t>Class D</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-0.7</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a:latin typeface="Arial"/>
                        </a:rPr>
                        <a:t>0.4</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0.0</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n-US" sz="1000" b="0" i="0" u="none" strike="noStrike">
                          <a:latin typeface="Arial"/>
                        </a:rPr>
                        <a:t>-0.5</a:t>
                      </a:r>
                    </a:p>
                  </a:txBody>
                  <a:tcPr marL="7283" marR="7283" marT="7283"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en-US" sz="1000" b="0" i="0" u="none" strike="noStrike" dirty="0">
                          <a:latin typeface="Arial"/>
                        </a:rPr>
                        <a:t>0.5</a:t>
                      </a:r>
                    </a:p>
                  </a:txBody>
                  <a:tcPr marL="7283" marR="7283" marT="7283" marB="0" anchor="b">
                    <a:lnL>
                      <a:noFill/>
                    </a:lnL>
                    <a:lnR>
                      <a:noFill/>
                    </a:lnR>
                    <a:lnT>
                      <a:noFill/>
                    </a:lnT>
                    <a:lnB>
                      <a:noFill/>
                    </a:lnB>
                  </a:tcPr>
                </a:tc>
                <a:tc>
                  <a:txBody>
                    <a:bodyPr/>
                    <a:lstStyle/>
                    <a:p>
                      <a:pPr algn="r" fontAlgn="b"/>
                      <a:r>
                        <a:rPr lang="en-US" sz="1000" b="0" i="0" u="none" strike="noStrike">
                          <a:latin typeface="Arial"/>
                        </a:rPr>
                        <a:t>0.6</a:t>
                      </a:r>
                    </a:p>
                  </a:txBody>
                  <a:tcPr marL="7283" marR="7283" marT="7283" marB="0" anchor="b">
                    <a:lnL>
                      <a:noFill/>
                    </a:lnL>
                    <a:lnR w="12700" cap="flat" cmpd="sng" algn="ctr">
                      <a:solidFill>
                        <a:srgbClr val="000000"/>
                      </a:solidFill>
                      <a:prstDash val="solid"/>
                      <a:round/>
                      <a:headEnd type="none" w="med" len="med"/>
                      <a:tailEnd type="none" w="med" len="med"/>
                    </a:lnR>
                    <a:lnT>
                      <a:noFill/>
                    </a:lnT>
                    <a:lnB>
                      <a:noFill/>
                    </a:lnB>
                  </a:tcPr>
                </a:tc>
              </a:tr>
              <a:tr h="136070">
                <a:tc>
                  <a:txBody>
                    <a:bodyPr/>
                    <a:lstStyle/>
                    <a:p>
                      <a:pPr algn="l" fontAlgn="b"/>
                      <a:r>
                        <a:rPr lang="en-US" sz="1000" b="0" i="0" u="none" strike="noStrike">
                          <a:latin typeface="Arial"/>
                        </a:rPr>
                        <a:t>Class 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-0.9</a:t>
                      </a:r>
                    </a:p>
                  </a:txBody>
                  <a:tcPr marL="7283" marR="7283" marT="72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a:t>
                      </a:r>
                    </a:p>
                  </a:txBody>
                  <a:tcPr marL="7283" marR="7283" marT="72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0.1</a:t>
                      </a:r>
                    </a:p>
                  </a:txBody>
                  <a:tcPr marL="7283" marR="7283" marT="72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-1.3</a:t>
                      </a:r>
                    </a:p>
                  </a:txBody>
                  <a:tcPr marL="7283" marR="7283" marT="7283"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0.7</a:t>
                      </a:r>
                    </a:p>
                  </a:txBody>
                  <a:tcPr marL="7283" marR="7283" marT="7283"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Arial"/>
                        </a:rPr>
                        <a:t>0.6</a:t>
                      </a:r>
                    </a:p>
                  </a:txBody>
                  <a:tcPr marL="7283" marR="7283" marT="7283"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38065">
                <a:tc>
                  <a:txBody>
                    <a:bodyPr/>
                    <a:lstStyle/>
                    <a:p>
                      <a:pPr algn="l" fontAlgn="b"/>
                      <a:r>
                        <a:rPr lang="en-US" sz="1000" b="1" i="0" u="none" strike="noStrike">
                          <a:latin typeface="Arial"/>
                        </a:rPr>
                        <a:t>Overall</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-0.7</a:t>
                      </a:r>
                    </a:p>
                  </a:txBody>
                  <a:tcPr marL="7283" marR="7283" marT="72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0.3</a:t>
                      </a:r>
                    </a:p>
                  </a:txBody>
                  <a:tcPr marL="7283" marR="7283" marT="7283"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0.1</a:t>
                      </a:r>
                    </a:p>
                  </a:txBody>
                  <a:tcPr marL="7283" marR="7283" marT="72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-0.6</a:t>
                      </a:r>
                    </a:p>
                  </a:txBody>
                  <a:tcPr marL="7283" marR="7283" marT="7283"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a:latin typeface="Arial"/>
                        </a:rPr>
                        <a:t>0.8</a:t>
                      </a:r>
                    </a:p>
                  </a:txBody>
                  <a:tcPr marL="7283" marR="7283" marT="7283"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1000" b="1" i="0" u="none" strike="noStrike" dirty="0">
                          <a:latin typeface="Arial"/>
                        </a:rPr>
                        <a:t>0.8</a:t>
                      </a:r>
                    </a:p>
                  </a:txBody>
                  <a:tcPr marL="7283" marR="7283" marT="7283"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070">
                <a:tc>
                  <a:txBody>
                    <a:bodyPr/>
                    <a:lstStyle/>
                    <a:p>
                      <a:pPr algn="l" fontAlgn="b"/>
                      <a:r>
                        <a:rPr lang="en-US" sz="1000" b="0" i="0" u="none" strike="noStrike">
                          <a:latin typeface="Arial"/>
                        </a:rPr>
                        <a:t>Enc Time[%]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000" b="0" i="0" u="none" strike="noStrike">
                          <a:latin typeface="Arial"/>
                        </a:rPr>
                        <a:t>99%</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latin typeface="Arial"/>
                        </a:rPr>
                        <a:t>102%</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38065">
                <a:tc>
                  <a:txBody>
                    <a:bodyPr/>
                    <a:lstStyle/>
                    <a:p>
                      <a:pPr algn="l" fontAlgn="b"/>
                      <a:r>
                        <a:rPr lang="en-US" sz="1000" b="0" i="0" u="none" strike="noStrike">
                          <a:latin typeface="Arial"/>
                        </a:rPr>
                        <a:t>Dec Time[%]</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000" b="0" i="0" u="none" strike="noStrike">
                          <a:latin typeface="Arial"/>
                        </a:rPr>
                        <a:t>99%</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000" b="0" i="0" u="none" strike="noStrike" dirty="0">
                          <a:latin typeface="Arial"/>
                        </a:rPr>
                        <a:t>98%</a:t>
                      </a:r>
                    </a:p>
                  </a:txBody>
                  <a:tcPr marL="7283" marR="7283" marT="728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4" name="Rectangle 4"/>
          <p:cNvSpPr>
            <a:spLocks noGrp="1" noChangeArrowheads="1"/>
          </p:cNvSpPr>
          <p:nvPr>
            <p:ph type="title"/>
          </p:nvPr>
        </p:nvSpPr>
        <p:spPr/>
        <p:txBody>
          <a:bodyPr/>
          <a:lstStyle/>
          <a:p>
            <a:r>
              <a:rPr lang="en-US" dirty="0" smtClean="0"/>
              <a:t>Conclusion</a:t>
            </a:r>
            <a:endParaRPr lang="en-US" dirty="0"/>
          </a:p>
        </p:txBody>
      </p:sp>
      <p:sp>
        <p:nvSpPr>
          <p:cNvPr id="5" name="Content Placeholder 2"/>
          <p:cNvSpPr txBox="1">
            <a:spLocks/>
          </p:cNvSpPr>
          <p:nvPr/>
        </p:nvSpPr>
        <p:spPr bwMode="auto">
          <a:xfrm>
            <a:off x="724619" y="1061048"/>
            <a:ext cx="7952687" cy="39589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lang="en-US" sz="2000" kern="0" dirty="0" smtClean="0">
                <a:solidFill>
                  <a:srgbClr val="333333"/>
                </a:solidFill>
                <a:latin typeface="+mn-lt"/>
                <a:cs typeface="+mn-cs"/>
              </a:rPr>
              <a:t>2NxN and Nx2N transforms introduced for </a:t>
            </a:r>
            <a:r>
              <a:rPr kumimoji="0" lang="en-US" sz="2000" b="0" i="0" u="none" strike="noStrike" kern="0" cap="none" spc="0" normalizeH="0" baseline="0" noProof="0" dirty="0" smtClean="0">
                <a:ln>
                  <a:noFill/>
                </a:ln>
                <a:solidFill>
                  <a:srgbClr val="333333"/>
                </a:solidFill>
                <a:effectLst/>
                <a:uLnTx/>
                <a:uFillTx/>
                <a:latin typeface="+mn-lt"/>
                <a:ea typeface="+mn-ea"/>
                <a:cs typeface="+mn-cs"/>
              </a:rPr>
              <a:t>2NxN</a:t>
            </a:r>
            <a:r>
              <a:rPr kumimoji="0" lang="en-US" sz="2000" b="0" i="0" u="none" strike="noStrike" kern="0" cap="none" spc="0" normalizeH="0" noProof="0" dirty="0" smtClean="0">
                <a:ln>
                  <a:noFill/>
                </a:ln>
                <a:solidFill>
                  <a:srgbClr val="333333"/>
                </a:solidFill>
                <a:effectLst/>
                <a:uLnTx/>
                <a:uFillTx/>
                <a:latin typeface="+mn-lt"/>
                <a:ea typeface="+mn-ea"/>
                <a:cs typeface="+mn-cs"/>
              </a:rPr>
              <a:t> and Nx2N partitions, </a:t>
            </a:r>
            <a:r>
              <a:rPr lang="en-US" sz="2000" kern="0" dirty="0" smtClean="0">
                <a:solidFill>
                  <a:srgbClr val="333333"/>
                </a:solidFill>
                <a:latin typeface="+mn-lt"/>
                <a:cs typeface="+mn-cs"/>
              </a:rPr>
              <a:t>competing with 2Nx2N transform at RQT root level</a:t>
            </a:r>
          </a:p>
          <a:p>
            <a:pPr marL="173038" lvl="0" indent="-173038" eaLnBrk="1" hangingPunct="1">
              <a:lnSpc>
                <a:spcPct val="95000"/>
              </a:lnSpc>
              <a:spcBef>
                <a:spcPct val="35000"/>
              </a:spcBef>
              <a:buClr>
                <a:schemeClr val="accent2"/>
              </a:buClr>
              <a:buFont typeface="Wingdings" pitchFamily="2" charset="2"/>
              <a:buChar char="§"/>
              <a:defRPr/>
            </a:pPr>
            <a:r>
              <a:rPr lang="en-US" sz="2000" kern="0" dirty="0" smtClean="0">
                <a:solidFill>
                  <a:srgbClr val="333333"/>
                </a:solidFill>
              </a:rPr>
              <a:t>0.6~0.7% bit </a:t>
            </a:r>
            <a:r>
              <a:rPr lang="en-US" sz="2000" kern="0" dirty="0" smtClean="0">
                <a:solidFill>
                  <a:srgbClr val="333333"/>
                </a:solidFill>
              </a:rPr>
              <a:t>rate reduction for </a:t>
            </a:r>
            <a:r>
              <a:rPr lang="en-US" sz="2000" kern="0" dirty="0" smtClean="0">
                <a:solidFill>
                  <a:srgbClr val="333333"/>
                </a:solidFill>
              </a:rPr>
              <a:t>low delay configurations</a:t>
            </a:r>
            <a:endParaRPr lang="en-US" sz="2000" kern="0" dirty="0" smtClean="0">
              <a:solidFill>
                <a:srgbClr val="333333"/>
              </a:solidFill>
            </a:endParaRPr>
          </a:p>
          <a:p>
            <a:pPr marL="173038" lvl="0" indent="-173038" eaLnBrk="1" hangingPunct="1">
              <a:lnSpc>
                <a:spcPct val="95000"/>
              </a:lnSpc>
              <a:spcBef>
                <a:spcPct val="35000"/>
              </a:spcBef>
              <a:buClr>
                <a:schemeClr val="accent2"/>
              </a:buClr>
              <a:buFont typeface="Wingdings" pitchFamily="2" charset="2"/>
              <a:buChar char="§"/>
              <a:defRPr/>
            </a:pPr>
            <a:r>
              <a:rPr lang="en-US" sz="2000" kern="0" dirty="0" smtClean="0">
                <a:solidFill>
                  <a:srgbClr val="333333"/>
                </a:solidFill>
              </a:rPr>
              <a:t>Encoding/decoding time virtually unchanged</a:t>
            </a: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Recommend to adopt the proposal</a:t>
            </a:r>
            <a:r>
              <a:rPr kumimoji="0" lang="en-US" sz="2000" b="0" i="0" u="none" strike="noStrike" kern="0" cap="none" spc="0" normalizeH="0" noProof="0" dirty="0" smtClean="0">
                <a:ln>
                  <a:noFill/>
                </a:ln>
                <a:solidFill>
                  <a:srgbClr val="333333"/>
                </a:solidFill>
                <a:effectLst/>
                <a:uLnTx/>
                <a:uFillTx/>
                <a:latin typeface="+mn-lt"/>
                <a:ea typeface="+mn-ea"/>
                <a:cs typeface="+mn-cs"/>
              </a:rPr>
              <a:t> </a:t>
            </a:r>
            <a:r>
              <a:rPr kumimoji="0" lang="en-US" sz="2000" b="0" i="0" u="none" strike="noStrike" kern="0" cap="none" spc="0" normalizeH="0" baseline="0" noProof="0" dirty="0" smtClean="0">
                <a:ln>
                  <a:noFill/>
                </a:ln>
                <a:solidFill>
                  <a:srgbClr val="333333"/>
                </a:solidFill>
                <a:effectLst/>
                <a:uLnTx/>
                <a:uFillTx/>
                <a:latin typeface="+mn-lt"/>
                <a:ea typeface="+mn-ea"/>
                <a:cs typeface="+mn-cs"/>
              </a:rPr>
              <a:t>into HM </a:t>
            </a:r>
          </a:p>
        </p:txBody>
      </p:sp>
      <p:sp>
        <p:nvSpPr>
          <p:cNvPr id="4" name="TextBox 3"/>
          <p:cNvSpPr txBox="1"/>
          <p:nvPr/>
        </p:nvSpPr>
        <p:spPr>
          <a:xfrm>
            <a:off x="1231250" y="5628501"/>
            <a:ext cx="6634717" cy="369332"/>
          </a:xfrm>
          <a:prstGeom prst="rect">
            <a:avLst/>
          </a:prstGeom>
          <a:noFill/>
        </p:spPr>
        <p:txBody>
          <a:bodyPr wrap="square" rtlCol="0">
            <a:spAutoFit/>
          </a:bodyPr>
          <a:lstStyle/>
          <a:p>
            <a:r>
              <a:rPr lang="en-US" dirty="0" smtClean="0"/>
              <a:t>Thanks to MediaTek for the cross-checking (JCTVC-F624).</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C234-AIS">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JCTVC-C234-AIS</Template>
  <TotalTime>1008</TotalTime>
  <Words>405</Words>
  <Application>Microsoft Office PowerPoint</Application>
  <PresentationFormat>On-screen Show (4:3)</PresentationFormat>
  <Paragraphs>196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JCTVC-C234-AIS</vt:lpstr>
      <vt:lpstr>Non-Square Transform for 2NxN and Nx2N Motion Partitions</vt:lpstr>
      <vt:lpstr>Introduction</vt:lpstr>
      <vt:lpstr>Non-Square transform (2NxN and Nx2N)</vt:lpstr>
      <vt:lpstr>Simulation </vt:lpstr>
      <vt:lpstr>Conclusion</vt:lpstr>
    </vt:vector>
  </TitlesOfParts>
  <Company>Qualcomm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Wang, Xianglin</cp:lastModifiedBy>
  <cp:revision>92</cp:revision>
  <cp:lastPrinted>2005-08-27T17:58:21Z</cp:lastPrinted>
  <dcterms:created xsi:type="dcterms:W3CDTF">2010-10-01T23:19:22Z</dcterms:created>
  <dcterms:modified xsi:type="dcterms:W3CDTF">2011-07-16T18:57:35Z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-727718306</vt:i4>
  </property>
  <property fmtid="{D5CDD505-2E9C-101B-9397-08002B2CF9AE}" pid="3" name="_NewReviewCycle">
    <vt:lpwstr/>
  </property>
  <property fmtid="{D5CDD505-2E9C-101B-9397-08002B2CF9AE}" pid="4" name="_EmailSubject">
    <vt:lpwstr>Slides for nonsquare transform F563</vt:lpwstr>
  </property>
  <property fmtid="{D5CDD505-2E9C-101B-9397-08002B2CF9AE}" pid="5" name="_AuthorEmail">
    <vt:lpwstr>liweig@qualcomm.com</vt:lpwstr>
  </property>
  <property fmtid="{D5CDD505-2E9C-101B-9397-08002B2CF9AE}" pid="6" name="_AuthorEmailDisplayName">
    <vt:lpwstr>Guo, Liwei</vt:lpwstr>
  </property>
  <property fmtid="{D5CDD505-2E9C-101B-9397-08002B2CF9AE}" pid="7" name="_PreviousAdHocReviewCycleID">
    <vt:i4>765043271</vt:i4>
  </property>
</Properties>
</file>