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17"/>
  </p:notesMasterIdLst>
  <p:sldIdLst>
    <p:sldId id="256" r:id="rId2"/>
    <p:sldId id="279" r:id="rId3"/>
    <p:sldId id="287" r:id="rId4"/>
    <p:sldId id="291" r:id="rId5"/>
    <p:sldId id="289" r:id="rId6"/>
    <p:sldId id="268" r:id="rId7"/>
    <p:sldId id="290" r:id="rId8"/>
    <p:sldId id="265" r:id="rId9"/>
    <p:sldId id="267" r:id="rId10"/>
    <p:sldId id="266" r:id="rId11"/>
    <p:sldId id="269" r:id="rId12"/>
    <p:sldId id="272" r:id="rId13"/>
    <p:sldId id="270" r:id="rId14"/>
    <p:sldId id="271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9" autoAdjust="0"/>
  </p:normalViewPr>
  <p:slideViewPr>
    <p:cSldViewPr>
      <p:cViewPr varScale="1">
        <p:scale>
          <a:sx n="65" d="100"/>
          <a:sy n="65" d="100"/>
        </p:scale>
        <p:origin x="-129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742" y="-91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089D0-2626-4E1A-96F6-9C8F996415E8}" type="datetimeFigureOut">
              <a:rPr lang="en-US" smtClean="0"/>
              <a:pPr/>
              <a:t>7/17/2011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B874B-93D5-4CA0-A08A-1ADE548962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B874B-93D5-4CA0-A08A-1ADE5489620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B874B-93D5-4CA0-A08A-1ADE5489620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B874B-93D5-4CA0-A08A-1ADE5489620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B874B-93D5-4CA0-A08A-1ADE5489620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B874B-93D5-4CA0-A08A-1ADE5489620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7/17/2011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JCTVC-F556: </a:t>
            </a:r>
            <a:r>
              <a:rPr lang="en-US" dirty="0" smtClean="0"/>
              <a:t>SDIP </a:t>
            </a:r>
            <a:r>
              <a:rPr lang="en-US" dirty="0" smtClean="0"/>
              <a:t>Harmonization With </a:t>
            </a:r>
            <a:r>
              <a:rPr lang="en-US" dirty="0" err="1" smtClean="0"/>
              <a:t>Deblocking</a:t>
            </a:r>
            <a:r>
              <a:rPr lang="en-US" dirty="0" smtClean="0"/>
              <a:t>, HE </a:t>
            </a:r>
            <a:r>
              <a:rPr lang="en-US" dirty="0" smtClean="0"/>
              <a:t>Residual Coding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400" dirty="0" err="1" smtClean="0"/>
              <a:t>Geert</a:t>
            </a:r>
            <a:r>
              <a:rPr lang="en-US" sz="2400" dirty="0" smtClean="0"/>
              <a:t> Van </a:t>
            </a:r>
            <a:r>
              <a:rPr lang="en-US" sz="2400" dirty="0" err="1" smtClean="0"/>
              <a:t>der</a:t>
            </a:r>
            <a:r>
              <a:rPr lang="en-US" sz="2400" dirty="0" smtClean="0"/>
              <a:t> </a:t>
            </a:r>
            <a:r>
              <a:rPr lang="en-US" sz="2400" dirty="0" err="1" smtClean="0"/>
              <a:t>Auwera</a:t>
            </a:r>
            <a:r>
              <a:rPr lang="en-US" sz="2400" dirty="0" smtClean="0"/>
              <a:t>, Joel Sole, </a:t>
            </a:r>
            <a:r>
              <a:rPr lang="en-US" sz="2400" dirty="0" err="1" smtClean="0"/>
              <a:t>Yunfei</a:t>
            </a:r>
            <a:r>
              <a:rPr lang="en-US" sz="2400" dirty="0" smtClean="0"/>
              <a:t> </a:t>
            </a:r>
            <a:r>
              <a:rPr lang="en-US" sz="2400" dirty="0" err="1" smtClean="0"/>
              <a:t>Zheng</a:t>
            </a:r>
            <a:r>
              <a:rPr lang="en-US" sz="2400" dirty="0" smtClean="0"/>
              <a:t>,</a:t>
            </a:r>
          </a:p>
          <a:p>
            <a:r>
              <a:rPr lang="en-US" sz="2400" dirty="0" err="1" smtClean="0"/>
              <a:t>Xianglin</a:t>
            </a:r>
            <a:r>
              <a:rPr lang="en-US" sz="2400" dirty="0" smtClean="0"/>
              <a:t> Wang, In Suk Chong, </a:t>
            </a:r>
            <a:r>
              <a:rPr lang="en-US" sz="2400" dirty="0" err="1" smtClean="0"/>
              <a:t>Rajan</a:t>
            </a:r>
            <a:r>
              <a:rPr lang="en-US" sz="2400" dirty="0" smtClean="0"/>
              <a:t> Joshi,</a:t>
            </a:r>
          </a:p>
          <a:p>
            <a:r>
              <a:rPr lang="en-US" sz="2400" dirty="0" smtClean="0"/>
              <a:t>Marta </a:t>
            </a:r>
            <a:r>
              <a:rPr lang="en-US" sz="2400" dirty="0" err="1" smtClean="0"/>
              <a:t>Karczewicz</a:t>
            </a:r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Qualcomm Inc.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SDIP Partition Orientation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15541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When partition orientations are perpendicular to CU edge, HM3 </a:t>
            </a:r>
            <a:r>
              <a:rPr lang="en-US" sz="2400" dirty="0" err="1" smtClean="0"/>
              <a:t>deblocking</a:t>
            </a:r>
            <a:r>
              <a:rPr lang="en-US" sz="2400" dirty="0" smtClean="0"/>
              <a:t> filter can be used, other cases require adaptation depending on partition types</a:t>
            </a:r>
          </a:p>
        </p:txBody>
      </p:sp>
      <p:sp>
        <p:nvSpPr>
          <p:cNvPr id="6" name="Rectangle 5"/>
          <p:cNvSpPr/>
          <p:nvPr/>
        </p:nvSpPr>
        <p:spPr>
          <a:xfrm>
            <a:off x="896679" y="1600200"/>
            <a:ext cx="627321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24000" y="1600200"/>
            <a:ext cx="627321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737884" y="1606845"/>
            <a:ext cx="627321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365205" y="1606845"/>
            <a:ext cx="627321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96679" y="2667000"/>
            <a:ext cx="627321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524000" y="2667000"/>
            <a:ext cx="627321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554279" y="1600200"/>
            <a:ext cx="627321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181600" y="1600200"/>
            <a:ext cx="627321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383079" y="1600200"/>
            <a:ext cx="627321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010400" y="1600200"/>
            <a:ext cx="627321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96679" y="3733800"/>
            <a:ext cx="627321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524000" y="3733800"/>
            <a:ext cx="627321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725479" y="2667000"/>
            <a:ext cx="627321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352800" y="2667000"/>
            <a:ext cx="627321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725479" y="3733800"/>
            <a:ext cx="627321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352800" y="3733800"/>
            <a:ext cx="627321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554279" y="2667000"/>
            <a:ext cx="627321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181600" y="2667000"/>
            <a:ext cx="627321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365205" y="1606845"/>
            <a:ext cx="627321" cy="1568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365205" y="1763676"/>
            <a:ext cx="627321" cy="1568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365205" y="1920506"/>
            <a:ext cx="627321" cy="1568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524000" y="2667000"/>
            <a:ext cx="156830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680830" y="2667000"/>
            <a:ext cx="156830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837661" y="2667000"/>
            <a:ext cx="156830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554279" y="1600200"/>
            <a:ext cx="627321" cy="1568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4554279" y="1757030"/>
            <a:ext cx="627321" cy="1568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4554279" y="1913861"/>
            <a:ext cx="627321" cy="1568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383079" y="1600200"/>
            <a:ext cx="627321" cy="1568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383079" y="1757030"/>
            <a:ext cx="627321" cy="1568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383079" y="1913861"/>
            <a:ext cx="627321" cy="1568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7010400" y="1600200"/>
            <a:ext cx="627321" cy="1568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010400" y="1757030"/>
            <a:ext cx="627321" cy="1568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7010400" y="1913861"/>
            <a:ext cx="627321" cy="1568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896679" y="3733800"/>
            <a:ext cx="627321" cy="1568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896679" y="3890630"/>
            <a:ext cx="627321" cy="1568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896679" y="4047461"/>
            <a:ext cx="627321" cy="1568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725479" y="2667000"/>
            <a:ext cx="156830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2882310" y="2667000"/>
            <a:ext cx="156830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039140" y="2667000"/>
            <a:ext cx="156830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2725479" y="3733800"/>
            <a:ext cx="156830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2882310" y="3733800"/>
            <a:ext cx="156830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3039140" y="3733800"/>
            <a:ext cx="156830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4554279" y="2667000"/>
            <a:ext cx="156830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4711109" y="2667000"/>
            <a:ext cx="156830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867940" y="2667000"/>
            <a:ext cx="156830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1524000" y="3733800"/>
            <a:ext cx="156830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1680830" y="3733800"/>
            <a:ext cx="156830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1837661" y="3733800"/>
            <a:ext cx="156830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5181600" y="2667000"/>
            <a:ext cx="156830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5338430" y="2667000"/>
            <a:ext cx="156830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5495261" y="2667000"/>
            <a:ext cx="156830" cy="6273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3352800" y="3733800"/>
            <a:ext cx="627321" cy="1568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3352800" y="3890630"/>
            <a:ext cx="627321" cy="1568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3352800" y="4047461"/>
            <a:ext cx="627321" cy="1568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9" name="TextBox 66"/>
          <p:cNvSpPr txBox="1"/>
          <p:nvPr/>
        </p:nvSpPr>
        <p:spPr>
          <a:xfrm>
            <a:off x="1116419" y="1288755"/>
            <a:ext cx="208070" cy="2533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</a:t>
            </a:r>
          </a:p>
        </p:txBody>
      </p:sp>
      <p:sp>
        <p:nvSpPr>
          <p:cNvPr id="70" name="TextBox 67"/>
          <p:cNvSpPr txBox="1"/>
          <p:nvPr/>
        </p:nvSpPr>
        <p:spPr>
          <a:xfrm>
            <a:off x="1649819" y="1288755"/>
            <a:ext cx="233364" cy="2533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66" name="Date Placeholder 6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 dirty="0"/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8" name="Slide Number Placeholder 6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 Boundary Edges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0" y="1295400"/>
          <a:ext cx="6080335" cy="4526280"/>
        </p:xfrm>
        <a:graphic>
          <a:graphicData uri="http://schemas.openxmlformats.org/drawingml/2006/table">
            <a:tbl>
              <a:tblPr/>
              <a:tblGrid>
                <a:gridCol w="1103553"/>
                <a:gridCol w="1302929"/>
                <a:gridCol w="1548022"/>
                <a:gridCol w="2125831"/>
              </a:tblGrid>
              <a:tr h="16762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Block A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Block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Filter Type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Decision Conditions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88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32x8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Not SDIP type or perpendicular SDIP-PU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Strong or Weak4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Deblock edge on/off</a:t>
                      </a: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Strong or weak filter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32x8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32x8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Strong or Weak4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Deblock edge on/off</a:t>
                      </a: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Strong or weak filter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32x8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16x4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Weak2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Deblock edge on/off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32x8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16x1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Weak1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Deblock edge on/off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32x8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8x2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Weak1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Deblock edge on/off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88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16x4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Not SDIP type or perpendicular SDIP-PU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Weak2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Deblock edge on/off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16x4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16x4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Weak2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Deblock edge on/off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16x4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16x1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Weak1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Deblock edge on/off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16x4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8x2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Weak1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Deblock edge on/off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88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8x2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Not SDIP type or perpendicular SDIP-PU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Weak1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Deblock edge on/off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8x2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16x1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Weak1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Deblock edge on/off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8x2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8x2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Weak1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Deblock edge on/off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88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16x1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Not SDIP type or perpendicular SDIP-PU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Weak1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Deblock edge on/off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16x1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16x1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Weak1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Deblock edge on/off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88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Not SDIP type or perpendicular SDIP-PU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Not SDIP type or perpendicular SDIP-PU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HM3 deblocking filters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HM3 </a:t>
                      </a:r>
                      <a:r>
                        <a:rPr lang="en-US" sz="1100" dirty="0" err="1">
                          <a:latin typeface="Times New Roman"/>
                          <a:ea typeface="Times New Roman"/>
                          <a:cs typeface="Times New Roman"/>
                        </a:rPr>
                        <a:t>deblocking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 decision conditions</a:t>
                      </a: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CU Edges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048000" y="1371600"/>
          <a:ext cx="4419600" cy="1299210"/>
        </p:xfrm>
        <a:graphic>
          <a:graphicData uri="http://schemas.openxmlformats.org/drawingml/2006/table">
            <a:tbl>
              <a:tblPr/>
              <a:tblGrid>
                <a:gridCol w="838200"/>
                <a:gridCol w="838200"/>
                <a:gridCol w="914400"/>
                <a:gridCol w="182880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Block A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Block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Filter Type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Decision Conditions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32x8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32x8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Strong or Weak4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Deblock edge on/off</a:t>
                      </a: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Strong or weak filter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16x4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16x4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Weak2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Deblock edge on/off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16x4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16x1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Weak1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Deblock edge on/off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16x1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16x1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Weak1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Deblock edge on/off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8x2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8x2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Weak1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latin typeface="Calibri"/>
                          <a:ea typeface="Calibri"/>
                          <a:cs typeface="Times New Roman"/>
                        </a:rPr>
                        <a:t>Deblock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 edge on/off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895600" y="3733800"/>
            <a:ext cx="548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SDIP Level 2: 16x1 partitions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 Only processing along level 1 edge of 16x4 partition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 Preservation of texture</a:t>
            </a:r>
          </a:p>
          <a:p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524000" y="3733800"/>
            <a:ext cx="76200" cy="121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600200" y="3733800"/>
            <a:ext cx="76200" cy="121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676400" y="3733800"/>
            <a:ext cx="76200" cy="121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752600" y="3733800"/>
            <a:ext cx="76200" cy="121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828800" y="3733800"/>
            <a:ext cx="304800" cy="121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219200" y="3733800"/>
            <a:ext cx="304800" cy="121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914400" y="3733800"/>
            <a:ext cx="304800" cy="121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 rot="5400000" flipH="1" flipV="1">
            <a:off x="1638300" y="5295900"/>
            <a:ext cx="381000" cy="1588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 flipH="1" flipV="1">
            <a:off x="1334294" y="5295106"/>
            <a:ext cx="381000" cy="1588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1828800" y="1371600"/>
            <a:ext cx="304800" cy="121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1219200" y="1371600"/>
            <a:ext cx="304800" cy="121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914400" y="1371600"/>
            <a:ext cx="304800" cy="121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/>
          <p:nvPr/>
        </p:nvCxnSpPr>
        <p:spPr>
          <a:xfrm rot="5400000" flipH="1" flipV="1">
            <a:off x="1638300" y="2933700"/>
            <a:ext cx="381000" cy="1588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 flipH="1" flipV="1">
            <a:off x="1334294" y="2932906"/>
            <a:ext cx="381000" cy="1588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 flipH="1" flipV="1">
            <a:off x="1029494" y="2932906"/>
            <a:ext cx="381000" cy="1588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1524000" y="1371600"/>
            <a:ext cx="304800" cy="121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SDIP </a:t>
            </a:r>
            <a:r>
              <a:rPr lang="en-US" dirty="0" err="1" smtClean="0"/>
              <a:t>Deblocking</a:t>
            </a:r>
            <a:r>
              <a:rPr lang="en-US" dirty="0" smtClean="0"/>
              <a:t> Filters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219200"/>
          <a:ext cx="5715000" cy="3688080"/>
        </p:xfrm>
        <a:graphic>
          <a:graphicData uri="http://schemas.openxmlformats.org/drawingml/2006/table">
            <a:tbl>
              <a:tblPr/>
              <a:tblGrid>
                <a:gridCol w="1192416"/>
                <a:gridCol w="4522584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Strong </a:t>
                      </a:r>
                      <a:r>
                        <a:rPr lang="en-US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Filter (HM3)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2825" marR="92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p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0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’ =  ( p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2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+ 2*p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1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+ 2*p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0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+ 2*q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0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q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1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+ 4 )/8</a:t>
                      </a:r>
                      <a:endParaRPr lang="en-US" sz="110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p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1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’ =  ( p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2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p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1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p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0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q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0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+ 2 )/4</a:t>
                      </a:r>
                      <a:endParaRPr lang="en-US" sz="110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p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2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’ =  ( 2*p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3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+ 3*p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2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p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1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p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0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q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0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+ 4 )/8</a:t>
                      </a:r>
                      <a:endParaRPr lang="en-US" sz="110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q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0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’ =  ( p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1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+ 2*p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0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+ 2*q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0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+ 2*q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1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q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2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+ 4 )/8</a:t>
                      </a:r>
                      <a:endParaRPr lang="en-US" sz="110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q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1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’ =  ( p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0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q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0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q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1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q</a:t>
                      </a:r>
                      <a:r>
                        <a:rPr lang="en-US" sz="1100" baseline="-25000">
                          <a:latin typeface="Calibri"/>
                          <a:ea typeface="Malgun Gothic"/>
                          <a:cs typeface="Times New Roman"/>
                        </a:rPr>
                        <a:t>2</a:t>
                      </a:r>
                      <a:r>
                        <a:rPr lang="en-US" sz="1100">
                          <a:latin typeface="Calibri"/>
                          <a:ea typeface="Malgun Gothic"/>
                          <a:cs typeface="Times New Roman"/>
                        </a:rPr>
                        <a:t> + 2 )/4</a:t>
                      </a:r>
                      <a:endParaRPr lang="en-US" sz="110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q</a:t>
                      </a:r>
                      <a:r>
                        <a:rPr lang="en-US" sz="1100" baseline="-25000">
                          <a:latin typeface="Times New Roman"/>
                          <a:ea typeface="Times New Roman"/>
                          <a:cs typeface="Calibri"/>
                        </a:rPr>
                        <a:t>2</a:t>
                      </a: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’ = ( p</a:t>
                      </a:r>
                      <a:r>
                        <a:rPr lang="en-US" sz="1100" baseline="-25000">
                          <a:latin typeface="Times New Roman"/>
                          <a:ea typeface="Times New Roman"/>
                          <a:cs typeface="Calibri"/>
                        </a:rPr>
                        <a:t>0</a:t>
                      </a: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 + q</a:t>
                      </a:r>
                      <a:r>
                        <a:rPr lang="en-US" sz="1100" baseline="-25000">
                          <a:latin typeface="Times New Roman"/>
                          <a:ea typeface="Times New Roman"/>
                          <a:cs typeface="Calibri"/>
                        </a:rPr>
                        <a:t>0</a:t>
                      </a: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 + q</a:t>
                      </a:r>
                      <a:r>
                        <a:rPr lang="en-US" sz="1100" baseline="-25000">
                          <a:latin typeface="Times New Roman"/>
                          <a:ea typeface="Times New Roman"/>
                          <a:cs typeface="Calibri"/>
                        </a:rPr>
                        <a:t>1</a:t>
                      </a: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 + 3*q</a:t>
                      </a:r>
                      <a:r>
                        <a:rPr lang="en-US" sz="1100" baseline="-25000">
                          <a:latin typeface="Times New Roman"/>
                          <a:ea typeface="Times New Roman"/>
                          <a:cs typeface="Calibri"/>
                        </a:rPr>
                        <a:t>2</a:t>
                      </a: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 + 2*q</a:t>
                      </a:r>
                      <a:r>
                        <a:rPr lang="en-US" sz="1100" baseline="-25000">
                          <a:latin typeface="Times New Roman"/>
                          <a:ea typeface="Times New Roman"/>
                          <a:cs typeface="Calibri"/>
                        </a:rPr>
                        <a:t>3</a:t>
                      </a: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 + 4 )/8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2825" marR="92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Weak4 </a:t>
                      </a:r>
                      <a:r>
                        <a:rPr lang="en-US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Filter [1]</a:t>
                      </a: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2825" marR="92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Calibri"/>
                          <a:sym typeface="Symbol"/>
                        </a:rPr>
                        <a:t>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 =  ( 9*(q0-p0) - 3*(q1-p1) + 8 )/16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Calibri"/>
                          <a:sym typeface="Symbol"/>
                        </a:rPr>
                        <a:t>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 = Clip( -</a:t>
                      </a:r>
                      <a:r>
                        <a:rPr lang="en-US" sz="1100" dirty="0" err="1">
                          <a:latin typeface="Calibri"/>
                          <a:ea typeface="Malgun Gothic"/>
                          <a:cs typeface="Times New Roman"/>
                        </a:rPr>
                        <a:t>tc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, </a:t>
                      </a:r>
                      <a:r>
                        <a:rPr lang="en-US" sz="1100" dirty="0" err="1">
                          <a:latin typeface="Calibri"/>
                          <a:ea typeface="Malgun Gothic"/>
                          <a:cs typeface="Times New Roman"/>
                        </a:rPr>
                        <a:t>tc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, 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Calibri"/>
                          <a:sym typeface="Symbol"/>
                        </a:rPr>
                        <a:t>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 )      (</a:t>
                      </a:r>
                      <a:r>
                        <a:rPr lang="en-US" sz="1100" dirty="0" err="1">
                          <a:latin typeface="Calibri"/>
                          <a:ea typeface="Malgun Gothic"/>
                          <a:cs typeface="Times New Roman"/>
                        </a:rPr>
                        <a:t>tc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 is HM3 </a:t>
                      </a:r>
                      <a:r>
                        <a:rPr lang="en-US" sz="1100" dirty="0" err="1">
                          <a:latin typeface="Calibri"/>
                          <a:ea typeface="Malgun Gothic"/>
                          <a:cs typeface="Times New Roman"/>
                        </a:rPr>
                        <a:t>deblocking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US" sz="1100" dirty="0" smtClean="0">
                          <a:latin typeface="Calibri"/>
                          <a:ea typeface="Malgun Gothic"/>
                          <a:cs typeface="Times New Roman"/>
                        </a:rPr>
                        <a:t>threshold, 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depending on QP)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p0’ = p0 + 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Calibri"/>
                          <a:sym typeface="Symbol"/>
                        </a:rPr>
                        <a:t>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q0’ = q0 - 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Calibri"/>
                          <a:sym typeface="Symbol"/>
                        </a:rPr>
                        <a:t>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Calibri"/>
                          <a:sym typeface="Symbol"/>
                        </a:rPr>
                        <a:t>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p = Clip( - (</a:t>
                      </a:r>
                      <a:r>
                        <a:rPr lang="en-US" sz="1100" dirty="0" err="1">
                          <a:latin typeface="Calibri"/>
                          <a:ea typeface="Malgun Gothic"/>
                          <a:cs typeface="Times New Roman"/>
                        </a:rPr>
                        <a:t>tc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/2), </a:t>
                      </a:r>
                      <a:r>
                        <a:rPr lang="en-US" sz="1100" dirty="0" err="1">
                          <a:latin typeface="Calibri"/>
                          <a:ea typeface="Malgun Gothic"/>
                          <a:cs typeface="Times New Roman"/>
                        </a:rPr>
                        <a:t>tc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/2, ( (p2 + p0 + 1)/2 - p1 + 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Calibri"/>
                          <a:sym typeface="Symbol"/>
                        </a:rPr>
                        <a:t>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 + 1 )/2 )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p1’ = p1 + 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Calibri"/>
                          <a:sym typeface="Symbol"/>
                        </a:rPr>
                        <a:t>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p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Calibri"/>
                          <a:sym typeface="Symbol"/>
                        </a:rPr>
                        <a:t>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q = Clip( - (</a:t>
                      </a:r>
                      <a:r>
                        <a:rPr lang="en-US" sz="1100" dirty="0" err="1">
                          <a:latin typeface="Calibri"/>
                          <a:ea typeface="Malgun Gothic"/>
                          <a:cs typeface="Times New Roman"/>
                        </a:rPr>
                        <a:t>tc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/2), </a:t>
                      </a:r>
                      <a:r>
                        <a:rPr lang="en-US" sz="1100" dirty="0" err="1">
                          <a:latin typeface="Calibri"/>
                          <a:ea typeface="Malgun Gothic"/>
                          <a:cs typeface="Times New Roman"/>
                        </a:rPr>
                        <a:t>tc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/2, ( (q2 + q0 + 1)/2 - q1 - 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Calibri"/>
                          <a:sym typeface="Symbol"/>
                        </a:rPr>
                        <a:t>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 + 1)/2 )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q1’ = q1 + 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Calibri"/>
                          <a:sym typeface="Symbol"/>
                        </a:rPr>
                        <a:t>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q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92825" marR="92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Weak2 </a:t>
                      </a:r>
                      <a:r>
                        <a:rPr lang="en-US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Filter [1]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2825" marR="92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Calibri"/>
                          <a:sym typeface="Symbol"/>
                        </a:rPr>
                        <a:t>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 =  ( 9*(q0 - p0) - 3*(q1 - p1) + 8)/16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Calibri"/>
                          <a:sym typeface="Symbol"/>
                        </a:rPr>
                        <a:t>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 = Clip( -</a:t>
                      </a:r>
                      <a:r>
                        <a:rPr lang="en-US" sz="1100" dirty="0" err="1">
                          <a:latin typeface="Calibri"/>
                          <a:ea typeface="Malgun Gothic"/>
                          <a:cs typeface="Times New Roman"/>
                        </a:rPr>
                        <a:t>tc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, </a:t>
                      </a:r>
                      <a:r>
                        <a:rPr lang="en-US" sz="1100" dirty="0" err="1">
                          <a:latin typeface="Calibri"/>
                          <a:ea typeface="Malgun Gothic"/>
                          <a:cs typeface="Times New Roman"/>
                        </a:rPr>
                        <a:t>tc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, 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Calibri"/>
                          <a:sym typeface="Symbol"/>
                        </a:rPr>
                        <a:t>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 )      (</a:t>
                      </a:r>
                      <a:r>
                        <a:rPr lang="en-US" sz="1100" dirty="0" err="1">
                          <a:latin typeface="Calibri"/>
                          <a:ea typeface="Malgun Gothic"/>
                          <a:cs typeface="Times New Roman"/>
                        </a:rPr>
                        <a:t>tc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 is HM3 </a:t>
                      </a:r>
                      <a:r>
                        <a:rPr lang="en-US" sz="1100" dirty="0" err="1">
                          <a:latin typeface="Calibri"/>
                          <a:ea typeface="Malgun Gothic"/>
                          <a:cs typeface="Times New Roman"/>
                        </a:rPr>
                        <a:t>deblocking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US" sz="1100" dirty="0" smtClean="0">
                          <a:latin typeface="Calibri"/>
                          <a:ea typeface="Malgun Gothic"/>
                          <a:cs typeface="Times New Roman"/>
                        </a:rPr>
                        <a:t>threshold, 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depending on QP)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p0’ = p0 + 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Calibri"/>
                          <a:sym typeface="Symbol"/>
                        </a:rPr>
                        <a:t>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Calibri"/>
                        </a:rPr>
                        <a:t>q0’ = q0 - 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Calibri"/>
                          <a:sym typeface="Symbol"/>
                        </a:rPr>
                        <a:t>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2825" marR="92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Weak1 Filter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2825" marR="92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Calibri"/>
                          <a:sym typeface="Symbol"/>
                        </a:rPr>
                        <a:t>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 =  ( 5*(q0 - p0) + 8)/16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Calibri"/>
                          <a:sym typeface="Symbol"/>
                        </a:rPr>
                        <a:t>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 = Clip( -</a:t>
                      </a:r>
                      <a:r>
                        <a:rPr lang="en-US" sz="1100" dirty="0" err="1">
                          <a:latin typeface="Calibri"/>
                          <a:ea typeface="Malgun Gothic"/>
                          <a:cs typeface="Times New Roman"/>
                        </a:rPr>
                        <a:t>tc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, </a:t>
                      </a:r>
                      <a:r>
                        <a:rPr lang="en-US" sz="1100" dirty="0" err="1">
                          <a:latin typeface="Calibri"/>
                          <a:ea typeface="Malgun Gothic"/>
                          <a:cs typeface="Times New Roman"/>
                        </a:rPr>
                        <a:t>tc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, 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Calibri"/>
                          <a:sym typeface="Symbol"/>
                        </a:rPr>
                        <a:t>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 )      (</a:t>
                      </a:r>
                      <a:r>
                        <a:rPr lang="en-US" sz="1100" dirty="0" err="1">
                          <a:latin typeface="Calibri"/>
                          <a:ea typeface="Malgun Gothic"/>
                          <a:cs typeface="Times New Roman"/>
                        </a:rPr>
                        <a:t>tc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 is HM3 </a:t>
                      </a:r>
                      <a:r>
                        <a:rPr lang="en-US" sz="1100" dirty="0" err="1">
                          <a:latin typeface="Calibri"/>
                          <a:ea typeface="Malgun Gothic"/>
                          <a:cs typeface="Times New Roman"/>
                        </a:rPr>
                        <a:t>deblocking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US" sz="1100" dirty="0" smtClean="0">
                          <a:latin typeface="Calibri"/>
                          <a:ea typeface="Malgun Gothic"/>
                          <a:cs typeface="Times New Roman"/>
                        </a:rPr>
                        <a:t>threshold, 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depending on QP)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p0’ = p0 + 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Calibri"/>
                          <a:sym typeface="Symbol"/>
                        </a:rPr>
                        <a:t>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GB" sz="1100" dirty="0">
                          <a:latin typeface="Times New Roman"/>
                          <a:ea typeface="Malgun Gothic"/>
                          <a:cs typeface="Calibri"/>
                        </a:rPr>
                        <a:t>q0’ = q0 - </a:t>
                      </a:r>
                      <a:r>
                        <a:rPr lang="en-GB" sz="1100" dirty="0">
                          <a:latin typeface="Times New Roman"/>
                          <a:ea typeface="Malgun Gothic"/>
                          <a:cs typeface="Calibri"/>
                          <a:sym typeface="Symbol"/>
                        </a:rPr>
                        <a:t>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92825" marR="92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62000" y="5029200"/>
            <a:ext cx="7010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[1] </a:t>
            </a:r>
            <a:r>
              <a:rPr lang="en-US" sz="1200" dirty="0" err="1" smtClean="0"/>
              <a:t>Norkin</a:t>
            </a:r>
            <a:r>
              <a:rPr lang="en-US" sz="1200" dirty="0" smtClean="0"/>
              <a:t>, K. </a:t>
            </a:r>
            <a:r>
              <a:rPr lang="en-US" sz="1200" dirty="0" err="1" smtClean="0"/>
              <a:t>Andersson</a:t>
            </a:r>
            <a:r>
              <a:rPr lang="en-US" sz="1200" dirty="0" smtClean="0"/>
              <a:t>, R. </a:t>
            </a:r>
            <a:r>
              <a:rPr lang="en-US" sz="1200" dirty="0" err="1" smtClean="0"/>
              <a:t>Sjoberg</a:t>
            </a:r>
            <a:r>
              <a:rPr lang="en-US" sz="1200" dirty="0" smtClean="0"/>
              <a:t>, “CE12.1: Ericsson </a:t>
            </a:r>
            <a:r>
              <a:rPr lang="en-US" sz="1200" dirty="0" err="1" smtClean="0"/>
              <a:t>Deblocking</a:t>
            </a:r>
            <a:r>
              <a:rPr lang="en-US" sz="1200" dirty="0" smtClean="0"/>
              <a:t> Filter,” 5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JCT-VC Meeting, Geneva, CH, March 2011, Doc. JCTVC-E276</a:t>
            </a:r>
          </a:p>
          <a:p>
            <a:endParaRPr lang="en-US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5601" name="Object 1"/>
          <p:cNvGraphicFramePr>
            <a:graphicFrameLocks noChangeAspect="1"/>
          </p:cNvGraphicFramePr>
          <p:nvPr/>
        </p:nvGraphicFramePr>
        <p:xfrm>
          <a:off x="6477000" y="1219200"/>
          <a:ext cx="2293938" cy="1943100"/>
        </p:xfrm>
        <a:graphic>
          <a:graphicData uri="http://schemas.openxmlformats.org/presentationml/2006/ole">
            <p:oleObj spid="_x0000_s25601" name="Visio" r:id="rId3" imgW="3454603" imgH="2783434" progId="Visio.Drawing.11">
              <p:embed/>
            </p:oleObj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324600" y="3581400"/>
          <a:ext cx="2514600" cy="129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838200"/>
                <a:gridCol w="838200"/>
              </a:tblGrid>
              <a:tr h="254000">
                <a:tc>
                  <a:txBody>
                    <a:bodyPr/>
                    <a:lstStyle/>
                    <a:p>
                      <a:r>
                        <a:rPr lang="en-US" sz="1100" baseline="0" dirty="0" smtClean="0"/>
                        <a:t>Filter</a:t>
                      </a:r>
                      <a:endParaRPr lang="en-US" sz="11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/>
                        <a:t>Compute</a:t>
                      </a:r>
                      <a:endParaRPr lang="en-US" sz="11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/>
                        <a:t>Replace</a:t>
                      </a:r>
                      <a:endParaRPr lang="en-US" sz="1100" baseline="0" dirty="0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r>
                        <a:rPr lang="en-US" sz="1100" baseline="0" dirty="0" smtClean="0"/>
                        <a:t>Strong</a:t>
                      </a:r>
                      <a:endParaRPr lang="en-US" sz="11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/>
                        <a:t>4L, 4R</a:t>
                      </a:r>
                      <a:endParaRPr lang="en-US" sz="11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/>
                        <a:t>3L, 3R </a:t>
                      </a:r>
                      <a:endParaRPr lang="en-US" sz="1100" baseline="0" dirty="0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r>
                        <a:rPr lang="en-US" sz="1100" baseline="0" dirty="0" smtClean="0"/>
                        <a:t>Weak4</a:t>
                      </a:r>
                      <a:endParaRPr lang="en-US" sz="11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/>
                        <a:t>3L, 3R</a:t>
                      </a:r>
                      <a:endParaRPr lang="en-US" sz="11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/>
                        <a:t>2L, 2R</a:t>
                      </a:r>
                      <a:endParaRPr lang="en-US" sz="1100" baseline="0" dirty="0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r>
                        <a:rPr lang="en-US" sz="1100" baseline="0" dirty="0" smtClean="0"/>
                        <a:t>Weak2</a:t>
                      </a:r>
                      <a:endParaRPr lang="en-US" sz="11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/>
                        <a:t>2L, 2R</a:t>
                      </a:r>
                      <a:endParaRPr lang="en-US" sz="11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/>
                        <a:t>1L, 1R</a:t>
                      </a:r>
                      <a:endParaRPr lang="en-US" sz="1100" baseline="0" dirty="0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r>
                        <a:rPr lang="en-US" sz="1100" baseline="0" dirty="0" smtClean="0"/>
                        <a:t>Weak1</a:t>
                      </a:r>
                      <a:endParaRPr lang="en-US" sz="11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/>
                        <a:t>1L, 1R</a:t>
                      </a:r>
                      <a:endParaRPr lang="en-US" sz="11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/>
                        <a:t>1L, 1R</a:t>
                      </a:r>
                      <a:endParaRPr lang="en-US" sz="1100" baseline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SDIP </a:t>
            </a:r>
            <a:r>
              <a:rPr lang="en-US" dirty="0" err="1" smtClean="0"/>
              <a:t>Deblocking</a:t>
            </a:r>
            <a:r>
              <a:rPr lang="en-US" dirty="0" smtClean="0"/>
              <a:t> Decisions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066800" y="1219200"/>
          <a:ext cx="6537960" cy="2804160"/>
        </p:xfrm>
        <a:graphic>
          <a:graphicData uri="http://schemas.openxmlformats.org/drawingml/2006/table">
            <a:tbl>
              <a:tblPr/>
              <a:tblGrid>
                <a:gridCol w="1732805"/>
                <a:gridCol w="4805155"/>
              </a:tblGrid>
              <a:tr h="160237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 err="1">
                          <a:latin typeface="Times New Roman"/>
                          <a:ea typeface="Times New Roman"/>
                          <a:cs typeface="Times New Roman"/>
                        </a:rPr>
                        <a:t>Deblock</a:t>
                      </a: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 edge on/off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|p0i – q0i| &lt; α2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|p1i – p0i| &lt; β2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|q1i – q0i| &lt; β2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For </a:t>
                      </a:r>
                      <a:r>
                        <a:rPr lang="en-US" sz="1100" dirty="0" err="1">
                          <a:latin typeface="Calibri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=2 and </a:t>
                      </a:r>
                      <a:r>
                        <a:rPr lang="en-US" sz="1100" dirty="0" err="1" smtClean="0">
                          <a:latin typeface="Calibri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US" sz="1100" dirty="0" smtClean="0">
                          <a:latin typeface="Calibri"/>
                          <a:ea typeface="Malgun Gothic"/>
                          <a:cs typeface="Times New Roman"/>
                        </a:rPr>
                        <a:t>=5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If all conditions are true, then edge is </a:t>
                      </a:r>
                      <a:r>
                        <a:rPr lang="en-US" sz="1100" dirty="0" err="1">
                          <a:latin typeface="Calibri"/>
                          <a:ea typeface="Malgun Gothic"/>
                          <a:cs typeface="Times New Roman"/>
                        </a:rPr>
                        <a:t>deblocked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α2 = (3*α+2)&gt;&gt;2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β2 = (3*β+2)&gt;&gt;2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(α and β are thresholds specified in </a:t>
                      </a:r>
                      <a:r>
                        <a:rPr lang="en-US" sz="1100" dirty="0" smtClean="0">
                          <a:latin typeface="Calibri"/>
                          <a:ea typeface="Malgun Gothic"/>
                          <a:cs typeface="Times New Roman"/>
                        </a:rPr>
                        <a:t>[1], </a:t>
                      </a: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depending on QP)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8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Times New Roman"/>
                          <a:cs typeface="Times New Roman"/>
                        </a:rPr>
                        <a:t>Strong or weak filter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|p0 – q0| &lt; δ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|q1 – q0| + |q2 – q0| + |q3 – q0| + |p1 – p0| + |p2 – p0| + |p3 – p0| &lt; μ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Conditions tested on pixel line </a:t>
                      </a:r>
                      <a:r>
                        <a:rPr lang="en-US" sz="1100" dirty="0" smtClean="0">
                          <a:latin typeface="Calibri"/>
                          <a:ea typeface="Malgun Gothic"/>
                          <a:cs typeface="Times New Roman"/>
                        </a:rPr>
                        <a:t>basis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If conditions are true, then strong filter is applied to the line, else weak filter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δ = ( α2 &gt;&gt; 2 ) – (α2 &gt;&gt; 4)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1008380" algn="l"/>
                          <a:tab pos="3079115" algn="ctr"/>
                          <a:tab pos="6156960" algn="r"/>
                          <a:tab pos="540385" algn="l"/>
                          <a:tab pos="720090" algn="l"/>
                          <a:tab pos="900430" algn="l"/>
                          <a:tab pos="3079115" algn="ctr"/>
                          <a:tab pos="6156960" algn="r"/>
                        </a:tabLst>
                      </a:pPr>
                      <a:r>
                        <a:rPr lang="en-US" sz="1100" dirty="0">
                          <a:latin typeface="Calibri"/>
                          <a:ea typeface="Malgun Gothic"/>
                          <a:cs typeface="Times New Roman"/>
                        </a:rPr>
                        <a:t>μ = (β – 4) &lt;&lt; 2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66800" y="4267200"/>
            <a:ext cx="662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[1] J. An, Q. Huang, X. </a:t>
            </a:r>
            <a:r>
              <a:rPr lang="en-US" sz="1200" dirty="0" err="1" smtClean="0"/>
              <a:t>Guo</a:t>
            </a:r>
            <a:r>
              <a:rPr lang="en-US" sz="1200" dirty="0" smtClean="0"/>
              <a:t>, Y.-W. Huang, S. Lei, “CE12 Subtest1: Improved </a:t>
            </a:r>
            <a:r>
              <a:rPr lang="en-US" sz="1200" dirty="0" err="1" smtClean="0"/>
              <a:t>Deblocking</a:t>
            </a:r>
            <a:r>
              <a:rPr lang="en-US" sz="1200" dirty="0" smtClean="0"/>
              <a:t> Filter,” 5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JCT-VC Meeting, Geneva, CH, March 2011, Doc. JCTVC-E079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14400" y="38862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Encoding and decoding times are similar to </a:t>
            </a:r>
            <a:r>
              <a:rPr lang="en-US" dirty="0" smtClean="0"/>
              <a:t>HM3-SDIP</a:t>
            </a:r>
            <a:endParaRPr lang="en-US" dirty="0" smtClean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990600" y="1676400"/>
          <a:ext cx="4698997" cy="1693545"/>
        </p:xfrm>
        <a:graphic>
          <a:graphicData uri="http://schemas.openxmlformats.org/drawingml/2006/table">
            <a:tbl>
              <a:tblPr/>
              <a:tblGrid>
                <a:gridCol w="1056973"/>
                <a:gridCol w="607004"/>
                <a:gridCol w="607004"/>
                <a:gridCol w="607004"/>
                <a:gridCol w="607004"/>
                <a:gridCol w="607004"/>
                <a:gridCol w="607004"/>
              </a:tblGrid>
              <a:tr h="17526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All Intra HE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All Intra LC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52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Arial"/>
                        </a:rPr>
                        <a:t>Overall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101%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526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101%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Residual Coding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SDIP</a:t>
            </a:r>
            <a:r>
              <a:rPr lang="en-US" dirty="0" smtClean="0"/>
              <a:t> uses non-square transforms</a:t>
            </a:r>
          </a:p>
          <a:p>
            <a:pPr lvl="1"/>
            <a:r>
              <a:rPr lang="en-US" dirty="0" smtClean="0"/>
              <a:t>Block sizes: 32×8, 8×32, 16×4, 4×16, 8×2, 2×8, 16×1 and 1×16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Issue: </a:t>
            </a:r>
            <a:r>
              <a:rPr lang="en-US" dirty="0" smtClean="0"/>
              <a:t>in SDIP new</a:t>
            </a:r>
            <a:r>
              <a:rPr lang="en-US" dirty="0" smtClean="0"/>
              <a:t> </a:t>
            </a:r>
            <a:r>
              <a:rPr lang="en-US" dirty="0" smtClean="0"/>
              <a:t>mappings are introduced between non-square transforms and ‘square-based’ entropy coders</a:t>
            </a:r>
          </a:p>
          <a:p>
            <a:pPr lvl="1"/>
            <a:r>
              <a:rPr lang="en-US" dirty="0" smtClean="0"/>
              <a:t>This adds extra computational complexity</a:t>
            </a:r>
          </a:p>
          <a:p>
            <a:pPr lvl="1"/>
            <a:r>
              <a:rPr lang="en-US" dirty="0" smtClean="0"/>
              <a:t>The mapping ‘breaks’ neighborhood relationship between coefficients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Harmonization:</a:t>
            </a:r>
            <a:r>
              <a:rPr lang="en-US" dirty="0" smtClean="0"/>
              <a:t> modify HE entropy coding to deal in the same way with square and non-square blocks and without intermediate mapping</a:t>
            </a:r>
          </a:p>
          <a:p>
            <a:pPr lvl="1"/>
            <a:r>
              <a:rPr lang="en-US" dirty="0" smtClean="0"/>
              <a:t>Scans </a:t>
            </a:r>
            <a:r>
              <a:rPr lang="en-US" dirty="0" smtClean="0"/>
              <a:t>for SDIP blocks</a:t>
            </a:r>
          </a:p>
          <a:p>
            <a:pPr lvl="1"/>
            <a:r>
              <a:rPr lang="en-US" dirty="0" smtClean="0"/>
              <a:t>Modification of last coefficient coding and coefficient level</a:t>
            </a:r>
          </a:p>
          <a:p>
            <a:pPr lvl="1"/>
            <a:r>
              <a:rPr lang="en-US" dirty="0" smtClean="0"/>
              <a:t>New contexts for significance map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Harmonization For HE Residual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hangingPunct="0"/>
            <a:r>
              <a:rPr lang="en-US" dirty="0" smtClean="0"/>
              <a:t>Scans</a:t>
            </a:r>
          </a:p>
          <a:p>
            <a:pPr lvl="1" hangingPunct="0"/>
            <a:r>
              <a:rPr lang="en-US" dirty="0" smtClean="0"/>
              <a:t>Horizontal, vertical, and fixed diagonal scan starting at the long side</a:t>
            </a:r>
          </a:p>
          <a:p>
            <a:pPr lvl="0" hangingPunct="0"/>
            <a:r>
              <a:rPr lang="en-US" dirty="0" smtClean="0"/>
              <a:t>Last significant position coding</a:t>
            </a:r>
          </a:p>
          <a:p>
            <a:pPr lvl="1" hangingPunct="0"/>
            <a:r>
              <a:rPr lang="en-US" dirty="0" smtClean="0"/>
              <a:t>Context depends on the length of the side of the block</a:t>
            </a:r>
          </a:p>
          <a:p>
            <a:pPr lvl="1" hangingPunct="0"/>
            <a:r>
              <a:rPr lang="en-US" dirty="0" smtClean="0"/>
              <a:t>New context for the sides of length 2</a:t>
            </a:r>
          </a:p>
          <a:p>
            <a:pPr lvl="0" hangingPunct="0"/>
            <a:r>
              <a:rPr lang="en-US" dirty="0" smtClean="0"/>
              <a:t>Significance map coding</a:t>
            </a:r>
          </a:p>
          <a:p>
            <a:pPr lvl="1" hangingPunct="0"/>
            <a:r>
              <a:rPr lang="en-US" dirty="0" smtClean="0"/>
              <a:t>New contexts </a:t>
            </a:r>
            <a:r>
              <a:rPr lang="en-US" dirty="0" smtClean="0"/>
              <a:t>for </a:t>
            </a:r>
            <a:r>
              <a:rPr lang="en-US" dirty="0" smtClean="0"/>
              <a:t>non-square blocks</a:t>
            </a:r>
          </a:p>
          <a:p>
            <a:pPr lvl="2" hangingPunct="0"/>
            <a:r>
              <a:rPr lang="en-US" dirty="0" smtClean="0"/>
              <a:t>Blocks with same sizes share (transposed) contexts</a:t>
            </a:r>
          </a:p>
          <a:p>
            <a:pPr lvl="1" hangingPunct="0"/>
            <a:r>
              <a:rPr lang="en-US" dirty="0" smtClean="0"/>
              <a:t>Small blocks (&lt;= 64 coefficients) use contexts based on position</a:t>
            </a:r>
          </a:p>
          <a:p>
            <a:pPr lvl="1" hangingPunct="0"/>
            <a:r>
              <a:rPr lang="en-US" dirty="0" smtClean="0"/>
              <a:t>Blocks 32×8 and 8×32 use the method for square blocks of 16×16 and 32×32</a:t>
            </a:r>
          </a:p>
          <a:p>
            <a:pPr lvl="0" hangingPunct="0"/>
            <a:r>
              <a:rPr lang="en-US" dirty="0" smtClean="0"/>
              <a:t>Coefficient level coding</a:t>
            </a:r>
          </a:p>
          <a:p>
            <a:pPr lvl="1" hangingPunct="0"/>
            <a:r>
              <a:rPr lang="en-US" dirty="0" smtClean="0"/>
              <a:t>Same algorithm for all block types and sizes</a:t>
            </a:r>
          </a:p>
          <a:p>
            <a:pPr lvl="1" hangingPunct="0"/>
            <a:r>
              <a:rPr lang="en-US" dirty="0" smtClean="0"/>
              <a:t>Based on 16 consecutive coefficients in scan order instead of 4×4 sub-blocks</a:t>
            </a:r>
          </a:p>
          <a:p>
            <a:pPr lvl="2" hangingPunct="0"/>
            <a:r>
              <a:rPr lang="en-US" dirty="0" smtClean="0"/>
              <a:t>Method described in JCTVC-E335/F288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Running time reduction of ~7% compared to HM3-SDIP anchor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981200" y="2286000"/>
          <a:ext cx="4440866" cy="2583710"/>
        </p:xfrm>
        <a:graphic>
          <a:graphicData uri="http://schemas.openxmlformats.org/drawingml/2006/table">
            <a:tbl>
              <a:tblPr/>
              <a:tblGrid>
                <a:gridCol w="1290950"/>
                <a:gridCol w="1049972"/>
                <a:gridCol w="1049972"/>
                <a:gridCol w="1049972"/>
              </a:tblGrid>
              <a:tr h="25837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 dirty="0">
                          <a:latin typeface="Arial"/>
                        </a:rPr>
                        <a:t>BD-rate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baseline="0">
                          <a:latin typeface="Arial"/>
                        </a:rPr>
                        <a:t>All Intra HE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83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3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-0.15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0.35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0.21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83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-0.29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-0.08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-0.19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3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-0.26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-0.16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-0.16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3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-0.22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-0.05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-0.06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3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-0.09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0.14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0.16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3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 dirty="0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baseline="0">
                          <a:latin typeface="Arial"/>
                        </a:rPr>
                        <a:t>-0.21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baseline="0">
                          <a:latin typeface="Arial"/>
                        </a:rPr>
                        <a:t>0.03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baseline="0">
                          <a:latin typeface="Arial"/>
                        </a:rPr>
                        <a:t>-0.03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3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baseline="0">
                          <a:latin typeface="Arial"/>
                        </a:rPr>
                        <a:t>Enc T[%]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>
                          <a:latin typeface="Arial"/>
                        </a:rPr>
                        <a:t>92%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83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baseline="0">
                          <a:latin typeface="Arial"/>
                        </a:rPr>
                        <a:t>Dec T[%]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baseline="0" dirty="0"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SDIP Harmonization with </a:t>
            </a:r>
            <a:r>
              <a:rPr lang="en-US" dirty="0" err="1" smtClean="0"/>
              <a:t>Deblocking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888" y="1152525"/>
            <a:ext cx="7896225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Artifact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76400" y="1143000"/>
            <a:ext cx="1143000" cy="1066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410200" y="2743200"/>
            <a:ext cx="1143000" cy="1066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Deblocking</a:t>
            </a:r>
            <a:r>
              <a:rPr lang="en-US" sz="3600" dirty="0" smtClean="0"/>
              <a:t> of Narrow SDIP Partitions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Block edges are near each other, for example:</a:t>
            </a:r>
          </a:p>
          <a:p>
            <a:endParaRPr lang="en-US" dirty="0"/>
          </a:p>
          <a:p>
            <a:endParaRPr lang="en-US" sz="2400" dirty="0" smtClean="0"/>
          </a:p>
          <a:p>
            <a:endParaRPr lang="en-US" dirty="0"/>
          </a:p>
          <a:p>
            <a:endParaRPr lang="en-US" sz="2400" dirty="0" smtClean="0"/>
          </a:p>
          <a:p>
            <a:endParaRPr lang="en-US" dirty="0"/>
          </a:p>
          <a:p>
            <a:endParaRPr lang="en-US" sz="2400" dirty="0" smtClean="0"/>
          </a:p>
          <a:p>
            <a:r>
              <a:rPr lang="en-US" dirty="0" err="1" smtClean="0"/>
              <a:t>Deblocking</a:t>
            </a:r>
            <a:r>
              <a:rPr lang="en-US" dirty="0" smtClean="0"/>
              <a:t> decisions and filters should be such that no additional edges are included in the support region, because </a:t>
            </a:r>
            <a:r>
              <a:rPr lang="en-US" dirty="0" err="1" smtClean="0"/>
              <a:t>deblocking</a:t>
            </a:r>
            <a:r>
              <a:rPr lang="en-US" dirty="0" smtClean="0"/>
              <a:t> result can become </a:t>
            </a:r>
            <a:r>
              <a:rPr lang="en-US" dirty="0" smtClean="0"/>
              <a:t>unreliable</a:t>
            </a:r>
          </a:p>
          <a:p>
            <a:r>
              <a:rPr lang="en-US" dirty="0" smtClean="0"/>
              <a:t>Breaks the</a:t>
            </a:r>
            <a:r>
              <a:rPr lang="en-US" dirty="0" smtClean="0"/>
              <a:t> current </a:t>
            </a:r>
            <a:r>
              <a:rPr lang="en-US" dirty="0" err="1" smtClean="0"/>
              <a:t>deblocking</a:t>
            </a:r>
            <a:r>
              <a:rPr lang="en-US" dirty="0" smtClean="0"/>
              <a:t> filter design (8x8 based)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</p:txBody>
      </p:sp>
      <p:grpSp>
        <p:nvGrpSpPr>
          <p:cNvPr id="2050" name="Group 2"/>
          <p:cNvGrpSpPr>
            <a:grpSpLocks noChangeAspect="1"/>
          </p:cNvGrpSpPr>
          <p:nvPr/>
        </p:nvGrpSpPr>
        <p:grpSpPr bwMode="auto">
          <a:xfrm>
            <a:off x="4572000" y="1524000"/>
            <a:ext cx="4156075" cy="2730500"/>
            <a:chOff x="2526" y="12113"/>
            <a:chExt cx="5035" cy="3308"/>
          </a:xfrm>
        </p:grpSpPr>
        <p:sp>
          <p:nvSpPr>
            <p:cNvPr id="2051" name="AutoShape 3"/>
            <p:cNvSpPr>
              <a:spLocks noChangeAspect="1" noChangeArrowheads="1"/>
            </p:cNvSpPr>
            <p:nvPr/>
          </p:nvSpPr>
          <p:spPr bwMode="auto">
            <a:xfrm>
              <a:off x="2526" y="12113"/>
              <a:ext cx="5035" cy="3308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" name="Rectangle 4"/>
            <p:cNvSpPr>
              <a:spLocks noChangeArrowheads="1"/>
            </p:cNvSpPr>
            <p:nvPr/>
          </p:nvSpPr>
          <p:spPr bwMode="auto">
            <a:xfrm>
              <a:off x="5403" y="13408"/>
              <a:ext cx="575" cy="575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rgbClr val="00B0F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" name="Rectangle 5"/>
            <p:cNvSpPr>
              <a:spLocks noChangeArrowheads="1"/>
            </p:cNvSpPr>
            <p:nvPr/>
          </p:nvSpPr>
          <p:spPr bwMode="auto">
            <a:xfrm>
              <a:off x="6266" y="13408"/>
              <a:ext cx="565" cy="57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" name="Rectangle 6"/>
            <p:cNvSpPr>
              <a:spLocks noChangeArrowheads="1"/>
            </p:cNvSpPr>
            <p:nvPr/>
          </p:nvSpPr>
          <p:spPr bwMode="auto">
            <a:xfrm>
              <a:off x="6118" y="13409"/>
              <a:ext cx="148" cy="57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5" name="Rectangle 7"/>
            <p:cNvSpPr>
              <a:spLocks noChangeArrowheads="1"/>
            </p:cNvSpPr>
            <p:nvPr/>
          </p:nvSpPr>
          <p:spPr bwMode="auto">
            <a:xfrm>
              <a:off x="5978" y="13408"/>
              <a:ext cx="148" cy="57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6" name="Rectangle 8"/>
            <p:cNvSpPr>
              <a:spLocks noChangeArrowheads="1"/>
            </p:cNvSpPr>
            <p:nvPr/>
          </p:nvSpPr>
          <p:spPr bwMode="auto">
            <a:xfrm>
              <a:off x="5687" y="13408"/>
              <a:ext cx="147" cy="57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" name="Rectangle 9"/>
            <p:cNvSpPr>
              <a:spLocks noChangeArrowheads="1"/>
            </p:cNvSpPr>
            <p:nvPr/>
          </p:nvSpPr>
          <p:spPr bwMode="auto">
            <a:xfrm>
              <a:off x="4540" y="12832"/>
              <a:ext cx="2291" cy="230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2058" name="AutoShape 10"/>
            <p:cNvCxnSpPr>
              <a:cxnSpLocks noChangeShapeType="1"/>
              <a:stCxn id="2057" idx="0"/>
              <a:endCxn id="2057" idx="2"/>
            </p:cNvCxnSpPr>
            <p:nvPr/>
          </p:nvCxnSpPr>
          <p:spPr bwMode="auto">
            <a:xfrm>
              <a:off x="5685" y="12832"/>
              <a:ext cx="1" cy="230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59" name="AutoShape 11"/>
            <p:cNvCxnSpPr>
              <a:cxnSpLocks noChangeShapeType="1"/>
              <a:stCxn id="2057" idx="1"/>
              <a:endCxn id="2057" idx="3"/>
            </p:cNvCxnSpPr>
            <p:nvPr/>
          </p:nvCxnSpPr>
          <p:spPr bwMode="auto">
            <a:xfrm>
              <a:off x="4540" y="13984"/>
              <a:ext cx="229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060" name="Rectangle 12"/>
            <p:cNvSpPr>
              <a:spLocks noChangeArrowheads="1"/>
            </p:cNvSpPr>
            <p:nvPr/>
          </p:nvSpPr>
          <p:spPr bwMode="auto">
            <a:xfrm>
              <a:off x="5687" y="12832"/>
              <a:ext cx="579" cy="57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1" name="Rectangle 13"/>
            <p:cNvSpPr>
              <a:spLocks noChangeArrowheads="1"/>
            </p:cNvSpPr>
            <p:nvPr/>
          </p:nvSpPr>
          <p:spPr bwMode="auto">
            <a:xfrm>
              <a:off x="6266" y="12832"/>
              <a:ext cx="565" cy="57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2" name="Rectangle 14"/>
            <p:cNvSpPr>
              <a:spLocks noChangeArrowheads="1"/>
            </p:cNvSpPr>
            <p:nvPr/>
          </p:nvSpPr>
          <p:spPr bwMode="auto">
            <a:xfrm>
              <a:off x="5687" y="13408"/>
              <a:ext cx="580" cy="57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3" name="Text Box 15"/>
            <p:cNvSpPr txBox="1">
              <a:spLocks noChangeArrowheads="1"/>
            </p:cNvSpPr>
            <p:nvPr/>
          </p:nvSpPr>
          <p:spPr bwMode="auto">
            <a:xfrm>
              <a:off x="4431" y="12346"/>
              <a:ext cx="828" cy="330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8×8 CUs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4" name="Text Box 16"/>
            <p:cNvSpPr txBox="1">
              <a:spLocks noChangeArrowheads="1"/>
            </p:cNvSpPr>
            <p:nvPr/>
          </p:nvSpPr>
          <p:spPr bwMode="auto">
            <a:xfrm>
              <a:off x="5597" y="12355"/>
              <a:ext cx="1151" cy="316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00B05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8×2 SDIP PU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65" name="AutoShape 17"/>
            <p:cNvCxnSpPr>
              <a:cxnSpLocks noChangeShapeType="1"/>
              <a:stCxn id="2063" idx="3"/>
              <a:endCxn id="2060" idx="1"/>
            </p:cNvCxnSpPr>
            <p:nvPr/>
          </p:nvCxnSpPr>
          <p:spPr bwMode="auto">
            <a:xfrm>
              <a:off x="5279" y="12511"/>
              <a:ext cx="408" cy="610"/>
            </a:xfrm>
            <a:prstGeom prst="curvedConnector3">
              <a:avLst>
                <a:gd name="adj1" fmla="val 47458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66" name="AutoShape 18"/>
            <p:cNvCxnSpPr>
              <a:cxnSpLocks noChangeShapeType="1"/>
              <a:stCxn id="2064" idx="2"/>
              <a:endCxn id="2069" idx="0"/>
            </p:cNvCxnSpPr>
            <p:nvPr/>
          </p:nvCxnSpPr>
          <p:spPr bwMode="auto">
            <a:xfrm rot="5400000">
              <a:off x="5683" y="12916"/>
              <a:ext cx="714" cy="264"/>
            </a:xfrm>
            <a:prstGeom prst="curvedConnector3">
              <a:avLst>
                <a:gd name="adj1" fmla="val 48546"/>
              </a:avLst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</p:spPr>
        </p:cxnSp>
        <p:sp>
          <p:nvSpPr>
            <p:cNvPr id="2067" name="Text Box 19"/>
            <p:cNvSpPr txBox="1">
              <a:spLocks noChangeArrowheads="1"/>
            </p:cNvSpPr>
            <p:nvPr/>
          </p:nvSpPr>
          <p:spPr bwMode="auto">
            <a:xfrm>
              <a:off x="4252" y="14415"/>
              <a:ext cx="1296" cy="431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F7964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Current edge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68" name="AutoShape 20"/>
            <p:cNvCxnSpPr>
              <a:cxnSpLocks noChangeShapeType="1"/>
              <a:stCxn id="2067" idx="0"/>
              <a:endCxn id="2062" idx="1"/>
            </p:cNvCxnSpPr>
            <p:nvPr/>
          </p:nvCxnSpPr>
          <p:spPr bwMode="auto">
            <a:xfrm rot="16200000">
              <a:off x="4944" y="13653"/>
              <a:ext cx="699" cy="787"/>
            </a:xfrm>
            <a:prstGeom prst="curvedConnector2">
              <a:avLst/>
            </a:prstGeom>
            <a:noFill/>
            <a:ln w="9525">
              <a:solidFill>
                <a:srgbClr val="F79646"/>
              </a:solidFill>
              <a:round/>
              <a:headEnd/>
              <a:tailEnd/>
            </a:ln>
          </p:spPr>
        </p:cxnSp>
        <p:sp>
          <p:nvSpPr>
            <p:cNvPr id="2069" name="Rectangle 21"/>
            <p:cNvSpPr>
              <a:spLocks noChangeArrowheads="1"/>
            </p:cNvSpPr>
            <p:nvPr/>
          </p:nvSpPr>
          <p:spPr bwMode="auto">
            <a:xfrm>
              <a:off x="5834" y="13405"/>
              <a:ext cx="147" cy="578"/>
            </a:xfrm>
            <a:prstGeom prst="rect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2070" name="AutoShape 22"/>
            <p:cNvCxnSpPr>
              <a:cxnSpLocks noChangeShapeType="1"/>
            </p:cNvCxnSpPr>
            <p:nvPr/>
          </p:nvCxnSpPr>
          <p:spPr bwMode="auto">
            <a:xfrm>
              <a:off x="5688" y="13405"/>
              <a:ext cx="1" cy="583"/>
            </a:xfrm>
            <a:prstGeom prst="straightConnector1">
              <a:avLst/>
            </a:prstGeom>
            <a:noFill/>
            <a:ln w="25400">
              <a:solidFill>
                <a:srgbClr val="F79646"/>
              </a:solidFill>
              <a:round/>
              <a:headEnd/>
              <a:tailEnd/>
            </a:ln>
          </p:spPr>
        </p:cxnSp>
        <p:sp>
          <p:nvSpPr>
            <p:cNvPr id="2071" name="Text Box 23"/>
            <p:cNvSpPr txBox="1">
              <a:spLocks noChangeArrowheads="1"/>
            </p:cNvSpPr>
            <p:nvPr/>
          </p:nvSpPr>
          <p:spPr bwMode="auto">
            <a:xfrm>
              <a:off x="2821" y="12944"/>
              <a:ext cx="1553" cy="565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BACC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Filter and decision support region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72" name="AutoShape 24"/>
            <p:cNvCxnSpPr>
              <a:cxnSpLocks noChangeShapeType="1"/>
              <a:stCxn id="2052" idx="1"/>
              <a:endCxn id="2071" idx="3"/>
            </p:cNvCxnSpPr>
            <p:nvPr/>
          </p:nvCxnSpPr>
          <p:spPr bwMode="auto">
            <a:xfrm rot="10800000">
              <a:off x="4393" y="13227"/>
              <a:ext cx="1010" cy="469"/>
            </a:xfrm>
            <a:prstGeom prst="curvedConnector3">
              <a:avLst>
                <a:gd name="adj1" fmla="val 50954"/>
              </a:avLst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</p:spPr>
        </p:cxnSp>
      </p:grp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914400" y="1828800"/>
          <a:ext cx="3429000" cy="838200"/>
        </p:xfrm>
        <a:graphic>
          <a:graphicData uri="http://schemas.openxmlformats.org/drawingml/2006/table">
            <a:tbl>
              <a:tblPr/>
              <a:tblGrid>
                <a:gridCol w="1168977"/>
                <a:gridCol w="2260023"/>
              </a:tblGrid>
              <a:tr h="2794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CU 32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Calibri"/>
                        </a:rPr>
                        <a:t>×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Calibri"/>
                        </a:rPr>
                        <a:t>×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32, 32</a:t>
                      </a:r>
                      <a:r>
                        <a:rPr lang="en-US" sz="1400">
                          <a:latin typeface="Calibri"/>
                          <a:ea typeface="Times New Roman"/>
                          <a:cs typeface="Times New Roman"/>
                        </a:rPr>
                        <a:t>×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CU 16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Calibri"/>
                        </a:rPr>
                        <a:t>×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Calibri"/>
                        </a:rPr>
                        <a:t>×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16, 16</a:t>
                      </a:r>
                      <a:r>
                        <a:rPr lang="en-US" sz="1400" dirty="0">
                          <a:latin typeface="Calibri"/>
                          <a:ea typeface="Times New Roman"/>
                          <a:cs typeface="Times New Roman"/>
                        </a:rPr>
                        <a:t>×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4, 1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Calibri"/>
                        </a:rPr>
                        <a:t>×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16, </a:t>
                      </a:r>
                      <a:r>
                        <a:rPr lang="en-US" sz="1400" dirty="0">
                          <a:latin typeface="Calibri"/>
                          <a:ea typeface="Times New Roman"/>
                          <a:cs typeface="Times New Roman"/>
                        </a:rPr>
                        <a:t>16×1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CU 8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Calibri"/>
                        </a:rPr>
                        <a:t>×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Calibri"/>
                        </a:rPr>
                        <a:t>×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8, 8</a:t>
                      </a:r>
                      <a:r>
                        <a:rPr lang="en-US" sz="1400" dirty="0">
                          <a:latin typeface="Calibri"/>
                          <a:ea typeface="Times New Roman"/>
                          <a:cs typeface="Times New Roman"/>
                        </a:rPr>
                        <a:t>×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Proposal </a:t>
            </a:r>
            <a:r>
              <a:rPr lang="en-US" dirty="0" smtClean="0"/>
              <a:t>for reduction of SDIP blocking </a:t>
            </a:r>
            <a:r>
              <a:rPr lang="en-US" dirty="0" smtClean="0"/>
              <a:t>artifacts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Direction </a:t>
            </a:r>
            <a:r>
              <a:rPr lang="en-US" dirty="0" smtClean="0"/>
              <a:t>of SDIP partitions with respect to CU edge determines HM3 </a:t>
            </a:r>
            <a:r>
              <a:rPr lang="en-US" dirty="0" err="1" smtClean="0"/>
              <a:t>deblocking</a:t>
            </a:r>
            <a:r>
              <a:rPr lang="en-US" dirty="0" smtClean="0"/>
              <a:t> or special SDIP </a:t>
            </a:r>
            <a:r>
              <a:rPr lang="en-US" dirty="0" err="1" smtClean="0"/>
              <a:t>deblocking</a:t>
            </a:r>
            <a:endParaRPr lang="en-US" dirty="0" smtClean="0"/>
          </a:p>
          <a:p>
            <a:pPr lvl="1"/>
            <a:r>
              <a:rPr lang="en-US" dirty="0" err="1" smtClean="0"/>
              <a:t>Deblocking</a:t>
            </a:r>
            <a:r>
              <a:rPr lang="en-US" dirty="0" smtClean="0"/>
              <a:t> decision and filter adaptation based on SDIP partition type</a:t>
            </a:r>
          </a:p>
          <a:p>
            <a:pPr lvl="1"/>
            <a:r>
              <a:rPr lang="en-US" dirty="0" smtClean="0"/>
              <a:t>Support for </a:t>
            </a:r>
            <a:r>
              <a:rPr lang="en-US" dirty="0" err="1" smtClean="0"/>
              <a:t>deblocking</a:t>
            </a:r>
            <a:r>
              <a:rPr lang="en-US" dirty="0" smtClean="0"/>
              <a:t> </a:t>
            </a:r>
            <a:r>
              <a:rPr lang="en-US" dirty="0" err="1" smtClean="0"/>
              <a:t>parallellism</a:t>
            </a:r>
            <a:r>
              <a:rPr lang="en-US" dirty="0" smtClean="0"/>
              <a:t> of HM3</a:t>
            </a:r>
          </a:p>
          <a:p>
            <a:pPr lvl="2"/>
            <a:r>
              <a:rPr lang="en-US" dirty="0" smtClean="0"/>
              <a:t>Horizontal and vertical decisions based on reconstructed data</a:t>
            </a:r>
          </a:p>
          <a:p>
            <a:pPr lvl="2"/>
            <a:r>
              <a:rPr lang="en-US" dirty="0" smtClean="0"/>
              <a:t>Independent filtering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7/17/2011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1170</Words>
  <Application>Microsoft Office PowerPoint</Application>
  <PresentationFormat>On-screen Show (4:3)</PresentationFormat>
  <Paragraphs>372</Paragraphs>
  <Slides>15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Custom Design</vt:lpstr>
      <vt:lpstr>Visio</vt:lpstr>
      <vt:lpstr>JCTVC-F556: SDIP Harmonization With Deblocking, HE Residual Coding</vt:lpstr>
      <vt:lpstr>HE Residual Coding</vt:lpstr>
      <vt:lpstr>Introduction</vt:lpstr>
      <vt:lpstr>Harmonization For HE Residual Coding</vt:lpstr>
      <vt:lpstr>Results</vt:lpstr>
      <vt:lpstr>SDIP Harmonization with Deblocking</vt:lpstr>
      <vt:lpstr>Artifact Examples</vt:lpstr>
      <vt:lpstr>Deblocking of Narrow SDIP Partitions</vt:lpstr>
      <vt:lpstr>Proposal for reduction of SDIP blocking artifacts</vt:lpstr>
      <vt:lpstr>SDIP Partition Orientation</vt:lpstr>
      <vt:lpstr>CU Boundary Edges</vt:lpstr>
      <vt:lpstr>Internal CU Edges</vt:lpstr>
      <vt:lpstr>SDIP Deblocking Filters</vt:lpstr>
      <vt:lpstr>SDIP Deblocking Decisions</vt:lpstr>
      <vt:lpstr>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2011-06-08T18:45:10Z</dcterms:created>
  <dcterms:modified xsi:type="dcterms:W3CDTF">2011-07-17T15:59:07Z</dcterms:modified>
</cp:coreProperties>
</file>