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commentAuthors.xml" ContentType="application/vnd.openxmlformats-officedocument.presentationml.commentAuthor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5"/>
  </p:notesMasterIdLst>
  <p:handoutMasterIdLst>
    <p:handoutMasterId r:id="rId16"/>
  </p:handoutMasterIdLst>
  <p:sldIdLst>
    <p:sldId id="350" r:id="rId2"/>
    <p:sldId id="340" r:id="rId3"/>
    <p:sldId id="356" r:id="rId4"/>
    <p:sldId id="355" r:id="rId5"/>
    <p:sldId id="363" r:id="rId6"/>
    <p:sldId id="364" r:id="rId7"/>
    <p:sldId id="367" r:id="rId8"/>
    <p:sldId id="353" r:id="rId9"/>
    <p:sldId id="362" r:id="rId10"/>
    <p:sldId id="354" r:id="rId11"/>
    <p:sldId id="290" r:id="rId12"/>
    <p:sldId id="365" r:id="rId13"/>
    <p:sldId id="366" r:id="rId14"/>
  </p:sldIdLst>
  <p:sldSz cx="9144000" cy="6858000" type="screen4x3"/>
  <p:notesSz cx="6997700" cy="92837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_sperki" initial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592C3"/>
    <a:srgbClr val="A2A2A2"/>
    <a:srgbClr val="BC443A"/>
    <a:srgbClr val="C13535"/>
    <a:srgbClr val="3E3233"/>
    <a:srgbClr val="333333"/>
    <a:srgbClr val="7C7570"/>
    <a:srgbClr val="678D32"/>
    <a:srgbClr val="89B259"/>
    <a:srgbClr val="97C067"/>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30" autoAdjust="0"/>
    <p:restoredTop sz="93478" autoAdjust="0"/>
  </p:normalViewPr>
  <p:slideViewPr>
    <p:cSldViewPr snapToGrid="0">
      <p:cViewPr>
        <p:scale>
          <a:sx n="80" d="100"/>
          <a:sy n="80" d="100"/>
        </p:scale>
        <p:origin x="-1260" y="-198"/>
      </p:cViewPr>
      <p:guideLst>
        <p:guide orient="horz" pos="4031"/>
        <p:guide pos="171"/>
      </p:guideLst>
    </p:cSldViewPr>
  </p:slid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79" d="100"/>
          <a:sy n="79" d="100"/>
        </p:scale>
        <p:origin x="-2010" y="-84"/>
      </p:cViewPr>
      <p:guideLst>
        <p:guide orient="horz" pos="2924"/>
        <p:guide pos="22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a:p>
        </p:txBody>
      </p:sp>
      <p:sp>
        <p:nvSpPr>
          <p:cNvPr id="8195" name="Rectangle 3"/>
          <p:cNvSpPr>
            <a:spLocks noGrp="1" noChangeArrowheads="1"/>
          </p:cNvSpPr>
          <p:nvPr>
            <p:ph type="dt" sz="quarter"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a:p>
        </p:txBody>
      </p:sp>
      <p:sp>
        <p:nvSpPr>
          <p:cNvPr id="8196" name="Rectangle 4"/>
          <p:cNvSpPr>
            <a:spLocks noGrp="1" noChangeArrowheads="1"/>
          </p:cNvSpPr>
          <p:nvPr>
            <p:ph type="ftr" sz="quarter" idx="2"/>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a:p>
        </p:txBody>
      </p:sp>
      <p:sp>
        <p:nvSpPr>
          <p:cNvPr id="8197" name="Rectangle 5"/>
          <p:cNvSpPr>
            <a:spLocks noGrp="1" noChangeArrowheads="1"/>
          </p:cNvSpPr>
          <p:nvPr>
            <p:ph type="sldNum" sz="quarter" idx="3"/>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89E858B9-9622-41D4-B86C-CC604D6D2293}"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a:p>
        </p:txBody>
      </p:sp>
      <p:sp>
        <p:nvSpPr>
          <p:cNvPr id="13315" name="Rectangle 3"/>
          <p:cNvSpPr>
            <a:spLocks noGrp="1" noChangeArrowheads="1"/>
          </p:cNvSpPr>
          <p:nvPr>
            <p:ph type="dt"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a:p>
        </p:txBody>
      </p:sp>
      <p:sp>
        <p:nvSpPr>
          <p:cNvPr id="13316" name="Rectangle 4"/>
          <p:cNvSpPr>
            <a:spLocks noGrp="1" noRot="1" noChangeAspect="1" noChangeArrowheads="1" noTextEdit="1"/>
          </p:cNvSpPr>
          <p:nvPr>
            <p:ph type="sldImg" idx="2"/>
          </p:nvPr>
        </p:nvSpPr>
        <p:spPr bwMode="auto">
          <a:xfrm>
            <a:off x="1177925" y="696913"/>
            <a:ext cx="4641850" cy="3481387"/>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933450" y="4410075"/>
            <a:ext cx="5130800" cy="4176713"/>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a:p>
        </p:txBody>
      </p:sp>
      <p:sp>
        <p:nvSpPr>
          <p:cNvPr id="13319" name="Rectangle 7"/>
          <p:cNvSpPr>
            <a:spLocks noGrp="1" noChangeArrowheads="1"/>
          </p:cNvSpPr>
          <p:nvPr>
            <p:ph type="sldNum" sz="quarter" idx="5"/>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E391298E-09D2-4F98-B954-86421036320A}"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smtClean="0">
              <a:solidFill>
                <a:schemeClr val="tx1"/>
              </a:solidFill>
            </a:endParaRPr>
          </a:p>
        </p:txBody>
      </p:sp>
      <p:sp>
        <p:nvSpPr>
          <p:cNvPr id="4" name="Slide Number Placeholder 3"/>
          <p:cNvSpPr>
            <a:spLocks noGrp="1"/>
          </p:cNvSpPr>
          <p:nvPr>
            <p:ph type="sldNum" sz="quarter" idx="10"/>
          </p:nvPr>
        </p:nvSpPr>
        <p:spPr/>
        <p:txBody>
          <a:bodyPr/>
          <a:lstStyle/>
          <a:p>
            <a:fld id="{E391298E-09D2-4F98-B954-86421036320A}" type="slidenum">
              <a:rPr lang="en-US" smtClean="0"/>
              <a:pPr/>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262E76-295F-4020-AD0F-06FBFB2822AA}" type="slidenum">
              <a:rPr lang="en-US"/>
              <a:pPr/>
              <a:t>11</a:t>
            </a:fld>
            <a:endParaRPr lang="en-US"/>
          </a:p>
        </p:txBody>
      </p:sp>
      <p:sp>
        <p:nvSpPr>
          <p:cNvPr id="75778" name="Rectangle 2"/>
          <p:cNvSpPr>
            <a:spLocks noGrp="1" noRot="1" noChangeAspect="1" noChangeArrowheads="1"/>
          </p:cNvSpPr>
          <p:nvPr>
            <p:ph type="sldImg"/>
          </p:nvPr>
        </p:nvSpPr>
        <p:spPr bwMode="auto">
          <a:xfrm>
            <a:off x="1208088" y="677863"/>
            <a:ext cx="4632325" cy="3473450"/>
          </a:xfrm>
          <a:prstGeom prst="rect">
            <a:avLst/>
          </a:prstGeom>
          <a:solidFill>
            <a:srgbClr val="FFFFFF"/>
          </a:solidFill>
          <a:ln>
            <a:solidFill>
              <a:srgbClr val="000000"/>
            </a:solidFill>
            <a:miter lim="800000"/>
            <a:headEnd/>
            <a:tailEnd/>
          </a:ln>
        </p:spPr>
      </p:sp>
      <p:sp>
        <p:nvSpPr>
          <p:cNvPr id="75779" name="Rectangle 3"/>
          <p:cNvSpPr>
            <a:spLocks noGrp="1" noChangeArrowheads="1"/>
          </p:cNvSpPr>
          <p:nvPr>
            <p:ph type="body" idx="1"/>
          </p:nvPr>
        </p:nvSpPr>
        <p:spPr bwMode="auto">
          <a:xfrm>
            <a:off x="898525" y="4376738"/>
            <a:ext cx="5173663" cy="4229100"/>
          </a:xfrm>
          <a:prstGeom prst="rect">
            <a:avLst/>
          </a:prstGeom>
          <a:solidFill>
            <a:srgbClr val="FFFFFF"/>
          </a:solidFill>
          <a:ln>
            <a:solidFill>
              <a:srgbClr val="000000"/>
            </a:solidFill>
            <a:miter lim="800000"/>
            <a:headEnd/>
            <a:tailEnd/>
          </a:ln>
        </p:spPr>
        <p:txBody>
          <a:bodyPr lIns="90305" tIns="45152" rIns="90305" bIns="45152"/>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userDrawn="1"/>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userDrawn="1"/>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userDrawn="1"/>
        </p:nvPicPr>
        <p:blipFill>
          <a:blip r:embed="rId4" cstate="print"/>
          <a:stretch>
            <a:fillRect/>
          </a:stretch>
        </p:blipFill>
        <p:spPr>
          <a:xfrm>
            <a:off x="280962" y="3244230"/>
            <a:ext cx="1545840" cy="349364"/>
          </a:xfrm>
          <a:prstGeom prst="rect">
            <a:avLst/>
          </a:prstGeom>
        </p:spPr>
      </p:pic>
      <p:sp>
        <p:nvSpPr>
          <p:cNvPr id="12" name="Rectangle 11"/>
          <p:cNvSpPr/>
          <p:nvPr userDrawn="1"/>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4" name="TextBox 13"/>
          <p:cNvSpPr txBox="1"/>
          <p:nvPr userDrawn="1"/>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pic>
        <p:nvPicPr>
          <p:cNvPr id="11" name="Picture 10" descr="RedefiningMobility_cover.png"/>
          <p:cNvPicPr>
            <a:picLocks noChangeAspect="1"/>
          </p:cNvPicPr>
          <p:nvPr userDrawn="1"/>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claimer Slide">
    <p:spTree>
      <p:nvGrpSpPr>
        <p:cNvPr id="1" name=""/>
        <p:cNvGrpSpPr/>
        <p:nvPr/>
      </p:nvGrpSpPr>
      <p:grpSpPr>
        <a:xfrm>
          <a:off x="0" y="0"/>
          <a:ext cx="0" cy="0"/>
          <a:chOff x="0" y="0"/>
          <a:chExt cx="0" cy="0"/>
        </a:xfrm>
      </p:grpSpPr>
      <p:sp>
        <p:nvSpPr>
          <p:cNvPr id="4" name="Text Box 6"/>
          <p:cNvSpPr txBox="1">
            <a:spLocks noChangeArrowheads="1"/>
          </p:cNvSpPr>
          <p:nvPr userDrawn="1"/>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userDrawn="1">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ivider Slide">
    <p:spTree>
      <p:nvGrpSpPr>
        <p:cNvPr id="1" name=""/>
        <p:cNvGrpSpPr/>
        <p:nvPr/>
      </p:nvGrpSpPr>
      <p:grpSpPr>
        <a:xfrm>
          <a:off x="0" y="0"/>
          <a:ext cx="0" cy="0"/>
          <a:chOff x="0" y="0"/>
          <a:chExt cx="0" cy="0"/>
        </a:xfrm>
      </p:grpSpPr>
      <p:sp>
        <p:nvSpPr>
          <p:cNvPr id="3128" name="Rectangle 56"/>
          <p:cNvSpPr>
            <a:spLocks noChangeArrowheads="1"/>
          </p:cNvSpPr>
          <p:nvPr userDrawn="1"/>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a:p>
        </p:txBody>
      </p:sp>
      <p:pic>
        <p:nvPicPr>
          <p:cNvPr id="8" name="Picture 7" descr="Final_Divider.png"/>
          <p:cNvPicPr>
            <a:picLocks noChangeAspect="1"/>
          </p:cNvPicPr>
          <p:nvPr userDrawn="1"/>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userDrawn="1">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userDrawn="1"/>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userDrawn="1"/>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userDrawn="1"/>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59" r:id="rId1"/>
    <p:sldLayoutId id="2147483651" r:id="rId2"/>
    <p:sldLayoutId id="2147483649" r:id="rId3"/>
    <p:sldLayoutId id="2147483650" r:id="rId4"/>
    <p:sldLayoutId id="2147483653" r:id="rId5"/>
    <p:sldLayoutId id="2147483655" r:id="rId6"/>
    <p:sldLayoutId id="2147483656"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a:xfrm>
            <a:off x="1850315" y="3721390"/>
            <a:ext cx="7170240" cy="1217988"/>
          </a:xfrm>
        </p:spPr>
        <p:txBody>
          <a:bodyPr/>
          <a:lstStyle/>
          <a:p>
            <a:r>
              <a:rPr lang="en-US" b="1" dirty="0" smtClean="0"/>
              <a:t>JCTVC-F552</a:t>
            </a:r>
            <a:r>
              <a:rPr lang="en-US" dirty="0" smtClean="0"/>
              <a:t/>
            </a:r>
            <a:br>
              <a:rPr lang="en-US" dirty="0" smtClean="0"/>
            </a:br>
            <a:r>
              <a:rPr lang="en-US" dirty="0" smtClean="0"/>
              <a:t>Parallel Processing of Residual Data in HE</a:t>
            </a:r>
            <a:endParaRPr lang="en-US" dirty="0"/>
          </a:p>
        </p:txBody>
      </p:sp>
      <p:sp>
        <p:nvSpPr>
          <p:cNvPr id="4" name="Subtitle 19"/>
          <p:cNvSpPr txBox="1">
            <a:spLocks/>
          </p:cNvSpPr>
          <p:nvPr/>
        </p:nvSpPr>
        <p:spPr bwMode="auto">
          <a:xfrm>
            <a:off x="1904096" y="5335792"/>
            <a:ext cx="5777487" cy="42744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ts val="0"/>
              </a:spcBef>
              <a:spcAft>
                <a:spcPct val="0"/>
              </a:spcAft>
              <a:buClr>
                <a:schemeClr val="accent2"/>
              </a:buClr>
              <a:buSzTx/>
              <a:buFont typeface="Wingdings" pitchFamily="2" charset="2"/>
              <a:buNone/>
              <a:tabLst/>
              <a:defRPr/>
            </a:pPr>
            <a:r>
              <a:rPr kumimoji="0" lang="en-US" sz="2000" i="0" u="sng" strike="noStrike" kern="0" cap="none" spc="0" normalizeH="0" baseline="0" noProof="0" dirty="0" smtClean="0">
                <a:ln>
                  <a:noFill/>
                </a:ln>
                <a:solidFill>
                  <a:srgbClr val="333333"/>
                </a:solidFill>
                <a:effectLst/>
                <a:uLnTx/>
                <a:uFillTx/>
                <a:latin typeface="+mn-lt"/>
                <a:ea typeface="+mn-ea"/>
                <a:cs typeface="+mn-cs"/>
              </a:rPr>
              <a:t>Joel</a:t>
            </a:r>
            <a:r>
              <a:rPr kumimoji="0" lang="en-US" sz="2000" i="0" u="sng" strike="noStrike" kern="0" cap="none" spc="0" normalizeH="0" noProof="0" dirty="0" smtClean="0">
                <a:ln>
                  <a:noFill/>
                </a:ln>
                <a:solidFill>
                  <a:srgbClr val="333333"/>
                </a:solidFill>
                <a:effectLst/>
                <a:uLnTx/>
                <a:uFillTx/>
                <a:latin typeface="+mn-lt"/>
                <a:ea typeface="+mn-ea"/>
                <a:cs typeface="+mn-cs"/>
              </a:rPr>
              <a:t> Sole</a:t>
            </a:r>
            <a:r>
              <a:rPr kumimoji="0" lang="en-US" sz="2000" b="0" i="0" u="none" strike="noStrike" kern="0" cap="none" spc="0" normalizeH="0" noProof="0" dirty="0" smtClean="0">
                <a:ln>
                  <a:noFill/>
                </a:ln>
                <a:solidFill>
                  <a:srgbClr val="333333"/>
                </a:solidFill>
                <a:effectLst/>
                <a:uLnTx/>
                <a:uFillTx/>
                <a:latin typeface="+mn-lt"/>
                <a:ea typeface="+mn-ea"/>
                <a:cs typeface="+mn-cs"/>
              </a:rPr>
              <a:t>, Rajan Joshi, Marta Karczewicz</a:t>
            </a: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0" marR="0" lvl="0" indent="0" algn="l" defTabSz="914400" rtl="0" eaLnBrk="1" fontAlgn="base" latinLnBrk="0" hangingPunct="1">
              <a:lnSpc>
                <a:spcPct val="100000"/>
              </a:lnSpc>
              <a:spcBef>
                <a:spcPts val="0"/>
              </a:spcBef>
              <a:spcAft>
                <a:spcPct val="0"/>
              </a:spcAft>
              <a:buClr>
                <a:schemeClr val="accent2"/>
              </a:buClr>
              <a:buSzTx/>
              <a:buFont typeface="Wingdings" pitchFamily="2" charset="2"/>
              <a:buNone/>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Conclusions</a:t>
            </a:r>
            <a:endParaRPr lang="en-US" dirty="0"/>
          </a:p>
        </p:txBody>
      </p:sp>
      <p:sp>
        <p:nvSpPr>
          <p:cNvPr id="243714" name="Rectangle 2"/>
          <p:cNvSpPr>
            <a:spLocks noGrp="1" noChangeArrowheads="1"/>
          </p:cNvSpPr>
          <p:nvPr>
            <p:ph idx="1"/>
          </p:nvPr>
        </p:nvSpPr>
        <p:spPr/>
        <p:txBody>
          <a:bodyPr/>
          <a:lstStyle/>
          <a:p>
            <a:pPr lvl="0" hangingPunct="0">
              <a:buNone/>
            </a:pPr>
            <a:endParaRPr lang="en-US" dirty="0" smtClean="0"/>
          </a:p>
          <a:p>
            <a:pPr lvl="0" hangingPunct="0"/>
            <a:r>
              <a:rPr lang="en-US" dirty="0" smtClean="0"/>
              <a:t>Proposed two methods to enhance parallelization of HE entropy </a:t>
            </a:r>
            <a:r>
              <a:rPr lang="en-US" dirty="0" smtClean="0"/>
              <a:t>coding</a:t>
            </a:r>
          </a:p>
          <a:p>
            <a:pPr marL="630237" lvl="1" indent="-342900" hangingPunct="0">
              <a:buFont typeface="+mj-lt"/>
              <a:buAutoNum type="arabicPeriod"/>
            </a:pPr>
            <a:r>
              <a:rPr lang="en-US" dirty="0" smtClean="0"/>
              <a:t>Parallel context processing</a:t>
            </a:r>
          </a:p>
          <a:p>
            <a:pPr marL="630237" lvl="1" indent="-342900" hangingPunct="0">
              <a:buFont typeface="+mj-lt"/>
              <a:buAutoNum type="arabicPeriod"/>
            </a:pPr>
            <a:r>
              <a:rPr lang="en-US" dirty="0" smtClean="0"/>
              <a:t>Delayed state update</a:t>
            </a:r>
            <a:endParaRPr lang="en-US" dirty="0" smtClean="0"/>
          </a:p>
          <a:p>
            <a:pPr lvl="0" hangingPunct="0"/>
            <a:r>
              <a:rPr lang="en-US" dirty="0" smtClean="0"/>
              <a:t>Better performance</a:t>
            </a:r>
            <a:endParaRPr lang="en-US" dirty="0" smtClean="0"/>
          </a:p>
          <a:p>
            <a:pPr lvl="0" hangingPunct="0"/>
            <a:endParaRPr lang="en-US" dirty="0" smtClean="0"/>
          </a:p>
          <a:p>
            <a:pPr hangingPunct="0">
              <a:buNone/>
            </a:pPr>
            <a:endParaRPr lang="en-US" dirty="0" smtClean="0"/>
          </a:p>
          <a:p>
            <a:pPr lvl="1" hangingPunct="0"/>
            <a:endParaRPr lang="en-US" dirty="0" smtClean="0"/>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38400" y="2057400"/>
            <a:ext cx="4800600" cy="1219200"/>
          </a:xfrm>
        </p:spPr>
        <p:txBody>
          <a:bodyPr/>
          <a:lstStyle>
            <a:lvl1pPr>
              <a:buClr>
                <a:schemeClr val="accent6"/>
              </a:buClr>
              <a:defRPr/>
            </a:lvl1pPr>
          </a:lstStyle>
          <a:p>
            <a:pPr eaLnBrk="1" hangingPunct="1">
              <a:buNone/>
            </a:pPr>
            <a:r>
              <a:rPr lang="en-US" dirty="0" smtClean="0">
                <a:solidFill>
                  <a:schemeClr val="bg1"/>
                </a:solidFill>
              </a:rPr>
              <a:t>Thank you!</a:t>
            </a:r>
          </a:p>
          <a:p>
            <a:pPr eaLnBrk="1" hangingPunct="1">
              <a:buFont typeface="Wingdings" pitchFamily="1" charset="2"/>
              <a:buNone/>
            </a:pPr>
            <a:endParaRPr lang="en-US" sz="3200" dirty="0" smtClean="0">
              <a:solidFill>
                <a:schemeClr val="bg1"/>
              </a:solidFill>
            </a:endParaRPr>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Context for significance map</a:t>
            </a:r>
            <a:endParaRPr lang="en-US" dirty="0"/>
          </a:p>
        </p:txBody>
      </p:sp>
      <p:sp>
        <p:nvSpPr>
          <p:cNvPr id="243714" name="Rectangle 2"/>
          <p:cNvSpPr>
            <a:spLocks noGrp="1" noChangeArrowheads="1"/>
          </p:cNvSpPr>
          <p:nvPr>
            <p:ph idx="1"/>
          </p:nvPr>
        </p:nvSpPr>
        <p:spPr>
          <a:xfrm>
            <a:off x="163513" y="904108"/>
            <a:ext cx="8980487" cy="2923613"/>
          </a:xfrm>
        </p:spPr>
        <p:txBody>
          <a:bodyPr/>
          <a:lstStyle/>
          <a:p>
            <a:endParaRPr lang="en-US" dirty="0" smtClean="0"/>
          </a:p>
          <a:p>
            <a:r>
              <a:rPr lang="en-US" dirty="0" smtClean="0"/>
              <a:t>Less contexts</a:t>
            </a:r>
          </a:p>
          <a:p>
            <a:r>
              <a:rPr lang="en-US" dirty="0" smtClean="0"/>
              <a:t>Simpler derivation</a:t>
            </a:r>
            <a:endParaRPr lang="en-US" dirty="0" smtClean="0"/>
          </a:p>
        </p:txBody>
      </p:sp>
      <p:sp>
        <p:nvSpPr>
          <p:cNvPr id="1945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459"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560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5603" name="Object 4"/>
          <p:cNvPicPr>
            <a:picLocks noChangeArrowheads="1"/>
          </p:cNvPicPr>
          <p:nvPr/>
        </p:nvPicPr>
        <p:blipFill>
          <a:blip r:embed="rId2" cstate="print"/>
          <a:srcRect t="-186" r="-93" b="-259"/>
          <a:stretch>
            <a:fillRect/>
          </a:stretch>
        </p:blipFill>
        <p:spPr bwMode="auto">
          <a:xfrm>
            <a:off x="5282006" y="3403056"/>
            <a:ext cx="2506530" cy="2624868"/>
          </a:xfrm>
          <a:prstGeom prst="rect">
            <a:avLst/>
          </a:prstGeom>
          <a:noFill/>
          <a:ln w="9525">
            <a:noFill/>
            <a:miter lim="800000"/>
            <a:headEnd/>
            <a:tailEnd/>
          </a:ln>
        </p:spPr>
      </p:pic>
      <p:pic>
        <p:nvPicPr>
          <p:cNvPr id="25604" name="Object 1"/>
          <p:cNvPicPr>
            <a:picLocks noChangeArrowheads="1"/>
          </p:cNvPicPr>
          <p:nvPr/>
        </p:nvPicPr>
        <p:blipFill>
          <a:blip r:embed="rId3" cstate="print"/>
          <a:srcRect t="-188" r="-5518" b="-206"/>
          <a:stretch>
            <a:fillRect/>
          </a:stretch>
        </p:blipFill>
        <p:spPr bwMode="auto">
          <a:xfrm>
            <a:off x="785309" y="3436446"/>
            <a:ext cx="3948056" cy="2592592"/>
          </a:xfrm>
          <a:prstGeom prst="rect">
            <a:avLst/>
          </a:prstGeom>
          <a:noFill/>
          <a:ln w="9525">
            <a:noFill/>
            <a:miter lim="800000"/>
            <a:headEnd/>
            <a:tailEnd/>
          </a:ln>
        </p:spPr>
      </p:pic>
      <p:sp>
        <p:nvSpPr>
          <p:cNvPr id="11" name="TextBox 10"/>
          <p:cNvSpPr txBox="1"/>
          <p:nvPr/>
        </p:nvSpPr>
        <p:spPr>
          <a:xfrm>
            <a:off x="1308560" y="2818369"/>
            <a:ext cx="2860158" cy="369332"/>
          </a:xfrm>
          <a:prstGeom prst="rect">
            <a:avLst/>
          </a:prstGeom>
          <a:noFill/>
        </p:spPr>
        <p:txBody>
          <a:bodyPr wrap="square" rtlCol="0">
            <a:spAutoFit/>
          </a:bodyPr>
          <a:lstStyle/>
          <a:p>
            <a:r>
              <a:rPr lang="en-US" b="1" dirty="0" smtClean="0"/>
              <a:t>HEVC</a:t>
            </a:r>
            <a:endParaRPr lang="en-US" b="1" dirty="0"/>
          </a:p>
        </p:txBody>
      </p:sp>
      <p:sp>
        <p:nvSpPr>
          <p:cNvPr id="12" name="TextBox 11"/>
          <p:cNvSpPr txBox="1"/>
          <p:nvPr/>
        </p:nvSpPr>
        <p:spPr>
          <a:xfrm>
            <a:off x="5733754" y="2845917"/>
            <a:ext cx="2860158" cy="369332"/>
          </a:xfrm>
          <a:prstGeom prst="rect">
            <a:avLst/>
          </a:prstGeom>
          <a:noFill/>
        </p:spPr>
        <p:txBody>
          <a:bodyPr wrap="square" rtlCol="0">
            <a:spAutoFit/>
          </a:bodyPr>
          <a:lstStyle/>
          <a:p>
            <a:r>
              <a:rPr lang="en-US" b="1" dirty="0" smtClean="0"/>
              <a:t>Proposal</a:t>
            </a:r>
            <a:endParaRPr lang="en-US" b="1" dirty="0"/>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Context sets for coefficient level</a:t>
            </a:r>
            <a:endParaRPr lang="en-US" dirty="0"/>
          </a:p>
        </p:txBody>
      </p:sp>
      <p:sp>
        <p:nvSpPr>
          <p:cNvPr id="243714" name="Rectangle 2"/>
          <p:cNvSpPr>
            <a:spLocks noGrp="1" noChangeArrowheads="1"/>
          </p:cNvSpPr>
          <p:nvPr>
            <p:ph idx="1"/>
          </p:nvPr>
        </p:nvSpPr>
        <p:spPr>
          <a:xfrm>
            <a:off x="163513" y="904108"/>
            <a:ext cx="8712200" cy="2923613"/>
          </a:xfrm>
        </p:spPr>
        <p:txBody>
          <a:bodyPr/>
          <a:lstStyle/>
          <a:p>
            <a:r>
              <a:rPr lang="en-US" dirty="0" smtClean="0"/>
              <a:t>Set </a:t>
            </a:r>
            <a:r>
              <a:rPr lang="en-US" dirty="0" smtClean="0"/>
              <a:t>consists of 16 consecutive coefficients in scan order</a:t>
            </a:r>
          </a:p>
          <a:p>
            <a:pPr lvl="1"/>
            <a:r>
              <a:rPr lang="en-US" dirty="0" smtClean="0"/>
              <a:t>Instead of 4x4 sub-blocks in HEVC</a:t>
            </a:r>
          </a:p>
          <a:p>
            <a:r>
              <a:rPr lang="en-US" dirty="0" smtClean="0"/>
              <a:t>Same contexts derivation for all blocks sizes</a:t>
            </a:r>
          </a:p>
          <a:p>
            <a:pPr lvl="1"/>
            <a:r>
              <a:rPr lang="en-US" dirty="0" smtClean="0"/>
              <a:t>Same number of contexts as in HEVC</a:t>
            </a:r>
          </a:p>
          <a:p>
            <a:pPr lvl="2"/>
            <a:endParaRPr lang="en-US" dirty="0" smtClean="0"/>
          </a:p>
          <a:p>
            <a:pPr lvl="2"/>
            <a:endParaRPr lang="en-US" dirty="0" smtClean="0"/>
          </a:p>
        </p:txBody>
      </p:sp>
      <p:sp>
        <p:nvSpPr>
          <p:cNvPr id="1945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459"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Table 5"/>
          <p:cNvGraphicFramePr>
            <a:graphicFrameLocks noGrp="1"/>
          </p:cNvGraphicFramePr>
          <p:nvPr/>
        </p:nvGraphicFramePr>
        <p:xfrm>
          <a:off x="384394" y="3259544"/>
          <a:ext cx="3811088" cy="2420496"/>
        </p:xfrm>
        <a:graphic>
          <a:graphicData uri="http://schemas.openxmlformats.org/drawingml/2006/table">
            <a:tbl>
              <a:tblPr/>
              <a:tblGrid>
                <a:gridCol w="529100"/>
                <a:gridCol w="3281988"/>
              </a:tblGrid>
              <a:tr h="312454">
                <a:tc gridSpan="2">
                  <a:txBody>
                    <a:bodyPr/>
                    <a:lstStyle/>
                    <a:p>
                      <a:pPr algn="l" fontAlgn="ctr"/>
                      <a:r>
                        <a:rPr lang="en-US" sz="1600" b="1" i="0" u="none" strike="noStrike" dirty="0" smtClean="0">
                          <a:solidFill>
                            <a:srgbClr val="000000"/>
                          </a:solidFill>
                          <a:latin typeface="Calibri"/>
                        </a:rPr>
                        <a:t> Context Set  </a:t>
                      </a:r>
                      <a:r>
                        <a:rPr lang="en-US" sz="1600" b="0" i="0" u="none" strike="noStrike" dirty="0" smtClean="0">
                          <a:solidFill>
                            <a:srgbClr val="000000"/>
                          </a:solidFill>
                          <a:latin typeface="Calibri"/>
                        </a:rPr>
                        <a:t>(for 4x4 sub-blocks)</a:t>
                      </a:r>
                      <a:endParaRPr lang="en-US" sz="1600" b="0" i="0" u="none" strike="noStrike" dirty="0">
                        <a:solidFill>
                          <a:srgbClr val="000000"/>
                        </a:solidFill>
                        <a:latin typeface="Calibri"/>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312454">
                <a:tc>
                  <a:txBody>
                    <a:bodyPr/>
                    <a:lstStyle/>
                    <a:p>
                      <a:pPr algn="ctr" fontAlgn="ctr"/>
                      <a:r>
                        <a:rPr lang="en-US" sz="1600" b="0" i="0" u="none" strike="noStrike">
                          <a:solidFill>
                            <a:srgbClr val="000000"/>
                          </a:solidFill>
                          <a:latin typeface="Calibri"/>
                        </a:rPr>
                        <a:t>0</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1600" b="0" i="0" u="none" strike="noStrike" dirty="0" smtClean="0">
                          <a:solidFill>
                            <a:srgbClr val="000000"/>
                          </a:solidFill>
                          <a:latin typeface="Calibri"/>
                        </a:rPr>
                        <a:t> For </a:t>
                      </a:r>
                      <a:r>
                        <a:rPr lang="en-US" sz="1600" b="0" i="0" u="none" strike="noStrike" dirty="0">
                          <a:solidFill>
                            <a:srgbClr val="000000"/>
                          </a:solidFill>
                          <a:latin typeface="Calibri"/>
                        </a:rPr>
                        <a:t>block size 4x4 only</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12454">
                <a:tc>
                  <a:txBody>
                    <a:bodyPr/>
                    <a:lstStyle/>
                    <a:p>
                      <a:pPr algn="ctr" fontAlgn="ctr"/>
                      <a:r>
                        <a:rPr lang="en-US" sz="1600" b="0" i="0" u="none" strike="noStrike" dirty="0">
                          <a:solidFill>
                            <a:srgbClr val="000000"/>
                          </a:solidFill>
                          <a:latin typeface="Calibri"/>
                        </a:rPr>
                        <a:t>1</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ctr"/>
                      <a:r>
                        <a:rPr lang="en-US" sz="1600" b="0" i="0" u="none" strike="noStrike" dirty="0" smtClean="0">
                          <a:solidFill>
                            <a:srgbClr val="000000"/>
                          </a:solidFill>
                          <a:latin typeface="Calibri"/>
                        </a:rPr>
                        <a:t> 0-3 </a:t>
                      </a:r>
                      <a:r>
                        <a:rPr lang="en-US" sz="1600" b="0" i="0" u="none" strike="noStrike" dirty="0">
                          <a:solidFill>
                            <a:srgbClr val="000000"/>
                          </a:solidFill>
                          <a:latin typeface="Calibri"/>
                        </a:rPr>
                        <a:t>LargerT1 in </a:t>
                      </a:r>
                      <a:r>
                        <a:rPr lang="en-US" sz="1600" b="0" i="0" u="none" strike="noStrike" dirty="0" smtClean="0">
                          <a:solidFill>
                            <a:srgbClr val="000000"/>
                          </a:solidFill>
                          <a:latin typeface="Calibri"/>
                        </a:rPr>
                        <a:t>previous sub-block </a:t>
                      </a:r>
                      <a:endParaRPr lang="en-US" sz="1600" b="0" i="0" u="none" strike="noStrike" dirty="0">
                        <a:solidFill>
                          <a:srgbClr val="000000"/>
                        </a:solidFill>
                        <a:latin typeface="Calibri"/>
                      </a:endParaRP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312454">
                <a:tc>
                  <a:txBody>
                    <a:bodyPr/>
                    <a:lstStyle/>
                    <a:p>
                      <a:pPr algn="ctr" fontAlgn="ctr"/>
                      <a:r>
                        <a:rPr lang="en-US" sz="1600" b="0" i="0" u="none" strike="noStrike" dirty="0">
                          <a:solidFill>
                            <a:srgbClr val="000000"/>
                          </a:solidFill>
                          <a:latin typeface="Calibri"/>
                        </a:rPr>
                        <a:t>2</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ctr"/>
                      <a:r>
                        <a:rPr lang="en-US" sz="1600" b="0" i="0" u="none" strike="noStrike" dirty="0" smtClean="0">
                          <a:solidFill>
                            <a:srgbClr val="000000"/>
                          </a:solidFill>
                          <a:latin typeface="Calibri"/>
                        </a:rPr>
                        <a:t> 4-7 </a:t>
                      </a:r>
                      <a:r>
                        <a:rPr lang="en-US" sz="1600" b="0" i="0" u="none" strike="noStrike" dirty="0">
                          <a:solidFill>
                            <a:srgbClr val="000000"/>
                          </a:solidFill>
                          <a:latin typeface="Calibri"/>
                        </a:rPr>
                        <a:t>LargerT1 in </a:t>
                      </a:r>
                      <a:r>
                        <a:rPr lang="en-US" sz="1600" b="0" i="0" u="none" strike="noStrike" dirty="0" smtClean="0">
                          <a:solidFill>
                            <a:srgbClr val="000000"/>
                          </a:solidFill>
                          <a:latin typeface="Calibri"/>
                        </a:rPr>
                        <a:t>previous sub-block </a:t>
                      </a:r>
                      <a:endParaRPr lang="en-US" sz="1600" b="0" i="0" u="none" strike="noStrike" dirty="0">
                        <a:solidFill>
                          <a:srgbClr val="000000"/>
                        </a:solidFill>
                        <a:latin typeface="Calibri"/>
                      </a:endParaRP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312454">
                <a:tc>
                  <a:txBody>
                    <a:bodyPr/>
                    <a:lstStyle/>
                    <a:p>
                      <a:pPr algn="ctr" fontAlgn="ctr"/>
                      <a:r>
                        <a:rPr lang="en-US" sz="1600" b="0" i="0" u="none" strike="noStrike">
                          <a:solidFill>
                            <a:srgbClr val="000000"/>
                          </a:solidFill>
                          <a:latin typeface="Calibri"/>
                        </a:rPr>
                        <a:t>3</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ctr"/>
                      <a:r>
                        <a:rPr lang="en-US" sz="1600" b="0" i="0" u="none" strike="noStrike" dirty="0" smtClean="0">
                          <a:solidFill>
                            <a:srgbClr val="000000"/>
                          </a:solidFill>
                          <a:latin typeface="Calibri"/>
                        </a:rPr>
                        <a:t> 8-11 </a:t>
                      </a:r>
                      <a:r>
                        <a:rPr lang="en-US" sz="1600" b="0" i="0" u="none" strike="noStrike" dirty="0">
                          <a:solidFill>
                            <a:srgbClr val="000000"/>
                          </a:solidFill>
                          <a:latin typeface="Calibri"/>
                        </a:rPr>
                        <a:t>LargerT1 in </a:t>
                      </a:r>
                      <a:r>
                        <a:rPr lang="en-US" sz="1600" b="0" i="0" u="none" strike="noStrike" dirty="0" smtClean="0">
                          <a:solidFill>
                            <a:srgbClr val="000000"/>
                          </a:solidFill>
                          <a:latin typeface="Calibri"/>
                        </a:rPr>
                        <a:t>previous sub-block </a:t>
                      </a:r>
                      <a:endParaRPr lang="en-US" sz="1600" b="0" i="0" u="none" strike="noStrike" dirty="0">
                        <a:solidFill>
                          <a:srgbClr val="000000"/>
                        </a:solidFill>
                        <a:latin typeface="Calibri"/>
                      </a:endParaRP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312454">
                <a:tc>
                  <a:txBody>
                    <a:bodyPr/>
                    <a:lstStyle/>
                    <a:p>
                      <a:pPr algn="ctr" fontAlgn="ctr"/>
                      <a:r>
                        <a:rPr lang="en-US" sz="1600" b="0" i="0" u="none" strike="noStrike">
                          <a:solidFill>
                            <a:srgbClr val="000000"/>
                          </a:solidFill>
                          <a:latin typeface="Calibri"/>
                        </a:rPr>
                        <a:t>4</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ctr"/>
                      <a:r>
                        <a:rPr lang="en-US" sz="1600" b="0" i="0" u="none" strike="noStrike" dirty="0" smtClean="0">
                          <a:solidFill>
                            <a:srgbClr val="000000"/>
                          </a:solidFill>
                          <a:latin typeface="Calibri"/>
                        </a:rPr>
                        <a:t> 12-15 </a:t>
                      </a:r>
                      <a:r>
                        <a:rPr lang="en-US" sz="1600" b="0" i="0" u="none" strike="noStrike" dirty="0">
                          <a:solidFill>
                            <a:srgbClr val="000000"/>
                          </a:solidFill>
                          <a:latin typeface="Calibri"/>
                        </a:rPr>
                        <a:t>LargerT1 in </a:t>
                      </a:r>
                      <a:r>
                        <a:rPr lang="en-US" sz="1600" b="0" i="0" u="none" strike="noStrike" dirty="0" smtClean="0">
                          <a:solidFill>
                            <a:srgbClr val="000000"/>
                          </a:solidFill>
                          <a:latin typeface="Calibri"/>
                        </a:rPr>
                        <a:t>previous sub-block </a:t>
                      </a:r>
                      <a:endParaRPr lang="en-US" sz="1600" b="0" i="0" u="none" strike="noStrike" dirty="0">
                        <a:solidFill>
                          <a:srgbClr val="000000"/>
                        </a:solidFill>
                        <a:latin typeface="Calibri"/>
                      </a:endParaRP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545772">
                <a:tc>
                  <a:txBody>
                    <a:bodyPr/>
                    <a:lstStyle/>
                    <a:p>
                      <a:pPr algn="ctr" fontAlgn="ctr"/>
                      <a:r>
                        <a:rPr lang="en-US" sz="1600" b="0" i="0" u="none" strike="noStrike">
                          <a:solidFill>
                            <a:srgbClr val="000000"/>
                          </a:solidFill>
                          <a:latin typeface="Calibri"/>
                        </a:rPr>
                        <a:t>5</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600" b="0" i="0" u="none" strike="noStrike" dirty="0" smtClean="0">
                          <a:solidFill>
                            <a:srgbClr val="000000"/>
                          </a:solidFill>
                          <a:latin typeface="Calibri"/>
                        </a:rPr>
                        <a:t> First </a:t>
                      </a:r>
                      <a:r>
                        <a:rPr lang="en-US" sz="1600" b="0" i="0" u="none" strike="noStrike" dirty="0">
                          <a:solidFill>
                            <a:srgbClr val="000000"/>
                          </a:solidFill>
                          <a:latin typeface="Calibri"/>
                        </a:rPr>
                        <a:t>4x4 </a:t>
                      </a:r>
                      <a:r>
                        <a:rPr lang="en-US" sz="1600" b="0" i="0" u="none" strike="noStrike" dirty="0" smtClean="0">
                          <a:solidFill>
                            <a:srgbClr val="000000"/>
                          </a:solidFill>
                          <a:latin typeface="Calibri"/>
                        </a:rPr>
                        <a:t>sub-block </a:t>
                      </a:r>
                      <a:r>
                        <a:rPr lang="en-US" sz="1600" b="0" i="0" u="none" strike="noStrike" dirty="0">
                          <a:solidFill>
                            <a:srgbClr val="000000"/>
                          </a:solidFill>
                          <a:latin typeface="Calibri"/>
                        </a:rPr>
                        <a:t>(for blocks&gt;4x4)                    </a:t>
                      </a:r>
                      <a:r>
                        <a:rPr lang="en-US" sz="1600" b="0" i="0" u="none" strike="noStrike" dirty="0" smtClean="0">
                          <a:solidFill>
                            <a:srgbClr val="000000"/>
                          </a:solidFill>
                          <a:latin typeface="Calibri"/>
                        </a:rPr>
                        <a:t> 16 </a:t>
                      </a:r>
                      <a:r>
                        <a:rPr lang="en-US" sz="1600" b="0" i="0" u="none" strike="noStrike" dirty="0">
                          <a:solidFill>
                            <a:srgbClr val="000000"/>
                          </a:solidFill>
                          <a:latin typeface="Calibri"/>
                        </a:rPr>
                        <a:t>LargerT1 in </a:t>
                      </a:r>
                      <a:r>
                        <a:rPr lang="en-US" sz="1600" b="0" i="0" u="none" strike="noStrike" dirty="0" smtClean="0">
                          <a:solidFill>
                            <a:srgbClr val="000000"/>
                          </a:solidFill>
                          <a:latin typeface="Calibri"/>
                        </a:rPr>
                        <a:t>previous sub-block </a:t>
                      </a:r>
                      <a:endParaRPr lang="en-US" sz="1600" b="0" i="0" u="none" strike="noStrike" dirty="0">
                        <a:solidFill>
                          <a:srgbClr val="000000"/>
                        </a:solidFill>
                        <a:latin typeface="Calibri"/>
                      </a:endParaRP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8" name="TextBox 7"/>
          <p:cNvSpPr txBox="1"/>
          <p:nvPr/>
        </p:nvSpPr>
        <p:spPr>
          <a:xfrm>
            <a:off x="1394624" y="2807730"/>
            <a:ext cx="2860158" cy="369332"/>
          </a:xfrm>
          <a:prstGeom prst="rect">
            <a:avLst/>
          </a:prstGeom>
          <a:noFill/>
        </p:spPr>
        <p:txBody>
          <a:bodyPr wrap="square" rtlCol="0">
            <a:spAutoFit/>
          </a:bodyPr>
          <a:lstStyle/>
          <a:p>
            <a:r>
              <a:rPr lang="en-US" b="1" dirty="0" smtClean="0"/>
              <a:t>HEVC</a:t>
            </a:r>
            <a:endParaRPr lang="en-US" b="1" dirty="0"/>
          </a:p>
        </p:txBody>
      </p:sp>
      <p:sp>
        <p:nvSpPr>
          <p:cNvPr id="9" name="TextBox 8"/>
          <p:cNvSpPr txBox="1"/>
          <p:nvPr/>
        </p:nvSpPr>
        <p:spPr>
          <a:xfrm>
            <a:off x="5865084" y="2779254"/>
            <a:ext cx="2860158" cy="369332"/>
          </a:xfrm>
          <a:prstGeom prst="rect">
            <a:avLst/>
          </a:prstGeom>
          <a:noFill/>
        </p:spPr>
        <p:txBody>
          <a:bodyPr wrap="square" rtlCol="0">
            <a:spAutoFit/>
          </a:bodyPr>
          <a:lstStyle/>
          <a:p>
            <a:r>
              <a:rPr lang="en-US" b="1" dirty="0" smtClean="0"/>
              <a:t>Proposal</a:t>
            </a:r>
            <a:endParaRPr lang="en-US" b="1" dirty="0"/>
          </a:p>
        </p:txBody>
      </p:sp>
      <p:graphicFrame>
        <p:nvGraphicFramePr>
          <p:cNvPr id="10" name="Table 9"/>
          <p:cNvGraphicFramePr>
            <a:graphicFrameLocks noGrp="1"/>
          </p:cNvGraphicFramePr>
          <p:nvPr/>
        </p:nvGraphicFramePr>
        <p:xfrm>
          <a:off x="4602778" y="3258333"/>
          <a:ext cx="4143190" cy="2453977"/>
        </p:xfrm>
        <a:graphic>
          <a:graphicData uri="http://schemas.openxmlformats.org/drawingml/2006/table">
            <a:tbl>
              <a:tblPr/>
              <a:tblGrid>
                <a:gridCol w="310739"/>
                <a:gridCol w="930264"/>
                <a:gridCol w="2902187"/>
              </a:tblGrid>
              <a:tr h="362911">
                <a:tc gridSpan="3">
                  <a:txBody>
                    <a:bodyPr/>
                    <a:lstStyle/>
                    <a:p>
                      <a:pPr marL="0" marR="0" fontAlgn="auto" hangingPunct="1">
                        <a:spcBef>
                          <a:spcPts val="0"/>
                        </a:spcBef>
                        <a:spcAft>
                          <a:spcPts val="0"/>
                        </a:spcAft>
                        <a:tabLst>
                          <a:tab pos="228600" algn="l"/>
                          <a:tab pos="457200" algn="l"/>
                          <a:tab pos="685800" algn="l"/>
                          <a:tab pos="914400" algn="l"/>
                          <a:tab pos="457200" algn="l"/>
                        </a:tabLst>
                      </a:pPr>
                      <a:r>
                        <a:rPr lang="en-US" sz="1600" b="1" dirty="0">
                          <a:solidFill>
                            <a:srgbClr val="000000"/>
                          </a:solidFill>
                          <a:latin typeface="Calibri"/>
                          <a:ea typeface="Times New Roman"/>
                        </a:rPr>
                        <a:t>Context Set (inverse 16 scan)</a:t>
                      </a:r>
                      <a:endParaRPr lang="en-US" sz="16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345631">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latin typeface="Calibri"/>
                          <a:ea typeface="Times New Roman"/>
                        </a:rPr>
                        <a:t>0</a:t>
                      </a:r>
                      <a:endParaRPr lang="en-US" sz="16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row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solidFill>
                            <a:srgbClr val="000000"/>
                          </a:solidFill>
                          <a:latin typeface="Calibri"/>
                          <a:ea typeface="Times New Roman"/>
                        </a:rPr>
                        <a:t>Sub-set 0</a:t>
                      </a:r>
                      <a:endParaRPr lang="en-US" sz="16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600">
                          <a:solidFill>
                            <a:srgbClr val="000000"/>
                          </a:solidFill>
                          <a:latin typeface="Calibri"/>
                          <a:ea typeface="Times New Roman"/>
                        </a:rPr>
                        <a:t>0 LargerT1 in previous sub-set</a:t>
                      </a:r>
                      <a:endParaRPr lang="en-US" sz="16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345631">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latin typeface="Calibri"/>
                          <a:ea typeface="Times New Roman"/>
                        </a:rPr>
                        <a:t>1</a:t>
                      </a:r>
                      <a:endParaRPr lang="en-US" sz="16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vMerge="1">
                  <a:txBody>
                    <a:bodyPr/>
                    <a:lstStyle/>
                    <a:p>
                      <a:endParaRPr lang="en-US"/>
                    </a:p>
                  </a:txBody>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600">
                          <a:solidFill>
                            <a:srgbClr val="000000"/>
                          </a:solidFill>
                          <a:latin typeface="Calibri"/>
                          <a:ea typeface="Times New Roman"/>
                        </a:rPr>
                        <a:t>1-3 LargerT1 in previous sub-set</a:t>
                      </a:r>
                      <a:endParaRPr lang="en-US" sz="16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345631">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latin typeface="Calibri"/>
                          <a:ea typeface="Times New Roman"/>
                        </a:rPr>
                        <a:t>2</a:t>
                      </a:r>
                      <a:endParaRPr lang="en-US" sz="16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600" dirty="0">
                          <a:solidFill>
                            <a:srgbClr val="000000"/>
                          </a:solidFill>
                          <a:latin typeface="Calibri"/>
                          <a:ea typeface="Times New Roman"/>
                        </a:rPr>
                        <a:t>&gt;3 LargerT1 in previous sub-set</a:t>
                      </a:r>
                      <a:endParaRPr lang="en-US" sz="16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45631">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latin typeface="Calibri"/>
                          <a:ea typeface="Times New Roman"/>
                        </a:rPr>
                        <a:t>3</a:t>
                      </a:r>
                      <a:endParaRPr lang="en-US" sz="16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row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latin typeface="Calibri"/>
                          <a:ea typeface="Times New Roman"/>
                        </a:rPr>
                        <a:t>Other sub-sets</a:t>
                      </a:r>
                      <a:endParaRPr lang="en-US" sz="16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600" dirty="0">
                          <a:solidFill>
                            <a:srgbClr val="000000"/>
                          </a:solidFill>
                          <a:latin typeface="Calibri"/>
                          <a:ea typeface="Times New Roman"/>
                        </a:rPr>
                        <a:t>0 LargerT1 in previous sub-set</a:t>
                      </a:r>
                      <a:endParaRPr lang="en-US" sz="16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345631">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latin typeface="Calibri"/>
                          <a:ea typeface="Times New Roman"/>
                        </a:rPr>
                        <a:t>4</a:t>
                      </a:r>
                      <a:endParaRPr lang="en-US" sz="16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vMerge="1">
                  <a:txBody>
                    <a:bodyPr/>
                    <a:lstStyle/>
                    <a:p>
                      <a:endParaRPr lang="en-US"/>
                    </a:p>
                  </a:txBody>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600">
                          <a:solidFill>
                            <a:srgbClr val="000000"/>
                          </a:solidFill>
                          <a:latin typeface="Calibri"/>
                          <a:ea typeface="Times New Roman"/>
                        </a:rPr>
                        <a:t>1-3 LargerT1 in previous sub-set</a:t>
                      </a:r>
                      <a:endParaRPr lang="en-US" sz="16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362911">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latin typeface="Calibri"/>
                          <a:ea typeface="Times New Roman"/>
                        </a:rPr>
                        <a:t>5</a:t>
                      </a:r>
                      <a:endParaRPr lang="en-US" sz="16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600" dirty="0">
                          <a:solidFill>
                            <a:srgbClr val="000000"/>
                          </a:solidFill>
                          <a:latin typeface="Calibri"/>
                          <a:ea typeface="Times New Roman"/>
                        </a:rPr>
                        <a:t>&gt;3 LargerT1 in previous sub-set</a:t>
                      </a:r>
                      <a:endParaRPr lang="en-US" sz="16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Summary</a:t>
            </a:r>
            <a:endParaRPr lang="en-US" dirty="0"/>
          </a:p>
        </p:txBody>
      </p:sp>
      <p:sp>
        <p:nvSpPr>
          <p:cNvPr id="243714" name="Rectangle 2"/>
          <p:cNvSpPr>
            <a:spLocks noGrp="1" noChangeArrowheads="1"/>
          </p:cNvSpPr>
          <p:nvPr>
            <p:ph idx="1"/>
          </p:nvPr>
        </p:nvSpPr>
        <p:spPr/>
        <p:txBody>
          <a:bodyPr/>
          <a:lstStyle/>
          <a:p>
            <a:r>
              <a:rPr lang="en-US" dirty="0" smtClean="0"/>
              <a:t>Two methods are proposed to enhance parallelization processing of residual data in HE configuration</a:t>
            </a:r>
          </a:p>
          <a:p>
            <a:pPr>
              <a:buNone/>
            </a:pPr>
            <a:endParaRPr lang="en-US" dirty="0" smtClean="0"/>
          </a:p>
          <a:p>
            <a:pPr marL="457200" indent="-457200">
              <a:buFont typeface="+mj-lt"/>
              <a:buAutoNum type="alphaUcPeriod"/>
            </a:pPr>
            <a:r>
              <a:rPr lang="en-US" dirty="0" smtClean="0"/>
              <a:t>Sub-set processing of residual data</a:t>
            </a:r>
          </a:p>
          <a:p>
            <a:pPr marL="744537" lvl="1" indent="-457200"/>
            <a:r>
              <a:rPr lang="en-US" dirty="0" smtClean="0"/>
              <a:t>Four scans passes for each set: significance, bin 1 of level, remaining of coefficient level and sign</a:t>
            </a:r>
          </a:p>
          <a:p>
            <a:pPr marL="744537" lvl="1" indent="-457200">
              <a:buNone/>
            </a:pPr>
            <a:endParaRPr lang="en-US" dirty="0" smtClean="0"/>
          </a:p>
          <a:p>
            <a:pPr marL="457200" indent="-457200">
              <a:buFont typeface="+mj-lt"/>
              <a:buAutoNum type="alphaUcPeriod"/>
            </a:pPr>
            <a:r>
              <a:rPr lang="en-US" dirty="0" smtClean="0"/>
              <a:t>Delayed state update for CABAC</a:t>
            </a:r>
          </a:p>
          <a:p>
            <a:pPr marL="744537" lvl="1" indent="-457200"/>
            <a:r>
              <a:rPr lang="en-US" dirty="0" smtClean="0"/>
              <a:t>Probability update delayed by one context for residual data</a:t>
            </a:r>
          </a:p>
        </p:txBody>
      </p:sp>
      <p:graphicFrame>
        <p:nvGraphicFramePr>
          <p:cNvPr id="4" name="Table 3"/>
          <p:cNvGraphicFramePr>
            <a:graphicFrameLocks noGrp="1"/>
          </p:cNvGraphicFramePr>
          <p:nvPr/>
        </p:nvGraphicFramePr>
        <p:xfrm>
          <a:off x="1095821" y="4509837"/>
          <a:ext cx="6096000" cy="1112520"/>
        </p:xfrm>
        <a:graphic>
          <a:graphicData uri="http://schemas.openxmlformats.org/drawingml/2006/table">
            <a:tbl>
              <a:tblPr firstRow="1" bandRow="1">
                <a:tableStyleId>{5C22544A-7EE6-4342-B048-85BDC9FD1C3A}</a:tableStyleId>
              </a:tblPr>
              <a:tblGrid>
                <a:gridCol w="1524000"/>
                <a:gridCol w="1524000"/>
                <a:gridCol w="1524000"/>
                <a:gridCol w="1524000"/>
              </a:tblGrid>
              <a:tr h="370840">
                <a:tc>
                  <a:txBody>
                    <a:bodyPr/>
                    <a:lstStyle/>
                    <a:p>
                      <a:pPr algn="ctr"/>
                      <a:r>
                        <a:rPr lang="en-US" dirty="0" smtClean="0"/>
                        <a:t>BD-rate</a:t>
                      </a:r>
                      <a:endParaRPr lang="en-US" dirty="0"/>
                    </a:p>
                  </a:txBody>
                  <a:tcPr/>
                </a:tc>
                <a:tc>
                  <a:txBody>
                    <a:bodyPr/>
                    <a:lstStyle/>
                    <a:p>
                      <a:pPr algn="ctr"/>
                      <a:r>
                        <a:rPr lang="en-US" dirty="0" smtClean="0"/>
                        <a:t>AI – HE </a:t>
                      </a:r>
                      <a:endParaRPr lang="en-US" dirty="0"/>
                    </a:p>
                  </a:txBody>
                  <a:tcPr/>
                </a:tc>
                <a:tc>
                  <a:txBody>
                    <a:bodyPr/>
                    <a:lstStyle/>
                    <a:p>
                      <a:pPr algn="ctr"/>
                      <a:r>
                        <a:rPr lang="en-US" dirty="0" smtClean="0"/>
                        <a:t>RA –</a:t>
                      </a:r>
                      <a:r>
                        <a:rPr lang="en-US" baseline="0" dirty="0" smtClean="0"/>
                        <a:t> HE</a:t>
                      </a:r>
                      <a:endParaRPr lang="en-US" dirty="0"/>
                    </a:p>
                  </a:txBody>
                  <a:tcPr/>
                </a:tc>
                <a:tc>
                  <a:txBody>
                    <a:bodyPr/>
                    <a:lstStyle/>
                    <a:p>
                      <a:pPr algn="ctr"/>
                      <a:r>
                        <a:rPr lang="en-US" dirty="0" smtClean="0"/>
                        <a:t>LB – HE </a:t>
                      </a:r>
                      <a:endParaRPr lang="en-US" dirty="0"/>
                    </a:p>
                  </a:txBody>
                  <a:tcPr/>
                </a:tc>
              </a:tr>
              <a:tr h="370840">
                <a:tc>
                  <a:txBody>
                    <a:bodyPr/>
                    <a:lstStyle/>
                    <a:p>
                      <a:pPr algn="ctr"/>
                      <a:r>
                        <a:rPr lang="en-US" dirty="0" smtClean="0"/>
                        <a:t>A</a:t>
                      </a:r>
                      <a:endParaRPr lang="en-US" dirty="0"/>
                    </a:p>
                  </a:txBody>
                  <a:tcPr/>
                </a:tc>
                <a:tc>
                  <a:txBody>
                    <a:bodyPr/>
                    <a:lstStyle/>
                    <a:p>
                      <a:pPr algn="ctr"/>
                      <a:r>
                        <a:rPr lang="en-US" dirty="0" smtClean="0"/>
                        <a:t>-0.25%</a:t>
                      </a:r>
                      <a:endParaRPr lang="en-US" dirty="0"/>
                    </a:p>
                  </a:txBody>
                  <a:tcPr/>
                </a:tc>
                <a:tc>
                  <a:txBody>
                    <a:bodyPr/>
                    <a:lstStyle/>
                    <a:p>
                      <a:pPr algn="ctr"/>
                      <a:r>
                        <a:rPr lang="en-US" dirty="0" smtClean="0"/>
                        <a:t>-0.21%</a:t>
                      </a:r>
                      <a:endParaRPr lang="en-US" dirty="0"/>
                    </a:p>
                  </a:txBody>
                  <a:tcPr/>
                </a:tc>
                <a:tc>
                  <a:txBody>
                    <a:bodyPr/>
                    <a:lstStyle/>
                    <a:p>
                      <a:pPr algn="ctr"/>
                      <a:r>
                        <a:rPr lang="en-US" dirty="0" smtClean="0"/>
                        <a:t>-0.05%</a:t>
                      </a:r>
                      <a:endParaRPr lang="en-US" dirty="0"/>
                    </a:p>
                  </a:txBody>
                  <a:tcPr/>
                </a:tc>
              </a:tr>
              <a:tr h="370840">
                <a:tc>
                  <a:txBody>
                    <a:bodyPr/>
                    <a:lstStyle/>
                    <a:p>
                      <a:pPr algn="ctr"/>
                      <a:r>
                        <a:rPr lang="en-US" dirty="0" smtClean="0"/>
                        <a:t>A + B</a:t>
                      </a:r>
                      <a:endParaRPr lang="en-US" dirty="0"/>
                    </a:p>
                  </a:txBody>
                  <a:tcPr/>
                </a:tc>
                <a:tc>
                  <a:txBody>
                    <a:bodyPr/>
                    <a:lstStyle/>
                    <a:p>
                      <a:pPr algn="ctr"/>
                      <a:r>
                        <a:rPr lang="en-US" dirty="0" smtClean="0"/>
                        <a:t>-0.15%</a:t>
                      </a:r>
                      <a:endParaRPr lang="en-US" dirty="0"/>
                    </a:p>
                  </a:txBody>
                  <a:tcPr/>
                </a:tc>
                <a:tc>
                  <a:txBody>
                    <a:bodyPr/>
                    <a:lstStyle/>
                    <a:p>
                      <a:pPr algn="ctr"/>
                      <a:r>
                        <a:rPr lang="en-US" dirty="0" smtClean="0"/>
                        <a:t>-0.13%</a:t>
                      </a:r>
                      <a:endParaRPr lang="en-US" dirty="0"/>
                    </a:p>
                  </a:txBody>
                  <a:tcPr/>
                </a:tc>
                <a:tc>
                  <a:txBody>
                    <a:bodyPr/>
                    <a:lstStyle/>
                    <a:p>
                      <a:pPr algn="ctr"/>
                      <a:r>
                        <a:rPr lang="en-US" dirty="0" smtClean="0"/>
                        <a:t>0.00%</a:t>
                      </a:r>
                      <a:endParaRPr lang="en-US" dirty="0"/>
                    </a:p>
                  </a:txBody>
                  <a:tcPr/>
                </a:tc>
              </a:tr>
            </a:tbl>
          </a:graphicData>
        </a:graphic>
      </p:graphicFrame>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Scans in HEVC</a:t>
            </a:r>
            <a:endParaRPr lang="en-US" dirty="0"/>
          </a:p>
        </p:txBody>
      </p:sp>
      <p:sp>
        <p:nvSpPr>
          <p:cNvPr id="243714" name="Rectangle 2"/>
          <p:cNvSpPr>
            <a:spLocks noGrp="1" noChangeArrowheads="1"/>
          </p:cNvSpPr>
          <p:nvPr>
            <p:ph idx="1"/>
          </p:nvPr>
        </p:nvSpPr>
        <p:spPr>
          <a:xfrm>
            <a:off x="163511" y="904108"/>
            <a:ext cx="8023559" cy="5314950"/>
          </a:xfrm>
        </p:spPr>
        <p:txBody>
          <a:bodyPr/>
          <a:lstStyle/>
          <a:p>
            <a:r>
              <a:rPr lang="en-GB" dirty="0" smtClean="0"/>
              <a:t> Forward scan on the whole TU for significance map coding</a:t>
            </a:r>
          </a:p>
          <a:p>
            <a:pPr lvl="1"/>
            <a:r>
              <a:rPr lang="en-GB" dirty="0" err="1" smtClean="0"/>
              <a:t>Zig-zag</a:t>
            </a:r>
            <a:r>
              <a:rPr lang="en-GB" dirty="0" smtClean="0"/>
              <a:t>, horizontal or vertical</a:t>
            </a:r>
            <a:endParaRPr lang="en-US" sz="2200" dirty="0" smtClean="0"/>
          </a:p>
          <a:p>
            <a:pPr marL="342900" indent="-342900"/>
            <a:r>
              <a:rPr lang="en-US" dirty="0" smtClean="0"/>
              <a:t>Different scan for coefficient level</a:t>
            </a:r>
          </a:p>
          <a:p>
            <a:pPr marL="630237" lvl="1" indent="-342900"/>
            <a:r>
              <a:rPr lang="en-US" dirty="0" err="1" smtClean="0"/>
              <a:t>Z</a:t>
            </a:r>
            <a:r>
              <a:rPr lang="en-US" dirty="0" err="1" smtClean="0"/>
              <a:t>ig-zag</a:t>
            </a:r>
            <a:r>
              <a:rPr lang="en-US" dirty="0" smtClean="0"/>
              <a:t> </a:t>
            </a:r>
            <a:r>
              <a:rPr lang="en-US" dirty="0" smtClean="0"/>
              <a:t>scan on 4×4 sub-blocks</a:t>
            </a:r>
          </a:p>
          <a:p>
            <a:pPr marL="630237" lvl="1" indent="-342900"/>
            <a:r>
              <a:rPr lang="en-US" dirty="0" smtClean="0"/>
              <a:t>Passes </a:t>
            </a:r>
            <a:r>
              <a:rPr lang="en-US" dirty="0" smtClean="0"/>
              <a:t>in each sub-block</a:t>
            </a:r>
          </a:p>
          <a:p>
            <a:pPr marL="968375" lvl="2" indent="-342900">
              <a:buFont typeface="+mj-lt"/>
              <a:buAutoNum type="arabicPeriod"/>
            </a:pPr>
            <a:r>
              <a:rPr lang="en-US" dirty="0" smtClean="0"/>
              <a:t>Bin 1 of coefficient level</a:t>
            </a:r>
          </a:p>
          <a:p>
            <a:pPr marL="968375" lvl="2" indent="-342900">
              <a:buFont typeface="+mj-lt"/>
              <a:buAutoNum type="arabicPeriod"/>
            </a:pPr>
            <a:r>
              <a:rPr lang="en-US" dirty="0" smtClean="0"/>
              <a:t>Remaining of coefficient level</a:t>
            </a:r>
          </a:p>
          <a:p>
            <a:pPr marL="968375" lvl="2" indent="-342900">
              <a:buFont typeface="+mj-lt"/>
              <a:buAutoNum type="arabicPeriod"/>
            </a:pPr>
            <a:r>
              <a:rPr lang="en-US" dirty="0" smtClean="0"/>
              <a:t>Sign of coefficient</a:t>
            </a:r>
          </a:p>
          <a:p>
            <a:pPr marL="968375" lvl="2" indent="-342900">
              <a:buFont typeface="+mj-lt"/>
              <a:buAutoNum type="arabicPeriod"/>
            </a:pPr>
            <a:endParaRPr lang="en-US" dirty="0" smtClean="0"/>
          </a:p>
          <a:p>
            <a:pPr marL="968375" lvl="2" indent="-342900">
              <a:buFont typeface="+mj-lt"/>
              <a:buAutoNum type="arabicPeriod"/>
            </a:pPr>
            <a:endParaRPr lang="en-US" dirty="0" smtClean="0"/>
          </a:p>
          <a:p>
            <a:pPr marL="342900" indent="-342900"/>
            <a:r>
              <a:rPr lang="en-US" dirty="0" smtClean="0"/>
              <a:t>Complexity issues</a:t>
            </a:r>
          </a:p>
          <a:p>
            <a:pPr marL="630237" lvl="1" indent="-342900"/>
            <a:r>
              <a:rPr lang="en-US" dirty="0" smtClean="0"/>
              <a:t>Different scan patterns imply different optimum data ordering</a:t>
            </a:r>
          </a:p>
          <a:p>
            <a:pPr marL="630237" lvl="1" indent="-342900"/>
            <a:r>
              <a:rPr lang="en-US" dirty="0" smtClean="0"/>
              <a:t>Better to work on the most local set of data possible at any one </a:t>
            </a:r>
            <a:r>
              <a:rPr lang="en-US" dirty="0" smtClean="0"/>
              <a:t>time</a:t>
            </a:r>
            <a:endParaRPr lang="en-US" dirty="0" smtClean="0"/>
          </a:p>
          <a:p>
            <a:pPr marL="342900" indent="-342900">
              <a:buNone/>
            </a:pPr>
            <a:endParaRPr lang="en-US" dirty="0" smtClean="0"/>
          </a:p>
        </p:txBody>
      </p:sp>
      <p:pic>
        <p:nvPicPr>
          <p:cNvPr id="20481" name="Picture 1"/>
          <p:cNvPicPr>
            <a:picLocks noChangeAspect="1" noChangeArrowheads="1"/>
          </p:cNvPicPr>
          <p:nvPr/>
        </p:nvPicPr>
        <p:blipFill>
          <a:blip r:embed="rId3" cstate="print"/>
          <a:srcRect/>
          <a:stretch>
            <a:fillRect/>
          </a:stretch>
        </p:blipFill>
        <p:spPr bwMode="auto">
          <a:xfrm>
            <a:off x="5146152" y="1344327"/>
            <a:ext cx="3870251" cy="1149378"/>
          </a:xfrm>
          <a:prstGeom prst="rect">
            <a:avLst/>
          </a:prstGeom>
          <a:noFill/>
          <a:ln w="9525">
            <a:noFill/>
            <a:miter lim="800000"/>
            <a:headEnd/>
            <a:tailEnd/>
          </a:ln>
        </p:spPr>
      </p:pic>
      <p:pic>
        <p:nvPicPr>
          <p:cNvPr id="20483" name="Object 2"/>
          <p:cNvPicPr>
            <a:picLocks noChangeArrowheads="1"/>
          </p:cNvPicPr>
          <p:nvPr/>
        </p:nvPicPr>
        <p:blipFill>
          <a:blip r:embed="rId4" cstate="print"/>
          <a:srcRect t="-3864" r="-1508" b="-464"/>
          <a:stretch>
            <a:fillRect/>
          </a:stretch>
        </p:blipFill>
        <p:spPr bwMode="auto">
          <a:xfrm>
            <a:off x="6615747" y="2601254"/>
            <a:ext cx="2011680" cy="2152773"/>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Parallel </a:t>
            </a:r>
            <a:r>
              <a:rPr lang="en-US" dirty="0" smtClean="0"/>
              <a:t>processing</a:t>
            </a:r>
            <a:endParaRPr lang="en-US" dirty="0"/>
          </a:p>
        </p:txBody>
      </p:sp>
      <p:sp>
        <p:nvSpPr>
          <p:cNvPr id="243714" name="Rectangle 2"/>
          <p:cNvSpPr>
            <a:spLocks noGrp="1" noChangeArrowheads="1"/>
          </p:cNvSpPr>
          <p:nvPr>
            <p:ph idx="1"/>
          </p:nvPr>
        </p:nvSpPr>
        <p:spPr>
          <a:xfrm>
            <a:off x="163513" y="904108"/>
            <a:ext cx="8712200" cy="2923613"/>
          </a:xfrm>
        </p:spPr>
        <p:txBody>
          <a:bodyPr/>
          <a:lstStyle/>
          <a:p>
            <a:r>
              <a:rPr lang="en-US" dirty="0" smtClean="0"/>
              <a:t>Interleave all the scans within a TU divided in sets</a:t>
            </a:r>
          </a:p>
          <a:p>
            <a:pPr lvl="1"/>
            <a:r>
              <a:rPr lang="en-US" dirty="0" smtClean="0"/>
              <a:t>R</a:t>
            </a:r>
            <a:r>
              <a:rPr lang="en-US" dirty="0" smtClean="0"/>
              <a:t>eordering </a:t>
            </a:r>
            <a:r>
              <a:rPr lang="en-US" dirty="0" smtClean="0"/>
              <a:t>of </a:t>
            </a:r>
            <a:r>
              <a:rPr lang="en-US" dirty="0" smtClean="0"/>
              <a:t>the coding process in JCTVC-E335/F288</a:t>
            </a:r>
            <a:endParaRPr lang="en-US" dirty="0" smtClean="0"/>
          </a:p>
          <a:p>
            <a:pPr lvl="1"/>
            <a:r>
              <a:rPr lang="en-US" dirty="0" smtClean="0"/>
              <a:t>Four scans within each set of 16 consecutive coefficients</a:t>
            </a:r>
          </a:p>
          <a:p>
            <a:pPr marL="968375" lvl="2" indent="-342900">
              <a:buFont typeface="+mj-lt"/>
              <a:buAutoNum type="arabicPeriod"/>
            </a:pPr>
            <a:r>
              <a:rPr lang="en-US" dirty="0" smtClean="0"/>
              <a:t>Significance</a:t>
            </a:r>
          </a:p>
          <a:p>
            <a:pPr marL="968375" lvl="2" indent="-342900">
              <a:buFont typeface="+mj-lt"/>
              <a:buAutoNum type="arabicPeriod"/>
            </a:pPr>
            <a:r>
              <a:rPr lang="en-US" dirty="0" smtClean="0"/>
              <a:t>Bin 1 of coefficient level</a:t>
            </a:r>
          </a:p>
          <a:p>
            <a:pPr marL="968375" lvl="2" indent="-342900">
              <a:buFont typeface="+mj-lt"/>
              <a:buAutoNum type="arabicPeriod"/>
            </a:pPr>
            <a:r>
              <a:rPr lang="en-US" dirty="0" smtClean="0"/>
              <a:t>Remaining of coefficient level</a:t>
            </a:r>
          </a:p>
          <a:p>
            <a:pPr marL="968375" lvl="2" indent="-342900">
              <a:buFont typeface="+mj-lt"/>
              <a:buAutoNum type="arabicPeriod"/>
            </a:pPr>
            <a:r>
              <a:rPr lang="en-US" dirty="0" smtClean="0"/>
              <a:t>Sign of coefficient</a:t>
            </a:r>
          </a:p>
          <a:p>
            <a:pPr marL="968375" lvl="2" indent="-342900">
              <a:buFont typeface="+mj-lt"/>
              <a:buAutoNum type="arabicPeriod"/>
            </a:pPr>
            <a:endParaRPr lang="en-US" dirty="0" smtClean="0"/>
          </a:p>
          <a:p>
            <a:pPr marL="968375" lvl="2" indent="-342900">
              <a:buFont typeface="+mj-lt"/>
              <a:buAutoNum type="arabicPeriod"/>
            </a:pPr>
            <a:endParaRPr lang="en-US" dirty="0" smtClean="0"/>
          </a:p>
          <a:p>
            <a:pPr marL="342900" indent="-342900"/>
            <a:r>
              <a:rPr lang="en-US" dirty="0" smtClean="0"/>
              <a:t>Parallelization</a:t>
            </a:r>
          </a:p>
          <a:p>
            <a:pPr marL="630237" lvl="1" indent="-342900"/>
            <a:r>
              <a:rPr lang="en-US" dirty="0" smtClean="0"/>
              <a:t>Easier computation of contexts of following passes and sets</a:t>
            </a:r>
          </a:p>
          <a:p>
            <a:pPr marL="968375" lvl="2" indent="-342900"/>
            <a:r>
              <a:rPr lang="en-US" dirty="0" smtClean="0"/>
              <a:t>Process one set while pre-calculating contexts of the next sets</a:t>
            </a:r>
          </a:p>
          <a:p>
            <a:pPr marL="630237" lvl="1" indent="-342900"/>
            <a:r>
              <a:rPr lang="en-US" dirty="0" smtClean="0"/>
              <a:t>More local processing</a:t>
            </a:r>
          </a:p>
          <a:p>
            <a:pPr lvl="2"/>
            <a:endParaRPr lang="en-US" dirty="0" smtClean="0"/>
          </a:p>
          <a:p>
            <a:pPr lvl="1">
              <a:buNone/>
            </a:pPr>
            <a:r>
              <a:rPr lang="en-US" dirty="0" smtClean="0"/>
              <a:t> </a:t>
            </a:r>
          </a:p>
          <a:p>
            <a:pPr lvl="2"/>
            <a:endParaRPr lang="en-US" dirty="0" smtClean="0"/>
          </a:p>
          <a:p>
            <a:pPr lvl="2"/>
            <a:endParaRPr lang="en-US" dirty="0" smtClean="0"/>
          </a:p>
        </p:txBody>
      </p:sp>
      <p:sp>
        <p:nvSpPr>
          <p:cNvPr id="1945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459"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Delayed State Update in CABAC</a:t>
            </a:r>
            <a:endParaRPr lang="en-US" dirty="0"/>
          </a:p>
        </p:txBody>
      </p:sp>
      <p:sp>
        <p:nvSpPr>
          <p:cNvPr id="243714" name="Rectangle 2"/>
          <p:cNvSpPr>
            <a:spLocks noGrp="1" noChangeArrowheads="1"/>
          </p:cNvSpPr>
          <p:nvPr>
            <p:ph idx="1"/>
          </p:nvPr>
        </p:nvSpPr>
        <p:spPr>
          <a:xfrm>
            <a:off x="163513" y="904108"/>
            <a:ext cx="8712200" cy="5081056"/>
          </a:xfrm>
        </p:spPr>
        <p:txBody>
          <a:bodyPr/>
          <a:lstStyle/>
          <a:p>
            <a:r>
              <a:rPr lang="en-US" dirty="0" smtClean="0"/>
              <a:t>Feedback loop in CABAC</a:t>
            </a:r>
          </a:p>
          <a:p>
            <a:pPr lvl="1"/>
            <a:r>
              <a:rPr lang="en-US" dirty="0" smtClean="0"/>
              <a:t>Context for the next bin may depend on the current bin</a:t>
            </a:r>
          </a:p>
          <a:p>
            <a:pPr lvl="1"/>
            <a:r>
              <a:rPr lang="en-US" dirty="0" smtClean="0"/>
              <a:t>Wait to update the state prior to processing next bin</a:t>
            </a:r>
          </a:p>
          <a:p>
            <a:pPr lvl="1"/>
            <a:endParaRPr lang="en-US" dirty="0" smtClean="0"/>
          </a:p>
          <a:p>
            <a:r>
              <a:rPr lang="en-US" dirty="0" smtClean="0"/>
              <a:t>Proposal: delay the state update by 1</a:t>
            </a:r>
          </a:p>
          <a:p>
            <a:pPr lvl="1"/>
            <a:r>
              <a:rPr lang="en-US" dirty="0" smtClean="0"/>
              <a:t>Allows the arithmetic coder to process the next bin without waiting for the state update to be completed</a:t>
            </a:r>
          </a:p>
          <a:p>
            <a:pPr lvl="1"/>
            <a:r>
              <a:rPr lang="en-US" dirty="0" smtClean="0"/>
              <a:t>Useful when the context for the next bin to be processed is already known</a:t>
            </a:r>
          </a:p>
          <a:p>
            <a:pPr lvl="1"/>
            <a:r>
              <a:rPr lang="en-US" dirty="0" smtClean="0"/>
              <a:t>Applied to residual coding</a:t>
            </a:r>
          </a:p>
          <a:p>
            <a:pPr lvl="2"/>
            <a:r>
              <a:rPr lang="en-US" dirty="0" smtClean="0"/>
              <a:t> Significance map and coefficient level</a:t>
            </a:r>
          </a:p>
        </p:txBody>
      </p:sp>
      <p:sp>
        <p:nvSpPr>
          <p:cNvPr id="1945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459"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Delayed State Update in CABAC</a:t>
            </a:r>
            <a:endParaRPr lang="en-US" dirty="0"/>
          </a:p>
        </p:txBody>
      </p:sp>
      <p:sp>
        <p:nvSpPr>
          <p:cNvPr id="1945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459"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26" name="Picture 2"/>
          <p:cNvPicPr>
            <a:picLocks noChangeAspect="1" noChangeArrowheads="1"/>
          </p:cNvPicPr>
          <p:nvPr/>
        </p:nvPicPr>
        <p:blipFill>
          <a:blip r:embed="rId2" cstate="print"/>
          <a:srcRect/>
          <a:stretch>
            <a:fillRect/>
          </a:stretch>
        </p:blipFill>
        <p:spPr bwMode="auto">
          <a:xfrm>
            <a:off x="4252098" y="961902"/>
            <a:ext cx="4749398" cy="5326517"/>
          </a:xfrm>
          <a:prstGeom prst="rect">
            <a:avLst/>
          </a:prstGeom>
          <a:noFill/>
          <a:ln w="9525">
            <a:noFill/>
            <a:miter lim="800000"/>
            <a:headEnd/>
            <a:tailEnd/>
          </a:ln>
        </p:spPr>
      </p:pic>
      <p:sp>
        <p:nvSpPr>
          <p:cNvPr id="243714" name="Rectangle 2"/>
          <p:cNvSpPr>
            <a:spLocks noGrp="1" noChangeArrowheads="1"/>
          </p:cNvSpPr>
          <p:nvPr>
            <p:ph idx="1"/>
          </p:nvPr>
        </p:nvSpPr>
        <p:spPr>
          <a:xfrm>
            <a:off x="249382" y="927859"/>
            <a:ext cx="4515365" cy="5081056"/>
          </a:xfrm>
        </p:spPr>
        <p:txBody>
          <a:bodyPr/>
          <a:lstStyle/>
          <a:p>
            <a:r>
              <a:rPr lang="en-US" dirty="0" smtClean="0"/>
              <a:t>Highlighted parts are not computed for the current bin</a:t>
            </a:r>
          </a:p>
          <a:p>
            <a:pPr lvl="1"/>
            <a:r>
              <a:rPr lang="en-US" dirty="0" smtClean="0"/>
              <a:t>S</a:t>
            </a:r>
            <a:r>
              <a:rPr lang="en-US" dirty="0" smtClean="0"/>
              <a:t>eparated </a:t>
            </a:r>
            <a:r>
              <a:rPr lang="en-US" dirty="0" smtClean="0"/>
              <a:t>process for previous bin </a:t>
            </a:r>
            <a:r>
              <a:rPr lang="en-US" dirty="0" smtClean="0"/>
              <a:t> update</a:t>
            </a:r>
          </a:p>
          <a:p>
            <a:pPr lvl="1"/>
            <a:r>
              <a:rPr lang="en-US" dirty="0" smtClean="0"/>
              <a:t>C</a:t>
            </a:r>
            <a:r>
              <a:rPr lang="en-US" dirty="0" smtClean="0"/>
              <a:t>omputation can be done </a:t>
            </a:r>
            <a:r>
              <a:rPr lang="en-US" dirty="0" smtClean="0"/>
              <a:t>in parallel</a:t>
            </a: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Delayed State Update in CABAC</a:t>
            </a:r>
            <a:endParaRPr lang="en-US" dirty="0"/>
          </a:p>
        </p:txBody>
      </p:sp>
      <p:sp>
        <p:nvSpPr>
          <p:cNvPr id="1945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459"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43714" name="Rectangle 2"/>
          <p:cNvSpPr>
            <a:spLocks noGrp="1" noChangeArrowheads="1"/>
          </p:cNvSpPr>
          <p:nvPr>
            <p:ph idx="1"/>
          </p:nvPr>
        </p:nvSpPr>
        <p:spPr>
          <a:xfrm>
            <a:off x="249382" y="927859"/>
            <a:ext cx="8657112" cy="5081056"/>
          </a:xfrm>
        </p:spPr>
        <p:txBody>
          <a:bodyPr/>
          <a:lstStyle/>
          <a:p>
            <a:r>
              <a:rPr lang="en-US" dirty="0" smtClean="0"/>
              <a:t>Better pipelining (as in JCTVC-E226)</a:t>
            </a:r>
            <a:endParaRPr lang="en-US" dirty="0" smtClean="0"/>
          </a:p>
          <a:p>
            <a:r>
              <a:rPr lang="en-US" dirty="0" smtClean="0"/>
              <a:t>Current HEVC</a:t>
            </a:r>
          </a:p>
          <a:p>
            <a:endParaRPr lang="en-US" dirty="0" smtClean="0"/>
          </a:p>
          <a:p>
            <a:pPr>
              <a:buNone/>
            </a:pPr>
            <a:endParaRPr lang="en-US" dirty="0" smtClean="0"/>
          </a:p>
          <a:p>
            <a:endParaRPr lang="en-US" dirty="0" smtClean="0"/>
          </a:p>
          <a:p>
            <a:endParaRPr lang="en-US" sz="3200" dirty="0" smtClean="0"/>
          </a:p>
          <a:p>
            <a:endParaRPr lang="en-US" dirty="0" smtClean="0"/>
          </a:p>
          <a:p>
            <a:r>
              <a:rPr lang="en-US" dirty="0" smtClean="0"/>
              <a:t>Proposal (context update is for the previous bin model)</a:t>
            </a:r>
            <a:endParaRPr lang="en-US" dirty="0" smtClean="0"/>
          </a:p>
        </p:txBody>
      </p:sp>
      <p:pic>
        <p:nvPicPr>
          <p:cNvPr id="2" name="Picture 2"/>
          <p:cNvPicPr>
            <a:picLocks noChangeAspect="1" noChangeArrowheads="1"/>
          </p:cNvPicPr>
          <p:nvPr/>
        </p:nvPicPr>
        <p:blipFill>
          <a:blip r:embed="rId2" cstate="print"/>
          <a:srcRect/>
          <a:stretch>
            <a:fillRect/>
          </a:stretch>
        </p:blipFill>
        <p:spPr bwMode="auto">
          <a:xfrm>
            <a:off x="1045031" y="1907706"/>
            <a:ext cx="7315197" cy="1780377"/>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902523" y="4429492"/>
            <a:ext cx="7680655" cy="1889864"/>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 BD-rate of (A) 4 set scans</a:t>
            </a:r>
            <a:endParaRPr lang="en-US" dirty="0"/>
          </a:p>
        </p:txBody>
      </p:sp>
      <p:sp>
        <p:nvSpPr>
          <p:cNvPr id="243714" name="Rectangle 2"/>
          <p:cNvSpPr>
            <a:spLocks noGrp="1" noChangeArrowheads="1"/>
          </p:cNvSpPr>
          <p:nvPr>
            <p:ph idx="1"/>
          </p:nvPr>
        </p:nvSpPr>
        <p:spPr>
          <a:xfrm>
            <a:off x="163513" y="1613647"/>
            <a:ext cx="8098360" cy="4465562"/>
          </a:xfrm>
        </p:spPr>
        <p:txBody>
          <a:bodyPr/>
          <a:lstStyle/>
          <a:p>
            <a:pPr lvl="1"/>
            <a:endParaRPr lang="en-US" dirty="0" smtClean="0"/>
          </a:p>
          <a:p>
            <a:pPr>
              <a:buNone/>
            </a:pPr>
            <a:endParaRPr lang="en-US" dirty="0"/>
          </a:p>
        </p:txBody>
      </p:sp>
      <p:sp>
        <p:nvSpPr>
          <p:cNvPr id="6" name="Rectangle 2"/>
          <p:cNvSpPr txBox="1">
            <a:spLocks noChangeArrowheads="1"/>
          </p:cNvSpPr>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630238" lvl="1" indent="-173038" eaLnBrk="1" hangingPunct="1">
              <a:lnSpc>
                <a:spcPct val="95000"/>
              </a:lnSpc>
              <a:spcBef>
                <a:spcPct val="35000"/>
              </a:spcBef>
              <a:buClr>
                <a:schemeClr val="accent2"/>
              </a:buClr>
            </a:pPr>
            <a:endParaRPr kumimoji="0" lang="en-US" sz="28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kumimoji="0" lang="en-US" sz="28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buFont typeface="Wingdings" pitchFamily="2" charset="2"/>
              <a:buChar cha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1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r>
              <a:rPr lang="en-US" sz="2000" kern="0" dirty="0" smtClean="0">
                <a:solidFill>
                  <a:srgbClr val="333333"/>
                </a:solidFill>
                <a:latin typeface="+mn-lt"/>
                <a:cs typeface="+mn-cs"/>
              </a:rPr>
              <a:t>* Thanks to Panasonic for the cross-check</a:t>
            </a: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graphicFrame>
        <p:nvGraphicFramePr>
          <p:cNvPr id="7" name="Table 6"/>
          <p:cNvGraphicFramePr>
            <a:graphicFrameLocks noGrp="1"/>
          </p:cNvGraphicFramePr>
          <p:nvPr/>
        </p:nvGraphicFramePr>
        <p:xfrm>
          <a:off x="623943" y="1570620"/>
          <a:ext cx="7616420" cy="3506990"/>
        </p:xfrm>
        <a:graphic>
          <a:graphicData uri="http://schemas.openxmlformats.org/drawingml/2006/table">
            <a:tbl>
              <a:tblPr/>
              <a:tblGrid>
                <a:gridCol w="915434"/>
                <a:gridCol w="744554"/>
                <a:gridCol w="744554"/>
                <a:gridCol w="744554"/>
                <a:gridCol w="744554"/>
                <a:gridCol w="744554"/>
                <a:gridCol w="744554"/>
                <a:gridCol w="744554"/>
                <a:gridCol w="744554"/>
                <a:gridCol w="744554"/>
              </a:tblGrid>
              <a:tr h="350699">
                <a:tc rowSpan="2">
                  <a:txBody>
                    <a:bodyPr/>
                    <a:lstStyle/>
                    <a:p>
                      <a:pPr algn="ctr" fontAlgn="ctr"/>
                      <a:r>
                        <a:rPr lang="en-US" sz="1600" b="0" i="0" u="none" strike="noStrike" dirty="0">
                          <a:latin typeface="Arial"/>
                        </a:rPr>
                        <a:t>BD-rate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b"/>
                      <a:r>
                        <a:rPr lang="en-US" sz="1600" b="1" i="0" u="none" strike="noStrike" dirty="0">
                          <a:latin typeface="Arial"/>
                        </a:rPr>
                        <a:t>All Intra HE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1600" b="1" i="0" u="none" strike="noStrike" dirty="0">
                          <a:latin typeface="Arial"/>
                        </a:rPr>
                        <a:t>Random access HE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1600" b="1" i="0" u="none" strike="noStrike" dirty="0">
                          <a:latin typeface="Arial"/>
                        </a:rPr>
                        <a:t>Low delay B HE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350699">
                <a:tc vMerge="1">
                  <a:txBody>
                    <a:bodyPr/>
                    <a:lstStyle/>
                    <a:p>
                      <a:endParaRPr lang="en-US"/>
                    </a:p>
                  </a:txBody>
                  <a:tcPr/>
                </a:tc>
                <a:tc>
                  <a:txBody>
                    <a:bodyPr/>
                    <a:lstStyle/>
                    <a:p>
                      <a:pPr algn="ctr" fontAlgn="ctr"/>
                      <a:r>
                        <a:rPr lang="en-US" sz="1600" b="0" i="0" u="none" strike="noStrike">
                          <a:latin typeface="Arial"/>
                        </a:rPr>
                        <a:t>Y</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U</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V</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Y</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U</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V</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Y</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U</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V</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0699">
                <a:tc>
                  <a:txBody>
                    <a:bodyPr/>
                    <a:lstStyle/>
                    <a:p>
                      <a:pPr algn="ctr" fontAlgn="ctr"/>
                      <a:r>
                        <a:rPr lang="en-US" sz="1400" b="0" i="0" u="none" strike="noStrike">
                          <a:latin typeface="Arial"/>
                        </a:rPr>
                        <a:t>Class A</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a:latin typeface="Arial"/>
                        </a:rPr>
                        <a:t>-0.47</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a:latin typeface="Arial"/>
                        </a:rPr>
                        <a:t>-0.52</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a:latin typeface="Arial"/>
                        </a:rPr>
                        <a:t>-0.57</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a:latin typeface="Arial"/>
                        </a:rPr>
                        <a:t>-0.68</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a:latin typeface="Arial"/>
                        </a:rPr>
                        <a:t>-1.04</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a:latin typeface="Arial"/>
                        </a:rPr>
                        <a:t>-1.21</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a:latin typeface="Arial"/>
                        </a:rPr>
                        <a:t> </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ctr" fontAlgn="ctr"/>
                      <a:r>
                        <a:rPr lang="en-US" sz="1600" b="0" i="0" u="none" strike="noStrike">
                          <a:latin typeface="Arial"/>
                        </a:rPr>
                        <a:t> </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ctr" fontAlgn="ctr"/>
                      <a:r>
                        <a:rPr lang="en-US" sz="1600" b="0" i="0" u="none" strike="noStrike">
                          <a:latin typeface="Arial"/>
                        </a:rPr>
                        <a:t> </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0C0C0"/>
                    </a:solidFill>
                  </a:tcPr>
                </a:tc>
              </a:tr>
              <a:tr h="350699">
                <a:tc>
                  <a:txBody>
                    <a:bodyPr/>
                    <a:lstStyle/>
                    <a:p>
                      <a:pPr algn="ctr" fontAlgn="ctr"/>
                      <a:r>
                        <a:rPr lang="en-US" sz="1400" b="0" i="0" u="none" strike="noStrike">
                          <a:latin typeface="Arial"/>
                        </a:rPr>
                        <a:t>Class B</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-0.20</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-0.59</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-0.60</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-0.13</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-0.80</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-0.66</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0.03</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-1.48</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-1.55</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r>
              <a:tr h="350699">
                <a:tc>
                  <a:txBody>
                    <a:bodyPr/>
                    <a:lstStyle/>
                    <a:p>
                      <a:pPr algn="ctr" fontAlgn="ctr"/>
                      <a:r>
                        <a:rPr lang="en-US" sz="1400" b="0" i="0" u="none" strike="noStrike">
                          <a:latin typeface="Arial"/>
                        </a:rPr>
                        <a:t>Class C</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-0.21</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-0.42</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-0.43</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0.00</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-0.66</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-0.58</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0.03</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-1.44</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-1.58</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r>
              <a:tr h="350699">
                <a:tc>
                  <a:txBody>
                    <a:bodyPr/>
                    <a:lstStyle/>
                    <a:p>
                      <a:pPr algn="ctr" fontAlgn="ctr"/>
                      <a:r>
                        <a:rPr lang="en-US" sz="1400" b="0" i="0" u="none" strike="noStrike">
                          <a:latin typeface="Arial"/>
                        </a:rPr>
                        <a:t>Class D</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-0.18</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-0.50</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-0.48</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-0.04</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-0.69</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-0.91</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-0.17</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-2.27</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-2.00</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r>
              <a:tr h="350699">
                <a:tc>
                  <a:txBody>
                    <a:bodyPr/>
                    <a:lstStyle/>
                    <a:p>
                      <a:pPr algn="ctr" fontAlgn="ctr"/>
                      <a:r>
                        <a:rPr lang="en-US" sz="1400" b="0" i="0" u="none" strike="noStrike" dirty="0">
                          <a:latin typeface="Arial"/>
                        </a:rPr>
                        <a:t>Class 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-0.19</a:t>
                      </a:r>
                    </a:p>
                  </a:txBody>
                  <a:tcPr marL="9525" marR="9525" marT="9525"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-0.91</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-0.78</a:t>
                      </a:r>
                    </a:p>
                  </a:txBody>
                  <a:tcPr marL="9525" marR="9525" marT="9525"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 </a:t>
                      </a:r>
                    </a:p>
                  </a:txBody>
                  <a:tcPr marL="9525" marR="9525" marT="9525"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1600" b="0" i="0" u="none" strike="noStrike">
                          <a:latin typeface="Arial"/>
                        </a:rPr>
                        <a:t> </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1600" b="0" i="0" u="none" strike="noStrike">
                          <a:latin typeface="Arial"/>
                        </a:rPr>
                        <a:t> </a:t>
                      </a:r>
                    </a:p>
                  </a:txBody>
                  <a:tcPr marL="9525" marR="9525" marT="9525"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1600" b="0" i="0" u="none" strike="noStrike">
                          <a:latin typeface="Arial"/>
                        </a:rPr>
                        <a:t>-0.11</a:t>
                      </a:r>
                    </a:p>
                  </a:txBody>
                  <a:tcPr marL="9525" marR="9525" marT="9525"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-2.43</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-3.17</a:t>
                      </a:r>
                    </a:p>
                  </a:txBody>
                  <a:tcPr marL="9525" marR="9525" marT="9525"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350699">
                <a:tc>
                  <a:txBody>
                    <a:bodyPr/>
                    <a:lstStyle/>
                    <a:p>
                      <a:pPr algn="ctr" fontAlgn="ctr"/>
                      <a:r>
                        <a:rPr lang="en-US" sz="1600" b="0" i="0" u="none" strike="noStrike">
                          <a:latin typeface="Arial"/>
                        </a:rPr>
                        <a:t>All</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-0.25</a:t>
                      </a:r>
                    </a:p>
                  </a:txBody>
                  <a:tcPr marL="9525" marR="9525" marT="9525"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-0.57</a:t>
                      </a:r>
                    </a:p>
                  </a:txBody>
                  <a:tcPr marL="9525" marR="9525" marT="9525"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-0.56</a:t>
                      </a:r>
                    </a:p>
                  </a:txBody>
                  <a:tcPr marL="9525" marR="9525" marT="9525"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-0.21</a:t>
                      </a:r>
                    </a:p>
                  </a:txBody>
                  <a:tcPr marL="9525" marR="9525" marT="9525"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-0.79</a:t>
                      </a:r>
                    </a:p>
                  </a:txBody>
                  <a:tcPr marL="9525" marR="9525" marT="9525"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-0.83</a:t>
                      </a:r>
                    </a:p>
                  </a:txBody>
                  <a:tcPr marL="9525" marR="9525" marT="9525"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-0.05</a:t>
                      </a:r>
                    </a:p>
                  </a:txBody>
                  <a:tcPr marL="9525" marR="9525" marT="9525"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-1.84</a:t>
                      </a:r>
                    </a:p>
                  </a:txBody>
                  <a:tcPr marL="9525" marR="9525" marT="9525"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-1.97</a:t>
                      </a:r>
                    </a:p>
                  </a:txBody>
                  <a:tcPr marL="9525" marR="9525" marT="9525"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0699">
                <a:tc>
                  <a:txBody>
                    <a:bodyPr/>
                    <a:lstStyle/>
                    <a:p>
                      <a:pPr algn="ctr" fontAlgn="ctr"/>
                      <a:r>
                        <a:rPr lang="en-US" sz="1600" b="0" i="0" u="none" strike="noStrike">
                          <a:latin typeface="Arial"/>
                        </a:rPr>
                        <a:t>Enc 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ctr"/>
                      <a:r>
                        <a:rPr lang="en-US" sz="1600" b="0" i="0" u="none" strike="noStrike">
                          <a:latin typeface="Arial"/>
                        </a:rPr>
                        <a:t>98%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ctr"/>
                      <a:r>
                        <a:rPr lang="en-US" sz="1600" b="0" i="0" u="none" strike="noStrike">
                          <a:latin typeface="Arial"/>
                        </a:rPr>
                        <a:t>99%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ctr"/>
                      <a:r>
                        <a:rPr lang="en-US" sz="1600" b="0" i="0" u="none" strike="noStrike">
                          <a:latin typeface="Arial"/>
                        </a:rPr>
                        <a:t>97%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350699">
                <a:tc>
                  <a:txBody>
                    <a:bodyPr/>
                    <a:lstStyle/>
                    <a:p>
                      <a:pPr algn="ctr" fontAlgn="ctr"/>
                      <a:r>
                        <a:rPr lang="en-US" sz="1600" b="0" i="0" u="none" strike="noStrike" dirty="0">
                          <a:latin typeface="Arial"/>
                        </a:rPr>
                        <a:t>Dec 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ctr"/>
                      <a:r>
                        <a:rPr lang="en-US" sz="1600" b="0" i="0" u="none" strike="noStrike">
                          <a:latin typeface="Arial"/>
                        </a:rPr>
                        <a:t>97%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1600" b="0" i="0" u="none" strike="noStrike">
                          <a:latin typeface="Arial"/>
                        </a:rPr>
                        <a:t>98%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1600" b="0" i="0" u="none" strike="noStrike" dirty="0">
                          <a:latin typeface="Arial"/>
                        </a:rPr>
                        <a:t>98%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BD-rate of (A + B) scans + delayed update</a:t>
            </a:r>
            <a:endParaRPr lang="en-US" dirty="0"/>
          </a:p>
        </p:txBody>
      </p:sp>
      <p:sp>
        <p:nvSpPr>
          <p:cNvPr id="243714" name="Rectangle 2"/>
          <p:cNvSpPr>
            <a:spLocks noGrp="1" noChangeArrowheads="1"/>
          </p:cNvSpPr>
          <p:nvPr>
            <p:ph idx="1"/>
          </p:nvPr>
        </p:nvSpPr>
        <p:spPr>
          <a:xfrm>
            <a:off x="163513" y="1613647"/>
            <a:ext cx="8098360" cy="4465562"/>
          </a:xfrm>
        </p:spPr>
        <p:txBody>
          <a:bodyPr/>
          <a:lstStyle/>
          <a:p>
            <a:pPr lvl="1"/>
            <a:endParaRPr lang="en-US" dirty="0" smtClean="0"/>
          </a:p>
          <a:p>
            <a:pPr>
              <a:buNone/>
            </a:pPr>
            <a:endParaRPr lang="en-US" dirty="0"/>
          </a:p>
        </p:txBody>
      </p:sp>
      <p:sp>
        <p:nvSpPr>
          <p:cNvPr id="6" name="Rectangle 2"/>
          <p:cNvSpPr txBox="1">
            <a:spLocks noChangeArrowheads="1"/>
          </p:cNvSpPr>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630238" lvl="1" indent="-173038" eaLnBrk="1" hangingPunct="1">
              <a:lnSpc>
                <a:spcPct val="95000"/>
              </a:lnSpc>
              <a:spcBef>
                <a:spcPct val="35000"/>
              </a:spcBef>
              <a:buClr>
                <a:schemeClr val="accent2"/>
              </a:buClr>
            </a:pPr>
            <a:endParaRPr kumimoji="0" lang="en-US" sz="28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kumimoji="0" lang="en-US" sz="28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buFont typeface="Wingdings" pitchFamily="2" charset="2"/>
              <a:buChar cha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1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r>
              <a:rPr lang="en-US" sz="2000" kern="0" dirty="0" smtClean="0">
                <a:solidFill>
                  <a:srgbClr val="333333"/>
                </a:solidFill>
                <a:latin typeface="+mn-lt"/>
                <a:cs typeface="+mn-cs"/>
              </a:rPr>
              <a:t>* Thanks to Panasonic for the cross-check</a:t>
            </a: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graphicFrame>
        <p:nvGraphicFramePr>
          <p:cNvPr id="7" name="Table 6"/>
          <p:cNvGraphicFramePr>
            <a:graphicFrameLocks noGrp="1"/>
          </p:cNvGraphicFramePr>
          <p:nvPr/>
        </p:nvGraphicFramePr>
        <p:xfrm>
          <a:off x="623943" y="1570620"/>
          <a:ext cx="7616420" cy="3506990"/>
        </p:xfrm>
        <a:graphic>
          <a:graphicData uri="http://schemas.openxmlformats.org/drawingml/2006/table">
            <a:tbl>
              <a:tblPr/>
              <a:tblGrid>
                <a:gridCol w="915434"/>
                <a:gridCol w="744554"/>
                <a:gridCol w="744554"/>
                <a:gridCol w="744554"/>
                <a:gridCol w="744554"/>
                <a:gridCol w="744554"/>
                <a:gridCol w="744554"/>
                <a:gridCol w="744554"/>
                <a:gridCol w="744554"/>
                <a:gridCol w="744554"/>
              </a:tblGrid>
              <a:tr h="350699">
                <a:tc rowSpan="2">
                  <a:txBody>
                    <a:bodyPr/>
                    <a:lstStyle/>
                    <a:p>
                      <a:pPr algn="ctr" fontAlgn="ctr"/>
                      <a:r>
                        <a:rPr lang="en-US" sz="1600" b="0" i="0" u="none" strike="noStrike" dirty="0">
                          <a:latin typeface="Arial"/>
                        </a:rPr>
                        <a:t>BD-rate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ctr"/>
                      <a:r>
                        <a:rPr lang="en-US" sz="1600" b="1" i="0" u="none" strike="noStrike">
                          <a:latin typeface="Arial"/>
                        </a:rPr>
                        <a:t>All Intra HE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1600" b="1" i="0" u="none" strike="noStrike">
                          <a:latin typeface="Arial"/>
                        </a:rPr>
                        <a:t>Random access HE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1600" b="1" i="0" u="none" strike="noStrike">
                          <a:latin typeface="Arial"/>
                        </a:rPr>
                        <a:t>Low delay B HE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350699">
                <a:tc vMerge="1">
                  <a:txBody>
                    <a:bodyPr/>
                    <a:lstStyle/>
                    <a:p>
                      <a:endParaRPr lang="en-US"/>
                    </a:p>
                  </a:txBody>
                  <a:tcPr/>
                </a:tc>
                <a:tc>
                  <a:txBody>
                    <a:bodyPr/>
                    <a:lstStyle/>
                    <a:p>
                      <a:pPr algn="ctr" fontAlgn="ctr"/>
                      <a:r>
                        <a:rPr lang="en-US" sz="1600" b="0" i="0" u="none" strike="noStrike">
                          <a:latin typeface="Arial"/>
                        </a:rPr>
                        <a:t>Y</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U</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V</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Y</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U</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V</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Y</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U</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V</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0699">
                <a:tc>
                  <a:txBody>
                    <a:bodyPr/>
                    <a:lstStyle/>
                    <a:p>
                      <a:pPr algn="ctr" fontAlgn="ctr"/>
                      <a:r>
                        <a:rPr lang="en-US" sz="1400" b="0" i="0" u="none" strike="noStrike">
                          <a:latin typeface="Arial"/>
                        </a:rPr>
                        <a:t>Class A</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a:latin typeface="Arial"/>
                        </a:rPr>
                        <a:t>-0.32</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a:latin typeface="Arial"/>
                        </a:rPr>
                        <a:t>-0.34</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a:latin typeface="Arial"/>
                        </a:rPr>
                        <a:t>-0.39</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a:latin typeface="Arial"/>
                        </a:rPr>
                        <a:t>-0.60</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a:latin typeface="Arial"/>
                        </a:rPr>
                        <a:t>-1.19</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a:latin typeface="Arial"/>
                        </a:rPr>
                        <a:t>-1.41</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a:latin typeface="Arial"/>
                        </a:rPr>
                        <a:t> </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ctr" fontAlgn="ctr"/>
                      <a:r>
                        <a:rPr lang="en-US" sz="1600" b="0" i="0" u="none" strike="noStrike">
                          <a:latin typeface="Arial"/>
                        </a:rPr>
                        <a:t> </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ctr" fontAlgn="ctr"/>
                      <a:r>
                        <a:rPr lang="en-US" sz="1600" b="0" i="0" u="none" strike="noStrike">
                          <a:latin typeface="Arial"/>
                        </a:rPr>
                        <a:t> </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0C0C0"/>
                    </a:solidFill>
                  </a:tcPr>
                </a:tc>
              </a:tr>
              <a:tr h="350699">
                <a:tc>
                  <a:txBody>
                    <a:bodyPr/>
                    <a:lstStyle/>
                    <a:p>
                      <a:pPr algn="ctr" fontAlgn="ctr"/>
                      <a:r>
                        <a:rPr lang="en-US" sz="1400" b="0" i="0" u="none" strike="noStrike">
                          <a:latin typeface="Arial"/>
                        </a:rPr>
                        <a:t>Class B</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-0.09</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-0.49</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-0.45</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-0.05</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-0.72</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-0.49</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0.08</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-1.24</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-1.37</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r>
              <a:tr h="350699">
                <a:tc>
                  <a:txBody>
                    <a:bodyPr/>
                    <a:lstStyle/>
                    <a:p>
                      <a:pPr algn="ctr" fontAlgn="ctr"/>
                      <a:r>
                        <a:rPr lang="en-US" sz="1400" b="0" i="0" u="none" strike="noStrike">
                          <a:latin typeface="Arial"/>
                        </a:rPr>
                        <a:t>Class C</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-0.13</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-0.34</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-0.34</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0.09</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-0.60</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-0.62</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0.08</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-1.46</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-1.32</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r>
              <a:tr h="350699">
                <a:tc>
                  <a:txBody>
                    <a:bodyPr/>
                    <a:lstStyle/>
                    <a:p>
                      <a:pPr algn="ctr" fontAlgn="ctr"/>
                      <a:r>
                        <a:rPr lang="en-US" sz="1400" b="0" i="0" u="none" strike="noStrike">
                          <a:latin typeface="Arial"/>
                        </a:rPr>
                        <a:t>Class D</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-0.11</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-0.43</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-0.37</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0.01</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-0.76</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-0.81</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-0.05</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-1.75</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-1.54</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r>
              <a:tr h="350699">
                <a:tc>
                  <a:txBody>
                    <a:bodyPr/>
                    <a:lstStyle/>
                    <a:p>
                      <a:pPr algn="ctr" fontAlgn="ctr"/>
                      <a:r>
                        <a:rPr lang="en-US" sz="1400" b="0" i="0" u="none" strike="noStrike" dirty="0">
                          <a:latin typeface="Arial"/>
                        </a:rPr>
                        <a:t>Class 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-0.09</a:t>
                      </a:r>
                    </a:p>
                  </a:txBody>
                  <a:tcPr marL="9525" marR="9525" marT="9525"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-0.80</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-0.64</a:t>
                      </a:r>
                    </a:p>
                  </a:txBody>
                  <a:tcPr marL="9525" marR="9525" marT="9525"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 </a:t>
                      </a:r>
                    </a:p>
                  </a:txBody>
                  <a:tcPr marL="9525" marR="9525" marT="9525"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1600" b="0" i="0" u="none" strike="noStrike">
                          <a:latin typeface="Arial"/>
                        </a:rPr>
                        <a:t> </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1600" b="0" i="0" u="none" strike="noStrike">
                          <a:latin typeface="Arial"/>
                        </a:rPr>
                        <a:t> </a:t>
                      </a:r>
                    </a:p>
                  </a:txBody>
                  <a:tcPr marL="9525" marR="9525" marT="9525"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1600" b="0" i="0" u="none" strike="noStrike">
                          <a:latin typeface="Arial"/>
                        </a:rPr>
                        <a:t>-0.17</a:t>
                      </a:r>
                    </a:p>
                  </a:txBody>
                  <a:tcPr marL="9525" marR="9525" marT="9525"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-2.14</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-2.31</a:t>
                      </a:r>
                    </a:p>
                  </a:txBody>
                  <a:tcPr marL="9525" marR="9525" marT="9525"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350699">
                <a:tc>
                  <a:txBody>
                    <a:bodyPr/>
                    <a:lstStyle/>
                    <a:p>
                      <a:pPr algn="ctr" fontAlgn="ctr"/>
                      <a:r>
                        <a:rPr lang="en-US" sz="1600" b="0" i="0" u="none" strike="noStrike">
                          <a:latin typeface="Arial"/>
                        </a:rPr>
                        <a:t>All</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-0.15</a:t>
                      </a:r>
                    </a:p>
                  </a:txBody>
                  <a:tcPr marL="9525" marR="9525" marT="9525"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-0.46</a:t>
                      </a:r>
                    </a:p>
                  </a:txBody>
                  <a:tcPr marL="9525" marR="9525" marT="9525"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-0.43</a:t>
                      </a:r>
                    </a:p>
                  </a:txBody>
                  <a:tcPr marL="9525" marR="9525" marT="9525"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-0.13</a:t>
                      </a:r>
                    </a:p>
                  </a:txBody>
                  <a:tcPr marL="9525" marR="9525" marT="9525"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-0.81</a:t>
                      </a:r>
                    </a:p>
                  </a:txBody>
                  <a:tcPr marL="9525" marR="9525" marT="9525"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-0.81</a:t>
                      </a:r>
                    </a:p>
                  </a:txBody>
                  <a:tcPr marL="9525" marR="9525" marT="9525"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0.00</a:t>
                      </a:r>
                    </a:p>
                  </a:txBody>
                  <a:tcPr marL="9525" marR="9525" marT="9525"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-1.59</a:t>
                      </a:r>
                    </a:p>
                  </a:txBody>
                  <a:tcPr marL="9525" marR="9525" marT="9525"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-1.58</a:t>
                      </a:r>
                    </a:p>
                  </a:txBody>
                  <a:tcPr marL="9525" marR="9525" marT="9525"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0699">
                <a:tc>
                  <a:txBody>
                    <a:bodyPr/>
                    <a:lstStyle/>
                    <a:p>
                      <a:pPr algn="ctr" fontAlgn="ctr"/>
                      <a:r>
                        <a:rPr lang="en-US" sz="1600" b="0" i="0" u="none" strike="noStrike" dirty="0">
                          <a:latin typeface="Arial"/>
                        </a:rPr>
                        <a:t>Enc 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ctr"/>
                      <a:r>
                        <a:rPr lang="en-US" sz="1600" b="0" i="0" u="none" strike="noStrike">
                          <a:latin typeface="Arial"/>
                        </a:rPr>
                        <a:t>97%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ctr"/>
                      <a:r>
                        <a:rPr lang="en-US" sz="1600" b="0" i="0" u="none" strike="noStrike">
                          <a:latin typeface="Arial"/>
                        </a:rPr>
                        <a:t>96%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ctr"/>
                      <a:r>
                        <a:rPr lang="en-US" sz="1600" b="0" i="0" u="none" strike="noStrike">
                          <a:latin typeface="Arial"/>
                        </a:rPr>
                        <a:t>98%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350699">
                <a:tc>
                  <a:txBody>
                    <a:bodyPr/>
                    <a:lstStyle/>
                    <a:p>
                      <a:pPr algn="ctr" fontAlgn="ctr"/>
                      <a:r>
                        <a:rPr lang="en-US" sz="1600" b="0" i="0" u="none" strike="noStrike" dirty="0">
                          <a:latin typeface="Arial"/>
                        </a:rPr>
                        <a:t>Dec 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ctr"/>
                      <a:r>
                        <a:rPr lang="en-US" sz="1600" b="0" i="0" u="none" strike="noStrike">
                          <a:latin typeface="Arial"/>
                        </a:rPr>
                        <a:t>98%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1600" b="0" i="0" u="none" strike="noStrike">
                          <a:latin typeface="Arial"/>
                        </a:rPr>
                        <a:t>98%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1600" b="0" i="0" u="none" strike="noStrike" dirty="0">
                          <a:latin typeface="Arial"/>
                        </a:rPr>
                        <a:t>98%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JCTVC-D257">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JCTVC-D257</Template>
  <TotalTime>1324</TotalTime>
  <Words>852</Words>
  <Application>Microsoft Office PowerPoint</Application>
  <PresentationFormat>On-screen Show (4:3)</PresentationFormat>
  <Paragraphs>316</Paragraphs>
  <Slides>13</Slides>
  <Notes>2</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JCTVC-D257</vt:lpstr>
      <vt:lpstr>JCTVC-F552 Parallel Processing of Residual Data in HE</vt:lpstr>
      <vt:lpstr>Summary</vt:lpstr>
      <vt:lpstr>Scans in HEVC</vt:lpstr>
      <vt:lpstr>Parallel processing</vt:lpstr>
      <vt:lpstr>Delayed State Update in CABAC</vt:lpstr>
      <vt:lpstr>Delayed State Update in CABAC</vt:lpstr>
      <vt:lpstr>Delayed State Update in CABAC</vt:lpstr>
      <vt:lpstr> BD-rate of (A) 4 set scans</vt:lpstr>
      <vt:lpstr>BD-rate of (A + B) scans + delayed update</vt:lpstr>
      <vt:lpstr>Conclusions</vt:lpstr>
      <vt:lpstr>Slide 11</vt:lpstr>
      <vt:lpstr>Context for significance map</vt:lpstr>
      <vt:lpstr>Context sets for coefficient level</vt:lpstr>
    </vt:vector>
  </TitlesOfParts>
  <Company>Qualcomm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Qualcomm User</dc:creator>
  <cp:lastModifiedBy>Qualcomm User</cp:lastModifiedBy>
  <cp:revision>159</cp:revision>
  <cp:lastPrinted>2005-08-27T17:58:21Z</cp:lastPrinted>
  <dcterms:created xsi:type="dcterms:W3CDTF">2011-01-18T01:05:45Z</dcterms:created>
  <dcterms:modified xsi:type="dcterms:W3CDTF">2011-07-16T10:45:34Z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-2088861234</vt:i4>
  </property>
  <property fmtid="{D5CDD505-2E9C-101B-9397-08002B2CF9AE}" pid="3" name="_NewReviewCycle">
    <vt:lpwstr/>
  </property>
  <property fmtid="{D5CDD505-2E9C-101B-9397-08002B2CF9AE}" pid="4" name="_EmailSubject">
    <vt:lpwstr>QCT_Powerpoint CoverREV2_022009 :: Final Release </vt:lpwstr>
  </property>
  <property fmtid="{D5CDD505-2E9C-101B-9397-08002B2CF9AE}" pid="5" name="_AuthorEmail">
    <vt:lpwstr>wbekmani@qualcomm.com</vt:lpwstr>
  </property>
  <property fmtid="{D5CDD505-2E9C-101B-9397-08002B2CF9AE}" pid="6" name="_AuthorEmailDisplayName">
    <vt:lpwstr>Bekmanis, Winnie</vt:lpwstr>
  </property>
  <property fmtid="{D5CDD505-2E9C-101B-9397-08002B2CF9AE}" pid="7" name="_PreviousAdHocReviewCycleID">
    <vt:i4>-2051821436</vt:i4>
  </property>
</Properties>
</file>