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350" r:id="rId2"/>
    <p:sldId id="340" r:id="rId3"/>
    <p:sldId id="356" r:id="rId4"/>
    <p:sldId id="355" r:id="rId5"/>
    <p:sldId id="353" r:id="rId6"/>
    <p:sldId id="357" r:id="rId7"/>
    <p:sldId id="358" r:id="rId8"/>
    <p:sldId id="354" r:id="rId9"/>
    <p:sldId id="290" r:id="rId10"/>
    <p:sldId id="359" r:id="rId11"/>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97869" autoAdjust="0"/>
  </p:normalViewPr>
  <p:slideViewPr>
    <p:cSldViewPr snapToGrid="0">
      <p:cViewPr>
        <p:scale>
          <a:sx n="90" d="100"/>
          <a:sy n="90" d="100"/>
        </p:scale>
        <p:origin x="-984" y="-90"/>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JCTVC-F550</a:t>
            </a:r>
            <a:r>
              <a:rPr lang="en-US" dirty="0" smtClean="0"/>
              <a:t/>
            </a:r>
            <a:br>
              <a:rPr lang="en-US" dirty="0" smtClean="0"/>
            </a:br>
            <a:r>
              <a:rPr lang="en-US" dirty="0" smtClean="0"/>
              <a:t>Removal of the parsing dependency of residual coding on intra mode</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kumimoji="0" lang="en-US" sz="2000" i="0" u="sng" strike="noStrike" kern="0" cap="none" spc="0" normalizeH="0" baseline="0" noProof="0" dirty="0" smtClean="0">
                <a:ln>
                  <a:noFill/>
                </a:ln>
                <a:solidFill>
                  <a:srgbClr val="333333"/>
                </a:solidFill>
                <a:effectLst/>
                <a:uLnTx/>
                <a:uFillTx/>
                <a:latin typeface="+mn-lt"/>
                <a:ea typeface="+mn-ea"/>
                <a:cs typeface="+mn-cs"/>
              </a:rPr>
              <a:t>Joel</a:t>
            </a:r>
            <a:r>
              <a:rPr kumimoji="0" lang="en-US" sz="2000" i="0" u="sng" strike="noStrike" kern="0" cap="none" spc="0" normalizeH="0" noProof="0" dirty="0" smtClean="0">
                <a:ln>
                  <a:noFill/>
                </a:ln>
                <a:solidFill>
                  <a:srgbClr val="333333"/>
                </a:solidFill>
                <a:effectLst/>
                <a:uLnTx/>
                <a:uFillTx/>
                <a:latin typeface="+mn-lt"/>
                <a:ea typeface="+mn-ea"/>
                <a:cs typeface="+mn-cs"/>
              </a:rPr>
              <a:t> Sole</a:t>
            </a:r>
            <a:r>
              <a:rPr kumimoji="0" lang="en-US" sz="2000" b="0" i="0" u="none" strike="noStrike" kern="0" cap="none" spc="0" normalizeH="0" noProof="0" dirty="0" smtClean="0">
                <a:ln>
                  <a:noFill/>
                </a:ln>
                <a:solidFill>
                  <a:srgbClr val="333333"/>
                </a:solidFill>
                <a:effectLst/>
                <a:uLnTx/>
                <a:uFillTx/>
                <a:latin typeface="+mn-lt"/>
                <a:ea typeface="+mn-ea"/>
                <a:cs typeface="+mn-cs"/>
              </a:rPr>
              <a:t>, </a:t>
            </a:r>
            <a:r>
              <a:rPr lang="en-US" sz="2000" dirty="0" smtClean="0"/>
              <a:t>Yunfei Zheng, Wei-Jung Chien, Rajan Joshi, Xianglin Wang,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sets for coefficient level</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Set consists of 16 consecutive coefficients in scan order</a:t>
            </a:r>
          </a:p>
          <a:p>
            <a:pPr lvl="1"/>
            <a:r>
              <a:rPr lang="en-US" dirty="0" smtClean="0"/>
              <a:t>Instead of 4x4 sub-blocks in HEVC</a:t>
            </a:r>
          </a:p>
          <a:p>
            <a:r>
              <a:rPr lang="en-US" dirty="0" smtClean="0"/>
              <a:t>Same contexts derivation for all blocks sizes</a:t>
            </a:r>
          </a:p>
          <a:p>
            <a:pPr lvl="1"/>
            <a:r>
              <a:rPr lang="en-US" dirty="0" smtClean="0"/>
              <a:t>Same number of contexts as in HEVC</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384394" y="3259544"/>
          <a:ext cx="3811088" cy="2420496"/>
        </p:xfrm>
        <a:graphic>
          <a:graphicData uri="http://schemas.openxmlformats.org/drawingml/2006/table">
            <a:tbl>
              <a:tblPr/>
              <a:tblGrid>
                <a:gridCol w="529100"/>
                <a:gridCol w="3281988"/>
              </a:tblGrid>
              <a:tr h="312454">
                <a:tc gridSpan="2">
                  <a:txBody>
                    <a:bodyPr/>
                    <a:lstStyle/>
                    <a:p>
                      <a:pPr algn="l" fontAlgn="ctr"/>
                      <a:r>
                        <a:rPr lang="en-US" sz="1600" b="1" i="0" u="none" strike="noStrike" dirty="0" smtClean="0">
                          <a:solidFill>
                            <a:srgbClr val="000000"/>
                          </a:solidFill>
                          <a:latin typeface="Calibri"/>
                        </a:rPr>
                        <a:t> Context Set  </a:t>
                      </a:r>
                      <a:r>
                        <a:rPr lang="en-US" sz="1600" b="0" i="0" u="none" strike="noStrike" dirty="0" smtClean="0">
                          <a:solidFill>
                            <a:srgbClr val="000000"/>
                          </a:solidFill>
                          <a:latin typeface="Calibri"/>
                        </a:rPr>
                        <a:t>(for 4x4 sub-blocks)</a:t>
                      </a:r>
                      <a:endParaRPr lang="en-US" sz="1600" b="0"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12454">
                <a:tc>
                  <a:txBody>
                    <a:bodyPr/>
                    <a:lstStyle/>
                    <a:p>
                      <a:pPr algn="ctr" fontAlgn="ctr"/>
                      <a:r>
                        <a:rPr lang="en-US" sz="1600" b="0" i="0" u="none" strike="noStrike">
                          <a:solidFill>
                            <a:srgbClr val="000000"/>
                          </a:solidFill>
                          <a:latin typeface="Calibri"/>
                        </a:rPr>
                        <a:t>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600" b="0" i="0" u="none" strike="noStrike" dirty="0" smtClean="0">
                          <a:solidFill>
                            <a:srgbClr val="000000"/>
                          </a:solidFill>
                          <a:latin typeface="Calibri"/>
                        </a:rPr>
                        <a:t> For </a:t>
                      </a:r>
                      <a:r>
                        <a:rPr lang="en-US" sz="1600" b="0" i="0" u="none" strike="noStrike" dirty="0">
                          <a:solidFill>
                            <a:srgbClr val="000000"/>
                          </a:solidFill>
                          <a:latin typeface="Calibri"/>
                        </a:rPr>
                        <a:t>block size 4x4 only</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2454">
                <a:tc>
                  <a:txBody>
                    <a:bodyPr/>
                    <a:lstStyle/>
                    <a:p>
                      <a:pPr algn="ctr" fontAlgn="ctr"/>
                      <a:r>
                        <a:rPr lang="en-US" sz="1600" b="0" i="0" u="none" strike="noStrike" dirty="0">
                          <a:solidFill>
                            <a:srgbClr val="000000"/>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dirty="0" smtClean="0">
                          <a:solidFill>
                            <a:srgbClr val="000000"/>
                          </a:solidFill>
                          <a:latin typeface="Calibri"/>
                        </a:rPr>
                        <a:t> 0-3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12454">
                <a:tc>
                  <a:txBody>
                    <a:bodyPr/>
                    <a:lstStyle/>
                    <a:p>
                      <a:pPr algn="ctr" fontAlgn="ctr"/>
                      <a:r>
                        <a:rPr lang="en-US" sz="1600" b="0" i="0" u="none" strike="noStrike" dirty="0">
                          <a:solidFill>
                            <a:srgbClr val="000000"/>
                          </a:solidFill>
                          <a:latin typeface="Calibri"/>
                        </a:rPr>
                        <a:t>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4-7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12454">
                <a:tc>
                  <a:txBody>
                    <a:bodyPr/>
                    <a:lstStyle/>
                    <a:p>
                      <a:pPr algn="ctr" fontAlgn="ctr"/>
                      <a:r>
                        <a:rPr lang="en-US" sz="1600" b="0" i="0" u="none" strike="noStrike">
                          <a:solidFill>
                            <a:srgbClr val="000000"/>
                          </a:solidFill>
                          <a:latin typeface="Calibri"/>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8-11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12454">
                <a:tc>
                  <a:txBody>
                    <a:bodyPr/>
                    <a:lstStyle/>
                    <a:p>
                      <a:pPr algn="ctr" fontAlgn="ctr"/>
                      <a:r>
                        <a:rPr lang="en-US" sz="1600" b="0" i="0" u="none" strike="noStrike">
                          <a:solidFill>
                            <a:srgbClr val="000000"/>
                          </a:solidFill>
                          <a:latin typeface="Calibri"/>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12-15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545772">
                <a:tc>
                  <a:txBody>
                    <a:bodyPr/>
                    <a:lstStyle/>
                    <a:p>
                      <a:pPr algn="ctr" fontAlgn="ctr"/>
                      <a:r>
                        <a:rPr lang="en-US" sz="1600" b="0" i="0" u="none" strike="noStrike">
                          <a:solidFill>
                            <a:srgbClr val="000000"/>
                          </a:solidFill>
                          <a:latin typeface="Calibri"/>
                        </a:rPr>
                        <a:t>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First </a:t>
                      </a:r>
                      <a:r>
                        <a:rPr lang="en-US" sz="1600" b="0" i="0" u="none" strike="noStrike" dirty="0">
                          <a:solidFill>
                            <a:srgbClr val="000000"/>
                          </a:solidFill>
                          <a:latin typeface="Calibri"/>
                        </a:rPr>
                        <a:t>4x4 </a:t>
                      </a:r>
                      <a:r>
                        <a:rPr lang="en-US" sz="1600" b="0" i="0" u="none" strike="noStrike" dirty="0" smtClean="0">
                          <a:solidFill>
                            <a:srgbClr val="000000"/>
                          </a:solidFill>
                          <a:latin typeface="Calibri"/>
                        </a:rPr>
                        <a:t>sub-block </a:t>
                      </a:r>
                      <a:r>
                        <a:rPr lang="en-US" sz="1600" b="0" i="0" u="none" strike="noStrike" dirty="0">
                          <a:solidFill>
                            <a:srgbClr val="000000"/>
                          </a:solidFill>
                          <a:latin typeface="Calibri"/>
                        </a:rPr>
                        <a:t>(for blocks&gt;4x4)                    </a:t>
                      </a:r>
                      <a:r>
                        <a:rPr lang="en-US" sz="1600" b="0" i="0" u="none" strike="noStrike" dirty="0" smtClean="0">
                          <a:solidFill>
                            <a:srgbClr val="000000"/>
                          </a:solidFill>
                          <a:latin typeface="Calibri"/>
                        </a:rPr>
                        <a:t> 16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394624" y="2807730"/>
            <a:ext cx="2860158" cy="369332"/>
          </a:xfrm>
          <a:prstGeom prst="rect">
            <a:avLst/>
          </a:prstGeom>
          <a:noFill/>
        </p:spPr>
        <p:txBody>
          <a:bodyPr wrap="square" rtlCol="0">
            <a:spAutoFit/>
          </a:bodyPr>
          <a:lstStyle/>
          <a:p>
            <a:r>
              <a:rPr lang="en-US" b="1" dirty="0" smtClean="0"/>
              <a:t>HEVC</a:t>
            </a:r>
            <a:endParaRPr lang="en-US" b="1" dirty="0"/>
          </a:p>
        </p:txBody>
      </p:sp>
      <p:sp>
        <p:nvSpPr>
          <p:cNvPr id="9" name="TextBox 8"/>
          <p:cNvSpPr txBox="1"/>
          <p:nvPr/>
        </p:nvSpPr>
        <p:spPr>
          <a:xfrm>
            <a:off x="5865084" y="2779254"/>
            <a:ext cx="2860158" cy="369332"/>
          </a:xfrm>
          <a:prstGeom prst="rect">
            <a:avLst/>
          </a:prstGeom>
          <a:noFill/>
        </p:spPr>
        <p:txBody>
          <a:bodyPr wrap="square" rtlCol="0">
            <a:spAutoFit/>
          </a:bodyPr>
          <a:lstStyle/>
          <a:p>
            <a:r>
              <a:rPr lang="en-US" b="1" dirty="0" smtClean="0"/>
              <a:t>Proposal</a:t>
            </a:r>
            <a:endParaRPr lang="en-US" b="1" dirty="0"/>
          </a:p>
        </p:txBody>
      </p:sp>
      <p:graphicFrame>
        <p:nvGraphicFramePr>
          <p:cNvPr id="10" name="Table 9"/>
          <p:cNvGraphicFramePr>
            <a:graphicFrameLocks noGrp="1"/>
          </p:cNvGraphicFramePr>
          <p:nvPr/>
        </p:nvGraphicFramePr>
        <p:xfrm>
          <a:off x="4602778" y="3258333"/>
          <a:ext cx="4143190" cy="2453977"/>
        </p:xfrm>
        <a:graphic>
          <a:graphicData uri="http://schemas.openxmlformats.org/drawingml/2006/table">
            <a:tbl>
              <a:tblPr/>
              <a:tblGrid>
                <a:gridCol w="310739"/>
                <a:gridCol w="930264"/>
                <a:gridCol w="2902187"/>
              </a:tblGrid>
              <a:tr h="362911">
                <a:tc gridSpan="3">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latin typeface="Calibri"/>
                          <a:ea typeface="Times New Roman"/>
                        </a:rPr>
                        <a:t>Context Set (inverse 16 scan)</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0</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Sub-set 0</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0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1-3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2</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&gt;3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3</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Other sub-sets</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0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563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4</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1-3 LargerT1 in previous sub-set</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6291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latin typeface="Calibri"/>
                          <a:ea typeface="Times New Roman"/>
                        </a:rPr>
                        <a:t>5</a:t>
                      </a:r>
                      <a:endParaRPr lang="en-US" sz="16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latin typeface="Calibri"/>
                          <a:ea typeface="Times New Roman"/>
                        </a:rPr>
                        <a:t>&gt;3 LargerT1 in previous sub-set</a:t>
                      </a:r>
                      <a:endParaRPr lang="en-US"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Summary</a:t>
            </a:r>
            <a:endParaRPr lang="en-US" dirty="0"/>
          </a:p>
        </p:txBody>
      </p:sp>
      <p:sp>
        <p:nvSpPr>
          <p:cNvPr id="243714" name="Rectangle 2"/>
          <p:cNvSpPr>
            <a:spLocks noGrp="1" noChangeArrowheads="1"/>
          </p:cNvSpPr>
          <p:nvPr>
            <p:ph idx="1"/>
          </p:nvPr>
        </p:nvSpPr>
        <p:spPr>
          <a:xfrm>
            <a:off x="163512" y="904108"/>
            <a:ext cx="8980487" cy="5314950"/>
          </a:xfrm>
        </p:spPr>
        <p:txBody>
          <a:bodyPr/>
          <a:lstStyle/>
          <a:p>
            <a:r>
              <a:rPr lang="en-US" dirty="0" smtClean="0"/>
              <a:t>Parsing issue</a:t>
            </a:r>
          </a:p>
          <a:p>
            <a:pPr lvl="1"/>
            <a:r>
              <a:rPr lang="en-US" dirty="0" smtClean="0"/>
              <a:t>Currently, decoding of intra mode is required to be able to parse residual data</a:t>
            </a:r>
          </a:p>
          <a:p>
            <a:pPr lvl="1"/>
            <a:r>
              <a:rPr lang="en-US" dirty="0" smtClean="0"/>
              <a:t>Mappings from 1-D data to 2-D block </a:t>
            </a:r>
            <a:r>
              <a:rPr lang="en-US" dirty="0" smtClean="0"/>
              <a:t>are necessary to parse</a:t>
            </a:r>
          </a:p>
          <a:p>
            <a:pPr lvl="1"/>
            <a:endParaRPr lang="en-US" dirty="0" smtClean="0"/>
          </a:p>
          <a:p>
            <a:r>
              <a:rPr lang="en-US" dirty="0" smtClean="0"/>
              <a:t>Goal: Separate parsing from decoding process in the residual coding in </a:t>
            </a:r>
            <a:r>
              <a:rPr lang="en-US" dirty="0" smtClean="0"/>
              <a:t>HE</a:t>
            </a:r>
            <a:endParaRPr lang="en-US" dirty="0" smtClean="0"/>
          </a:p>
          <a:p>
            <a:r>
              <a:rPr lang="en-US" dirty="0" smtClean="0"/>
              <a:t>Three parts have to be modified to solve the parsing issue</a:t>
            </a:r>
          </a:p>
          <a:p>
            <a:pPr marL="630237" lvl="1" indent="-342900">
              <a:buFont typeface="+mj-lt"/>
              <a:buAutoNum type="alphaUcPeriod"/>
            </a:pPr>
            <a:r>
              <a:rPr lang="en-US" dirty="0" smtClean="0"/>
              <a:t>Coefficient level coding</a:t>
            </a:r>
          </a:p>
          <a:p>
            <a:pPr marL="630237" lvl="1" indent="-342900">
              <a:buFont typeface="+mj-lt"/>
              <a:buAutoNum type="alphaUcPeriod"/>
            </a:pPr>
            <a:r>
              <a:rPr lang="en-US" dirty="0" smtClean="0"/>
              <a:t>Last coefficient coding</a:t>
            </a:r>
          </a:p>
          <a:p>
            <a:pPr marL="630237" lvl="1" indent="-342900">
              <a:buFont typeface="+mj-lt"/>
              <a:buAutoNum type="alphaUcPeriod"/>
            </a:pPr>
            <a:r>
              <a:rPr lang="en-US" dirty="0" smtClean="0"/>
              <a:t>Significance map coding</a:t>
            </a:r>
          </a:p>
        </p:txBody>
      </p:sp>
      <p:graphicFrame>
        <p:nvGraphicFramePr>
          <p:cNvPr id="4" name="Table 3"/>
          <p:cNvGraphicFramePr>
            <a:graphicFrameLocks noGrp="1"/>
          </p:cNvGraphicFramePr>
          <p:nvPr/>
        </p:nvGraphicFramePr>
        <p:xfrm>
          <a:off x="872533" y="459489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dirty="0" smtClean="0"/>
                        <a:t>BD-rate</a:t>
                      </a:r>
                      <a:endParaRPr lang="en-US" dirty="0"/>
                    </a:p>
                  </a:txBody>
                  <a:tcPr/>
                </a:tc>
                <a:tc>
                  <a:txBody>
                    <a:bodyPr/>
                    <a:lstStyle/>
                    <a:p>
                      <a:pPr algn="ctr"/>
                      <a:r>
                        <a:rPr lang="en-US" dirty="0" smtClean="0"/>
                        <a:t>AI – HE </a:t>
                      </a:r>
                      <a:endParaRPr lang="en-US" dirty="0"/>
                    </a:p>
                  </a:txBody>
                  <a:tcPr/>
                </a:tc>
                <a:tc>
                  <a:txBody>
                    <a:bodyPr/>
                    <a:lstStyle/>
                    <a:p>
                      <a:pPr algn="ctr"/>
                      <a:r>
                        <a:rPr lang="en-US" dirty="0" smtClean="0"/>
                        <a:t>RA –</a:t>
                      </a:r>
                      <a:r>
                        <a:rPr lang="en-US" baseline="0" dirty="0" smtClean="0"/>
                        <a:t> HE</a:t>
                      </a:r>
                      <a:endParaRPr lang="en-US" dirty="0"/>
                    </a:p>
                  </a:txBody>
                  <a:tcPr/>
                </a:tc>
                <a:tc>
                  <a:txBody>
                    <a:bodyPr/>
                    <a:lstStyle/>
                    <a:p>
                      <a:pPr algn="ctr"/>
                      <a:r>
                        <a:rPr lang="en-US" dirty="0" smtClean="0"/>
                        <a:t>LB – HE </a:t>
                      </a:r>
                      <a:endParaRPr lang="en-US" dirty="0"/>
                    </a:p>
                  </a:txBody>
                  <a:tcPr/>
                </a:tc>
              </a:tr>
              <a:tr h="370840">
                <a:tc>
                  <a:txBody>
                    <a:bodyPr/>
                    <a:lstStyle/>
                    <a:p>
                      <a:pPr algn="ctr"/>
                      <a:r>
                        <a:rPr lang="en-US" dirty="0" smtClean="0"/>
                        <a:t>A</a:t>
                      </a:r>
                      <a:endParaRPr lang="en-US" dirty="0"/>
                    </a:p>
                  </a:txBody>
                  <a:tcPr/>
                </a:tc>
                <a:tc>
                  <a:txBody>
                    <a:bodyPr/>
                    <a:lstStyle/>
                    <a:p>
                      <a:pPr algn="ctr"/>
                      <a:r>
                        <a:rPr lang="en-US" dirty="0" smtClean="0"/>
                        <a:t>-0.05%</a:t>
                      </a:r>
                      <a:endParaRPr lang="en-US" dirty="0"/>
                    </a:p>
                  </a:txBody>
                  <a:tcPr/>
                </a:tc>
                <a:tc>
                  <a:txBody>
                    <a:bodyPr/>
                    <a:lstStyle/>
                    <a:p>
                      <a:pPr algn="ctr"/>
                      <a:r>
                        <a:rPr lang="en-US" dirty="0" smtClean="0"/>
                        <a:t>0.07%</a:t>
                      </a:r>
                      <a:endParaRPr lang="en-US" dirty="0"/>
                    </a:p>
                  </a:txBody>
                  <a:tcPr/>
                </a:tc>
                <a:tc>
                  <a:txBody>
                    <a:bodyPr/>
                    <a:lstStyle/>
                    <a:p>
                      <a:pPr algn="ctr"/>
                      <a:r>
                        <a:rPr lang="en-US" dirty="0" smtClean="0"/>
                        <a:t>-0.01%</a:t>
                      </a:r>
                      <a:endParaRPr lang="en-US" dirty="0"/>
                    </a:p>
                  </a:txBody>
                  <a:tcPr/>
                </a:tc>
              </a:tr>
              <a:tr h="370840">
                <a:tc>
                  <a:txBody>
                    <a:bodyPr/>
                    <a:lstStyle/>
                    <a:p>
                      <a:pPr algn="ctr"/>
                      <a:r>
                        <a:rPr lang="en-US" dirty="0" smtClean="0"/>
                        <a:t>A + B</a:t>
                      </a:r>
                      <a:endParaRPr lang="en-US" dirty="0"/>
                    </a:p>
                  </a:txBody>
                  <a:tcPr/>
                </a:tc>
                <a:tc>
                  <a:txBody>
                    <a:bodyPr/>
                    <a:lstStyle/>
                    <a:p>
                      <a:pPr algn="ctr"/>
                      <a:r>
                        <a:rPr lang="en-US" dirty="0" smtClean="0"/>
                        <a:t>-0.03%</a:t>
                      </a:r>
                      <a:endParaRPr lang="en-US" dirty="0"/>
                    </a:p>
                  </a:txBody>
                  <a:tcPr/>
                </a:tc>
                <a:tc>
                  <a:txBody>
                    <a:bodyPr/>
                    <a:lstStyle/>
                    <a:p>
                      <a:pPr algn="ctr"/>
                      <a:r>
                        <a:rPr lang="en-US" dirty="0" smtClean="0"/>
                        <a:t>0.06%</a:t>
                      </a:r>
                      <a:endParaRPr lang="en-US" dirty="0"/>
                    </a:p>
                  </a:txBody>
                  <a:tcPr/>
                </a:tc>
                <a:tc>
                  <a:txBody>
                    <a:bodyPr/>
                    <a:lstStyle/>
                    <a:p>
                      <a:pPr algn="ctr"/>
                      <a:r>
                        <a:rPr lang="en-US" dirty="0" smtClean="0"/>
                        <a:t>0.01%</a:t>
                      </a:r>
                      <a:endParaRPr lang="en-US" dirty="0"/>
                    </a:p>
                  </a:txBody>
                  <a:tcPr/>
                </a:tc>
              </a:tr>
              <a:tr h="370840">
                <a:tc>
                  <a:txBody>
                    <a:bodyPr/>
                    <a:lstStyle/>
                    <a:p>
                      <a:pPr algn="ctr"/>
                      <a:r>
                        <a:rPr lang="en-US" dirty="0" smtClean="0"/>
                        <a:t>A + B</a:t>
                      </a:r>
                      <a:r>
                        <a:rPr lang="en-US" baseline="0" dirty="0" smtClean="0"/>
                        <a:t> + C</a:t>
                      </a:r>
                      <a:endParaRPr lang="en-US" dirty="0"/>
                    </a:p>
                  </a:txBody>
                  <a:tcPr/>
                </a:tc>
                <a:tc>
                  <a:txBody>
                    <a:bodyPr/>
                    <a:lstStyle/>
                    <a:p>
                      <a:pPr algn="ctr"/>
                      <a:r>
                        <a:rPr lang="en-US" dirty="0" smtClean="0"/>
                        <a:t>0.13%</a:t>
                      </a:r>
                      <a:endParaRPr lang="en-US" dirty="0"/>
                    </a:p>
                  </a:txBody>
                  <a:tcPr/>
                </a:tc>
                <a:tc>
                  <a:txBody>
                    <a:bodyPr/>
                    <a:lstStyle/>
                    <a:p>
                      <a:pPr algn="ctr"/>
                      <a:r>
                        <a:rPr lang="en-US" dirty="0" smtClean="0"/>
                        <a:t>0.18%</a:t>
                      </a:r>
                      <a:endParaRPr lang="en-US" dirty="0"/>
                    </a:p>
                  </a:txBody>
                  <a:tcPr/>
                </a:tc>
                <a:tc>
                  <a:txBody>
                    <a:bodyPr/>
                    <a:lstStyle/>
                    <a:p>
                      <a:pPr algn="ctr"/>
                      <a:r>
                        <a:rPr lang="en-US" dirty="0" smtClean="0"/>
                        <a:t>0.05%</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a:xfrm>
            <a:off x="163512" y="904108"/>
            <a:ext cx="6598795" cy="5314950"/>
          </a:xfrm>
        </p:spPr>
        <p:txBody>
          <a:bodyPr/>
          <a:lstStyle/>
          <a:p>
            <a:r>
              <a:rPr lang="en-GB" dirty="0" smtClean="0"/>
              <a:t> HEVC uses 3 scans for significance map coding</a:t>
            </a:r>
          </a:p>
          <a:p>
            <a:pPr lvl="1"/>
            <a:r>
              <a:rPr lang="en-GB" dirty="0" smtClean="0"/>
              <a:t>Forward </a:t>
            </a:r>
            <a:r>
              <a:rPr lang="en-GB" dirty="0" err="1" smtClean="0"/>
              <a:t>zig-zag</a:t>
            </a:r>
            <a:r>
              <a:rPr lang="en-GB" dirty="0" smtClean="0"/>
              <a:t>, vertical and horizontal</a:t>
            </a:r>
          </a:p>
          <a:p>
            <a:pPr lvl="1"/>
            <a:r>
              <a:rPr lang="en-GB" dirty="0" smtClean="0"/>
              <a:t>Scan depends on prediction mode</a:t>
            </a:r>
          </a:p>
          <a:p>
            <a:pPr marL="342900" indent="-342900">
              <a:buNone/>
            </a:pPr>
            <a:endParaRPr lang="en-US" sz="1800" dirty="0" smtClean="0"/>
          </a:p>
          <a:p>
            <a:pPr marL="342900" indent="-342900"/>
            <a:r>
              <a:rPr lang="en-US" dirty="0" smtClean="0"/>
              <a:t>Coefficient level coding uses a different scan</a:t>
            </a:r>
          </a:p>
          <a:p>
            <a:pPr marL="630237" lvl="1" indent="-342900"/>
            <a:r>
              <a:rPr lang="en-US" dirty="0" smtClean="0"/>
              <a:t>Forward-backward </a:t>
            </a:r>
            <a:r>
              <a:rPr lang="en-US" dirty="0" err="1" smtClean="0"/>
              <a:t>zig-zag</a:t>
            </a:r>
            <a:r>
              <a:rPr lang="en-US" dirty="0" smtClean="0"/>
              <a:t> scan on 4×4 sub-blocks</a:t>
            </a:r>
          </a:p>
          <a:p>
            <a:pPr marL="630237" lvl="1" indent="-342900"/>
            <a:r>
              <a:rPr lang="en-US" dirty="0" smtClean="0"/>
              <a:t>Problem: need to know the significance map scan in order to derive the contexts for coefficient level</a:t>
            </a:r>
          </a:p>
          <a:p>
            <a:pPr marL="630237" lvl="1" indent="-342900"/>
            <a:endParaRPr lang="en-US" dirty="0" smtClean="0"/>
          </a:p>
          <a:p>
            <a:pPr marL="342900" indent="-342900"/>
            <a:r>
              <a:rPr lang="en-US" dirty="0" smtClean="0"/>
              <a:t>Significance map contexts depend on block position</a:t>
            </a:r>
          </a:p>
          <a:p>
            <a:pPr marL="342900" indent="-342900"/>
            <a:endParaRPr lang="en-US" sz="1600" dirty="0" smtClean="0"/>
          </a:p>
          <a:p>
            <a:pPr marL="342900" indent="-342900"/>
            <a:r>
              <a:rPr lang="en-US" dirty="0" smtClean="0"/>
              <a:t>Last significant coding depends on the block position</a:t>
            </a:r>
          </a:p>
          <a:p>
            <a:pPr marL="342900" indent="-342900"/>
            <a:endParaRPr lang="en-US" sz="1600" dirty="0" smtClean="0"/>
          </a:p>
          <a:p>
            <a:pPr marL="342900" indent="-342900"/>
            <a:r>
              <a:rPr lang="en-US" dirty="0" smtClean="0"/>
              <a:t>Solution: Make residual entropy coding independent of </a:t>
            </a:r>
            <a:r>
              <a:rPr lang="en-US" dirty="0" smtClean="0"/>
              <a:t>the </a:t>
            </a:r>
            <a:r>
              <a:rPr lang="en-US" dirty="0" smtClean="0"/>
              <a:t>intra mode</a:t>
            </a:r>
          </a:p>
          <a:p>
            <a:pPr marL="342900" indent="-342900"/>
            <a:endParaRPr lang="en-US" dirty="0" smtClean="0"/>
          </a:p>
          <a:p>
            <a:pPr marL="342900" indent="-342900">
              <a:buNone/>
            </a:pPr>
            <a:endParaRPr lang="en-US" dirty="0" smtClean="0"/>
          </a:p>
        </p:txBody>
      </p:sp>
      <p:pic>
        <p:nvPicPr>
          <p:cNvPr id="20481" name="Picture 1"/>
          <p:cNvPicPr>
            <a:picLocks noChangeAspect="1" noChangeArrowheads="1"/>
          </p:cNvPicPr>
          <p:nvPr/>
        </p:nvPicPr>
        <p:blipFill>
          <a:blip r:embed="rId2" cstate="print"/>
          <a:srcRect/>
          <a:stretch>
            <a:fillRect/>
          </a:stretch>
        </p:blipFill>
        <p:spPr bwMode="auto">
          <a:xfrm>
            <a:off x="5439306" y="1312349"/>
            <a:ext cx="3608997" cy="1071792"/>
          </a:xfrm>
          <a:prstGeom prst="rect">
            <a:avLst/>
          </a:prstGeom>
          <a:noFill/>
          <a:ln w="9525">
            <a:noFill/>
            <a:miter lim="800000"/>
            <a:headEnd/>
            <a:tailEnd/>
          </a:ln>
        </p:spPr>
      </p:pic>
      <p:pic>
        <p:nvPicPr>
          <p:cNvPr id="20483" name="Object 2"/>
          <p:cNvPicPr>
            <a:picLocks noChangeArrowheads="1"/>
          </p:cNvPicPr>
          <p:nvPr/>
        </p:nvPicPr>
        <p:blipFill>
          <a:blip r:embed="rId3" cstate="print"/>
          <a:srcRect t="-3864" r="-1508" b="-464"/>
          <a:stretch>
            <a:fillRect/>
          </a:stretch>
        </p:blipFill>
        <p:spPr bwMode="auto">
          <a:xfrm>
            <a:off x="6645347" y="2834641"/>
            <a:ext cx="2207447" cy="238594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Residual </a:t>
            </a:r>
            <a:r>
              <a:rPr lang="en-US" dirty="0" smtClean="0"/>
              <a:t>Coding Independent of the Intra Mode</a:t>
            </a:r>
            <a:endParaRPr lang="en-US" dirty="0"/>
          </a:p>
        </p:txBody>
      </p:sp>
      <p:sp>
        <p:nvSpPr>
          <p:cNvPr id="243714" name="Rectangle 2"/>
          <p:cNvSpPr>
            <a:spLocks noGrp="1" noChangeArrowheads="1"/>
          </p:cNvSpPr>
          <p:nvPr>
            <p:ph idx="1"/>
          </p:nvPr>
        </p:nvSpPr>
        <p:spPr>
          <a:xfrm>
            <a:off x="163513" y="904108"/>
            <a:ext cx="8672144" cy="2923613"/>
          </a:xfrm>
        </p:spPr>
        <p:txBody>
          <a:bodyPr/>
          <a:lstStyle/>
          <a:p>
            <a:pPr marL="457200" indent="-457200">
              <a:buFont typeface="+mj-lt"/>
              <a:buAutoNum type="alphaUcPeriod"/>
            </a:pPr>
            <a:r>
              <a:rPr lang="en-US" dirty="0" smtClean="0"/>
              <a:t>Use the scan applied to the significance map for coefficient level coding</a:t>
            </a:r>
          </a:p>
          <a:p>
            <a:pPr lvl="1"/>
            <a:r>
              <a:rPr lang="en-US" dirty="0" smtClean="0"/>
              <a:t>Scan follows backward </a:t>
            </a:r>
            <a:r>
              <a:rPr lang="en-US" dirty="0" smtClean="0"/>
              <a:t>direction (as in JCTVC-F288 part 1)</a:t>
            </a:r>
            <a:endParaRPr lang="en-US" dirty="0" smtClean="0"/>
          </a:p>
          <a:p>
            <a:pPr lvl="1"/>
            <a:r>
              <a:rPr lang="en-US" dirty="0" smtClean="0"/>
              <a:t>Context sets: set consists of 16 consecutive coefficients in scan order</a:t>
            </a:r>
          </a:p>
          <a:p>
            <a:pPr lvl="2"/>
            <a:r>
              <a:rPr lang="en-US" dirty="0" smtClean="0"/>
              <a:t>Instead of 4x4 sub-blocks in </a:t>
            </a:r>
            <a:r>
              <a:rPr lang="en-US" dirty="0" smtClean="0"/>
              <a:t>HEVC</a:t>
            </a:r>
          </a:p>
          <a:p>
            <a:pPr lvl="2"/>
            <a:r>
              <a:rPr lang="en-US" dirty="0" smtClean="0"/>
              <a:t>Less scan patterns, less processing, easier harmonization with non-square blocks</a:t>
            </a:r>
          </a:p>
          <a:p>
            <a:pPr lvl="1">
              <a:buNone/>
            </a:pPr>
            <a:endParaRPr lang="en-US" dirty="0" smtClean="0"/>
          </a:p>
          <a:p>
            <a:pPr marL="457200" indent="-457200">
              <a:buFont typeface="+mj-lt"/>
              <a:buAutoNum type="alphaUcPeriod"/>
            </a:pPr>
            <a:r>
              <a:rPr lang="en-US" dirty="0" smtClean="0"/>
              <a:t>Last coefficient position is coded assuming that the scan is the </a:t>
            </a:r>
            <a:r>
              <a:rPr lang="en-US" dirty="0" err="1" smtClean="0"/>
              <a:t>zig-zag</a:t>
            </a:r>
            <a:endParaRPr lang="en-US" dirty="0" smtClean="0"/>
          </a:p>
          <a:p>
            <a:pPr marL="457200" indent="-457200">
              <a:buNone/>
            </a:pPr>
            <a:endParaRPr lang="en-US" dirty="0" smtClean="0"/>
          </a:p>
          <a:p>
            <a:pPr marL="457200" indent="-457200">
              <a:buFont typeface="+mj-lt"/>
              <a:buAutoNum type="alphaUcPeriod" startAt="3"/>
            </a:pPr>
            <a:r>
              <a:rPr lang="en-US" dirty="0" smtClean="0"/>
              <a:t>Significance map coding</a:t>
            </a:r>
          </a:p>
          <a:p>
            <a:pPr marL="744537" lvl="1" indent="-457200"/>
            <a:r>
              <a:rPr lang="en-US" dirty="0" smtClean="0"/>
              <a:t>For small blocks (4x4 and 8x8) the context currently depends on the 2-D position of the coefficient within the block</a:t>
            </a:r>
          </a:p>
          <a:p>
            <a:pPr marL="744537" lvl="1" indent="-457200"/>
            <a:r>
              <a:rPr lang="en-US" dirty="0" smtClean="0"/>
              <a:t>Context is made dependant on the position of the coefficient within the scan order</a:t>
            </a:r>
          </a:p>
          <a:p>
            <a:endParaRPr lang="en-US" dirty="0" smtClean="0"/>
          </a:p>
          <a:p>
            <a:endParaRPr lang="en-US" dirty="0" smtClean="0"/>
          </a:p>
          <a:p>
            <a:pPr marL="579437" lvl="1" indent="-342900">
              <a:buNone/>
            </a:pPr>
            <a:endParaRPr lang="en-US" dirty="0" smtClean="0"/>
          </a:p>
          <a:p>
            <a:pPr lvl="2"/>
            <a:endParaRPr lang="en-US" dirty="0" smtClean="0"/>
          </a:p>
          <a:p>
            <a:pPr lvl="2"/>
            <a:endParaRPr lang="en-US" dirty="0" smtClean="0"/>
          </a:p>
          <a:p>
            <a:pPr lvl="2"/>
            <a:endParaRPr lang="en-US" dirty="0" smtClean="0"/>
          </a:p>
          <a:p>
            <a:pPr lvl="2"/>
            <a:endParaRPr lang="en-US" dirty="0" smtClean="0"/>
          </a:p>
          <a:p>
            <a:endParaRPr lang="en-US" dirty="0" smtClean="0"/>
          </a:p>
          <a:p>
            <a:pPr lvl="2">
              <a:buNone/>
            </a:pPr>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0.15</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0.27</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0.05</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-0.97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-0.04</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-0.03</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-0.20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-0.79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-0.27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-0.33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-1.52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-1.34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0.08</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0.11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0.23</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0.04</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-0.99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-2.88</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0.02</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0.05</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0.07</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-0.11</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-0.02</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-0.93</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-1.38</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Coefficient level (A)</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latin typeface="Arial"/>
                        </a:rPr>
                        <a:t>0.18</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0.07</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0.23</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-0.23</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-0.26</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-1.16</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-0.30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-0.79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-0.20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-0.30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-1.48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-1.33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0.12</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0.23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0.22</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-1.07</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-1.00</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-0.04</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-0.04</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0.06</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-0.11</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-0.24</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-0.90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-1.08</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Coefficient level + last coefficient coding  (A + B)</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dirty="0">
                          <a:latin typeface="Arial"/>
                        </a:rPr>
                        <a:t>0.39</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-0.08</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0.44</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0.45</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-0.29</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0.09</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-0.55</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-0.92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-0.19</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-0.22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-0.72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-0.70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-0.28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-0.31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-0.52</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-0.83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-1.15</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0.19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0.17</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0.07</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-1.60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-1.75</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0" i="0" u="none" strike="noStrike">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0.13</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-0.06</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-0.11</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0.18</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-0.25</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-0.14</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-0.94</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-1.04</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Coefficient level + last coefficient + significance map (A + B + C)</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a:t>
            </a:r>
            <a:r>
              <a:rPr lang="en-US" dirty="0" smtClean="0"/>
              <a:t>making parsing independent of the decoded intra mode</a:t>
            </a:r>
            <a:endParaRPr lang="en-US" dirty="0" smtClean="0"/>
          </a:p>
          <a:p>
            <a:pPr hangingPunct="0"/>
            <a:r>
              <a:rPr lang="en-US" dirty="0" smtClean="0"/>
              <a:t>Residual coding based on scan position, not on 2-D block position</a:t>
            </a:r>
          </a:p>
          <a:p>
            <a:pPr hangingPunct="0"/>
            <a:r>
              <a:rPr lang="en-US" dirty="0" smtClean="0"/>
              <a:t>Changes in elements</a:t>
            </a:r>
          </a:p>
          <a:p>
            <a:pPr lvl="1" hangingPunct="0"/>
            <a:r>
              <a:rPr lang="en-US" dirty="0" smtClean="0"/>
              <a:t>Coefficient level</a:t>
            </a:r>
          </a:p>
          <a:p>
            <a:pPr lvl="1" hangingPunct="0"/>
            <a:r>
              <a:rPr lang="en-US" dirty="0" smtClean="0"/>
              <a:t>Last significant position</a:t>
            </a:r>
          </a:p>
          <a:p>
            <a:pPr lvl="1" hangingPunct="0"/>
            <a:r>
              <a:rPr lang="en-US" dirty="0" smtClean="0"/>
              <a:t>Significance map</a:t>
            </a:r>
          </a:p>
          <a:p>
            <a:pPr lvl="1" hangingPunct="0"/>
            <a:endParaRPr lang="en-US" dirty="0" smtClean="0"/>
          </a:p>
          <a:p>
            <a:pPr lvl="1" hangingPunct="0"/>
            <a:endParaRPr lang="en-US" dirty="0" smtClean="0"/>
          </a:p>
          <a:p>
            <a:pPr lvl="1" hangingPunct="0"/>
            <a:endParaRPr lang="en-US" dirty="0" smtClean="0"/>
          </a:p>
          <a:p>
            <a:pPr hangingPunct="0">
              <a:buNone/>
            </a:pPr>
            <a:endParaRPr lang="en-US" dirty="0" smtClean="0"/>
          </a:p>
          <a:p>
            <a:pPr lvl="1" hangingPunct="0"/>
            <a:endParaRPr lang="en-US" dirty="0" smtClean="0"/>
          </a:p>
        </p:txBody>
      </p:sp>
      <p:graphicFrame>
        <p:nvGraphicFramePr>
          <p:cNvPr id="4" name="Table 3"/>
          <p:cNvGraphicFramePr>
            <a:graphicFrameLocks noGrp="1"/>
          </p:cNvGraphicFramePr>
          <p:nvPr/>
        </p:nvGraphicFramePr>
        <p:xfrm>
          <a:off x="1159617" y="4180228"/>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dirty="0" smtClean="0"/>
                        <a:t>BD-rate</a:t>
                      </a:r>
                      <a:endParaRPr lang="en-US" dirty="0"/>
                    </a:p>
                  </a:txBody>
                  <a:tcPr/>
                </a:tc>
                <a:tc>
                  <a:txBody>
                    <a:bodyPr/>
                    <a:lstStyle/>
                    <a:p>
                      <a:pPr algn="ctr"/>
                      <a:r>
                        <a:rPr lang="en-US" dirty="0" smtClean="0"/>
                        <a:t>AI – HE </a:t>
                      </a:r>
                      <a:endParaRPr lang="en-US" dirty="0"/>
                    </a:p>
                  </a:txBody>
                  <a:tcPr/>
                </a:tc>
                <a:tc>
                  <a:txBody>
                    <a:bodyPr/>
                    <a:lstStyle/>
                    <a:p>
                      <a:pPr algn="ctr"/>
                      <a:r>
                        <a:rPr lang="en-US" dirty="0" smtClean="0"/>
                        <a:t>RA –</a:t>
                      </a:r>
                      <a:r>
                        <a:rPr lang="en-US" baseline="0" dirty="0" smtClean="0"/>
                        <a:t> HE</a:t>
                      </a:r>
                      <a:endParaRPr lang="en-US" dirty="0"/>
                    </a:p>
                  </a:txBody>
                  <a:tcPr/>
                </a:tc>
                <a:tc>
                  <a:txBody>
                    <a:bodyPr/>
                    <a:lstStyle/>
                    <a:p>
                      <a:pPr algn="ctr"/>
                      <a:r>
                        <a:rPr lang="en-US" dirty="0" smtClean="0"/>
                        <a:t>LB – HE </a:t>
                      </a:r>
                      <a:endParaRPr lang="en-US" dirty="0"/>
                    </a:p>
                  </a:txBody>
                  <a:tcPr/>
                </a:tc>
              </a:tr>
              <a:tr h="370840">
                <a:tc>
                  <a:txBody>
                    <a:bodyPr/>
                    <a:lstStyle/>
                    <a:p>
                      <a:pPr algn="ctr"/>
                      <a:r>
                        <a:rPr lang="en-US" dirty="0" smtClean="0"/>
                        <a:t>A</a:t>
                      </a:r>
                      <a:endParaRPr lang="en-US" dirty="0"/>
                    </a:p>
                  </a:txBody>
                  <a:tcPr/>
                </a:tc>
                <a:tc>
                  <a:txBody>
                    <a:bodyPr/>
                    <a:lstStyle/>
                    <a:p>
                      <a:pPr algn="ctr"/>
                      <a:r>
                        <a:rPr lang="en-US" dirty="0" smtClean="0"/>
                        <a:t>-0.05%</a:t>
                      </a:r>
                      <a:endParaRPr lang="en-US" dirty="0"/>
                    </a:p>
                  </a:txBody>
                  <a:tcPr/>
                </a:tc>
                <a:tc>
                  <a:txBody>
                    <a:bodyPr/>
                    <a:lstStyle/>
                    <a:p>
                      <a:pPr algn="ctr"/>
                      <a:r>
                        <a:rPr lang="en-US" dirty="0" smtClean="0"/>
                        <a:t>0.07%</a:t>
                      </a:r>
                      <a:endParaRPr lang="en-US" dirty="0"/>
                    </a:p>
                  </a:txBody>
                  <a:tcPr/>
                </a:tc>
                <a:tc>
                  <a:txBody>
                    <a:bodyPr/>
                    <a:lstStyle/>
                    <a:p>
                      <a:pPr algn="ctr"/>
                      <a:r>
                        <a:rPr lang="en-US" dirty="0" smtClean="0"/>
                        <a:t>-0.01%</a:t>
                      </a:r>
                      <a:endParaRPr lang="en-US" dirty="0"/>
                    </a:p>
                  </a:txBody>
                  <a:tcPr/>
                </a:tc>
              </a:tr>
              <a:tr h="370840">
                <a:tc>
                  <a:txBody>
                    <a:bodyPr/>
                    <a:lstStyle/>
                    <a:p>
                      <a:pPr algn="ctr"/>
                      <a:r>
                        <a:rPr lang="en-US" dirty="0" smtClean="0"/>
                        <a:t>A + B</a:t>
                      </a:r>
                      <a:endParaRPr lang="en-US" dirty="0"/>
                    </a:p>
                  </a:txBody>
                  <a:tcPr/>
                </a:tc>
                <a:tc>
                  <a:txBody>
                    <a:bodyPr/>
                    <a:lstStyle/>
                    <a:p>
                      <a:pPr algn="ctr"/>
                      <a:r>
                        <a:rPr lang="en-US" dirty="0" smtClean="0"/>
                        <a:t>-0.03%</a:t>
                      </a:r>
                      <a:endParaRPr lang="en-US" dirty="0"/>
                    </a:p>
                  </a:txBody>
                  <a:tcPr/>
                </a:tc>
                <a:tc>
                  <a:txBody>
                    <a:bodyPr/>
                    <a:lstStyle/>
                    <a:p>
                      <a:pPr algn="ctr"/>
                      <a:r>
                        <a:rPr lang="en-US" dirty="0" smtClean="0"/>
                        <a:t>0.06%</a:t>
                      </a:r>
                      <a:endParaRPr lang="en-US" dirty="0"/>
                    </a:p>
                  </a:txBody>
                  <a:tcPr/>
                </a:tc>
                <a:tc>
                  <a:txBody>
                    <a:bodyPr/>
                    <a:lstStyle/>
                    <a:p>
                      <a:pPr algn="ctr"/>
                      <a:r>
                        <a:rPr lang="en-US" dirty="0" smtClean="0"/>
                        <a:t>0.01%</a:t>
                      </a:r>
                      <a:endParaRPr lang="en-US" dirty="0"/>
                    </a:p>
                  </a:txBody>
                  <a:tcPr/>
                </a:tc>
              </a:tr>
              <a:tr h="370840">
                <a:tc>
                  <a:txBody>
                    <a:bodyPr/>
                    <a:lstStyle/>
                    <a:p>
                      <a:pPr algn="ctr"/>
                      <a:r>
                        <a:rPr lang="en-US" dirty="0" smtClean="0"/>
                        <a:t>A + B</a:t>
                      </a:r>
                      <a:r>
                        <a:rPr lang="en-US" baseline="0" dirty="0" smtClean="0"/>
                        <a:t> + C</a:t>
                      </a:r>
                      <a:endParaRPr lang="en-US" dirty="0"/>
                    </a:p>
                  </a:txBody>
                  <a:tcPr/>
                </a:tc>
                <a:tc>
                  <a:txBody>
                    <a:bodyPr/>
                    <a:lstStyle/>
                    <a:p>
                      <a:pPr algn="ctr"/>
                      <a:r>
                        <a:rPr lang="en-US" dirty="0" smtClean="0"/>
                        <a:t>0.13%</a:t>
                      </a:r>
                      <a:endParaRPr lang="en-US" dirty="0"/>
                    </a:p>
                  </a:txBody>
                  <a:tcPr/>
                </a:tc>
                <a:tc>
                  <a:txBody>
                    <a:bodyPr/>
                    <a:lstStyle/>
                    <a:p>
                      <a:pPr algn="ctr"/>
                      <a:r>
                        <a:rPr lang="en-US" dirty="0" smtClean="0"/>
                        <a:t>0.18%</a:t>
                      </a:r>
                      <a:endParaRPr lang="en-US" dirty="0"/>
                    </a:p>
                  </a:txBody>
                  <a:tcPr/>
                </a:tc>
                <a:tc>
                  <a:txBody>
                    <a:bodyPr/>
                    <a:lstStyle/>
                    <a:p>
                      <a:pPr algn="ctr"/>
                      <a:r>
                        <a:rPr lang="en-US" dirty="0" smtClean="0"/>
                        <a:t>0.05%</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1376</TotalTime>
  <Words>943</Words>
  <Application>Microsoft Office PowerPoint</Application>
  <PresentationFormat>On-screen Show (4:3)</PresentationFormat>
  <Paragraphs>408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JCTVC-F550 Removal of the parsing dependency of residual coding on intra mode</vt:lpstr>
      <vt:lpstr>Summary</vt:lpstr>
      <vt:lpstr>Background</vt:lpstr>
      <vt:lpstr>Residual Coding Independent of the Intra Mode</vt:lpstr>
      <vt:lpstr>BD-rate </vt:lpstr>
      <vt:lpstr>BD-rate </vt:lpstr>
      <vt:lpstr>BD-rate </vt:lpstr>
      <vt:lpstr>Conclusions</vt:lpstr>
      <vt:lpstr>Slide 9</vt:lpstr>
      <vt:lpstr>Context sets for coefficient level</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162</cp:revision>
  <cp:lastPrinted>2005-08-27T17:58:21Z</cp:lastPrinted>
  <dcterms:created xsi:type="dcterms:W3CDTF">2011-01-18T01:05:45Z</dcterms:created>
  <dcterms:modified xsi:type="dcterms:W3CDTF">2011-07-16T23:28:50Z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