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60" r:id="rId5"/>
    <p:sldId id="259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preferSingleView="1">
    <p:restoredLeft sz="34555" autoAdjust="0"/>
    <p:restoredTop sz="94629" autoAdjust="0"/>
  </p:normalViewPr>
  <p:slideViewPr>
    <p:cSldViewPr>
      <p:cViewPr varScale="1">
        <p:scale>
          <a:sx n="118" d="100"/>
          <a:sy n="118" d="100"/>
        </p:scale>
        <p:origin x="-23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B274E6-EAF5-44D9-8B93-5F25AEC9BF9F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A5D38-578B-499B-8708-3AF7CC6F9D5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99CC33"/>
              </a:solidFill>
              <a:latin typeface="nokia pure text"/>
            </a:endParaRPr>
          </a:p>
        </p:txBody>
      </p:sp>
    </p:spTree>
    <p:extLst>
      <p:ext uri="{BB962C8B-B14F-4D97-AF65-F5344CB8AC3E}">
        <p14:creationId xmlns:p14="http://schemas.microsoft.com/office/powerpoint/2010/main" val="28050349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53CDC8-A1B6-4068-9E4A-4CC07C2082B6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02A967-9348-4742-A04F-9108BAA7E8B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99CC33"/>
              </a:solidFill>
              <a:latin typeface="nokia pure text"/>
            </a:endParaRPr>
          </a:p>
        </p:txBody>
      </p:sp>
    </p:spTree>
    <p:extLst>
      <p:ext uri="{BB962C8B-B14F-4D97-AF65-F5344CB8AC3E}">
        <p14:creationId xmlns:p14="http://schemas.microsoft.com/office/powerpoint/2010/main" val="311792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A967-9348-4742-A04F-9108BAA7E8B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570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AEB1-4E99-4A6E-A196-4F1ADA817544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4E14-0C19-4419-85D1-AF31E50799F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99CC33"/>
              </a:solidFill>
              <a:latin typeface="nokia pure text"/>
            </a:endParaRPr>
          </a:p>
        </p:txBody>
      </p:sp>
    </p:spTree>
    <p:extLst>
      <p:ext uri="{BB962C8B-B14F-4D97-AF65-F5344CB8AC3E}">
        <p14:creationId xmlns:p14="http://schemas.microsoft.com/office/powerpoint/2010/main" val="1202080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AEB1-4E99-4A6E-A196-4F1ADA817544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4E14-0C19-4419-85D1-AF31E5079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705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AEB1-4E99-4A6E-A196-4F1ADA817544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4E14-0C19-4419-85D1-AF31E5079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11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AEB1-4E99-4A6E-A196-4F1ADA817544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4E14-0C19-4419-85D1-AF31E5079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824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AEB1-4E99-4A6E-A196-4F1ADA817544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4E14-0C19-4419-85D1-AF31E5079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838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AEB1-4E99-4A6E-A196-4F1ADA817544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4E14-0C19-4419-85D1-AF31E5079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47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AEB1-4E99-4A6E-A196-4F1ADA817544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4E14-0C19-4419-85D1-AF31E5079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167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AEB1-4E99-4A6E-A196-4F1ADA817544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4E14-0C19-4419-85D1-AF31E5079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201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AEB1-4E99-4A6E-A196-4F1ADA817544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4E14-0C19-4419-85D1-AF31E5079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138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AEB1-4E99-4A6E-A196-4F1ADA817544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4E14-0C19-4419-85D1-AF31E5079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39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AEB1-4E99-4A6E-A196-4F1ADA817544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4E14-0C19-4419-85D1-AF31E5079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29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DAEB1-4E99-4A6E-A196-4F1ADA817544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A4E14-0C19-4419-85D1-AF31E50799F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99CC33"/>
              </a:solidFill>
              <a:latin typeface="nokia pure text"/>
            </a:endParaRPr>
          </a:p>
        </p:txBody>
      </p:sp>
    </p:spTree>
    <p:extLst>
      <p:ext uri="{BB962C8B-B14F-4D97-AF65-F5344CB8AC3E}">
        <p14:creationId xmlns:p14="http://schemas.microsoft.com/office/powerpoint/2010/main" val="1715506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/>
            </a:r>
            <a:br>
              <a:rPr lang="fi-FI" dirty="0" smtClean="0"/>
            </a:br>
            <a:r>
              <a:rPr lang="fi-FI" dirty="0"/>
              <a:t/>
            </a:r>
            <a:br>
              <a:rPr lang="fi-FI" dirty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dirty="0"/>
              <a:t/>
            </a:r>
            <a:br>
              <a:rPr lang="fi-FI" dirty="0"/>
            </a:br>
            <a:r>
              <a:rPr lang="fi-FI" dirty="0" smtClean="0"/>
              <a:t>JCTVC-F543</a:t>
            </a:r>
            <a:br>
              <a:rPr lang="fi-FI" dirty="0" smtClean="0"/>
            </a:br>
            <a:r>
              <a:rPr lang="fi-FI" dirty="0" smtClean="0"/>
              <a:t>Tabless run-length coding for transform coeffcients in CAVLC</a:t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sz="3600" dirty="0" smtClean="0"/>
              <a:t>Antti Hallapuro, Jewon Kang, Jani Lainema, Kemal Ugur (Nokia)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03714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Background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run-length coding in CAVLC uses a table to store the run values for 28 lowest scan positions</a:t>
            </a:r>
          </a:p>
          <a:p>
            <a:r>
              <a:rPr lang="en-US" dirty="0" smtClean="0"/>
              <a:t>This run-length table increases cost of hardware implementation</a:t>
            </a:r>
          </a:p>
          <a:p>
            <a:r>
              <a:rPr lang="en-US" dirty="0" smtClean="0"/>
              <a:t>Mapping run value directly to </a:t>
            </a:r>
            <a:r>
              <a:rPr lang="en-US" dirty="0" err="1" smtClean="0"/>
              <a:t>codeword</a:t>
            </a:r>
            <a:r>
              <a:rPr lang="en-US" dirty="0" smtClean="0"/>
              <a:t> number captures the probability distribution rather well except for the longest run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964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Algorithm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Longest run is mapped to a position between the shortest and second longest run</a:t>
            </a:r>
          </a:p>
          <a:p>
            <a:r>
              <a:rPr lang="en-US" dirty="0" smtClean="0"/>
              <a:t>This is done with a simple equation that estimates roughly the probability distribution</a:t>
            </a:r>
          </a:p>
          <a:p>
            <a:r>
              <a:rPr lang="en-US" dirty="0" smtClean="0"/>
              <a:t>A simple linear equation work quite well</a:t>
            </a:r>
          </a:p>
          <a:p>
            <a:pPr lvl="1"/>
            <a:r>
              <a:rPr lang="fi-FI" dirty="0"/>
              <a:t>l</a:t>
            </a:r>
            <a:r>
              <a:rPr lang="fi-FI" dirty="0" smtClean="0"/>
              <a:t>ongest_run_pos = (maxrun + 1) &gt;&gt; K </a:t>
            </a:r>
          </a:p>
          <a:p>
            <a:pPr lvl="1"/>
            <a:r>
              <a:rPr lang="fi-FI" dirty="0" smtClean="0"/>
              <a:t>K = 0  for intra, 3 otherwise</a:t>
            </a:r>
          </a:p>
        </p:txBody>
      </p:sp>
    </p:spTree>
    <p:extLst>
      <p:ext uri="{BB962C8B-B14F-4D97-AF65-F5344CB8AC3E}">
        <p14:creationId xmlns:p14="http://schemas.microsoft.com/office/powerpoint/2010/main" val="1764969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Source code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spcBef>
                <a:spcPts val="680"/>
              </a:spcBef>
              <a:buNone/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dirty="0">
                <a:solidFill>
                  <a:srgbClr val="0000FF"/>
                </a:solidFill>
                <a:latin typeface="Courier New"/>
                <a:ea typeface="Malgun Gothic"/>
              </a:rPr>
              <a:t>if</a:t>
            </a:r>
            <a:r>
              <a:rPr lang="en-US" dirty="0">
                <a:latin typeface="Courier New"/>
                <a:ea typeface="Malgun Gothic"/>
              </a:rPr>
              <a:t>(</a:t>
            </a:r>
            <a:r>
              <a:rPr lang="en-US" dirty="0" err="1">
                <a:latin typeface="Courier New"/>
                <a:ea typeface="Malgun Gothic"/>
              </a:rPr>
              <a:t>cn</a:t>
            </a:r>
            <a:r>
              <a:rPr lang="en-US" dirty="0">
                <a:latin typeface="Courier New"/>
                <a:ea typeface="Malgun Gothic"/>
              </a:rPr>
              <a:t>&lt;maxrun+2)</a:t>
            </a:r>
            <a:endParaRPr lang="en-US" sz="4000" dirty="0">
              <a:latin typeface="Times New Roman"/>
              <a:ea typeface="Malgun Gothic"/>
            </a:endParaRPr>
          </a:p>
          <a:p>
            <a:pPr marL="0" indent="0">
              <a:spcBef>
                <a:spcPts val="680"/>
              </a:spcBef>
              <a:buNone/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dirty="0">
                <a:latin typeface="Courier New"/>
                <a:ea typeface="Malgun Gothic"/>
              </a:rPr>
              <a:t>{</a:t>
            </a:r>
            <a:endParaRPr lang="en-US" sz="4000" dirty="0">
              <a:latin typeface="Times New Roman"/>
              <a:ea typeface="Malgun Gothic"/>
            </a:endParaRPr>
          </a:p>
          <a:p>
            <a:pPr marL="0" indent="0">
              <a:spcBef>
                <a:spcPts val="680"/>
              </a:spcBef>
              <a:buNone/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dirty="0">
                <a:latin typeface="Courier New"/>
                <a:ea typeface="Malgun Gothic"/>
              </a:rPr>
              <a:t>  level = 0;		</a:t>
            </a:r>
            <a:r>
              <a:rPr lang="en-US" dirty="0" smtClean="0">
                <a:latin typeface="Courier New"/>
                <a:ea typeface="Malgun Gothic"/>
              </a:rPr>
              <a:t>       // </a:t>
            </a:r>
            <a:r>
              <a:rPr lang="en-US" dirty="0">
                <a:latin typeface="Courier New"/>
                <a:ea typeface="Malgun Gothic"/>
              </a:rPr>
              <a:t>next non-zero level is 1</a:t>
            </a:r>
            <a:endParaRPr lang="en-US" sz="4000" dirty="0">
              <a:latin typeface="Times New Roman"/>
              <a:ea typeface="Malgun Gothic"/>
            </a:endParaRPr>
          </a:p>
          <a:p>
            <a:pPr marL="0" indent="0">
              <a:spcBef>
                <a:spcPts val="680"/>
              </a:spcBef>
              <a:buNone/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dirty="0">
                <a:latin typeface="Courier New"/>
                <a:ea typeface="Malgun Gothic"/>
              </a:rPr>
              <a:t>  </a:t>
            </a:r>
            <a:r>
              <a:rPr lang="en-US" dirty="0" err="1">
                <a:latin typeface="Courier New"/>
                <a:ea typeface="Malgun Gothic"/>
              </a:rPr>
              <a:t>thr</a:t>
            </a:r>
            <a:r>
              <a:rPr lang="en-US" dirty="0">
                <a:latin typeface="Courier New"/>
                <a:ea typeface="Malgun Gothic"/>
              </a:rPr>
              <a:t> </a:t>
            </a:r>
            <a:r>
              <a:rPr lang="en-US" dirty="0" smtClean="0">
                <a:latin typeface="Courier New"/>
                <a:ea typeface="Malgun Gothic"/>
              </a:rPr>
              <a:t>= </a:t>
            </a:r>
            <a:r>
              <a:rPr lang="en-US" dirty="0">
                <a:latin typeface="Courier New"/>
                <a:ea typeface="Malgun Gothic"/>
              </a:rPr>
              <a:t>(</a:t>
            </a:r>
            <a:r>
              <a:rPr lang="en-US" dirty="0" err="1">
                <a:latin typeface="Courier New"/>
                <a:ea typeface="Malgun Gothic"/>
              </a:rPr>
              <a:t>maxrun</a:t>
            </a:r>
            <a:r>
              <a:rPr lang="en-US" dirty="0">
                <a:latin typeface="Courier New"/>
                <a:ea typeface="Malgun Gothic"/>
              </a:rPr>
              <a:t> + 1) &gt;&gt; scale;</a:t>
            </a:r>
            <a:endParaRPr lang="en-US" sz="4000" dirty="0">
              <a:latin typeface="Times New Roman"/>
              <a:ea typeface="Malgun Gothic"/>
            </a:endParaRPr>
          </a:p>
          <a:p>
            <a:pPr marL="0" indent="0">
              <a:spcBef>
                <a:spcPts val="680"/>
              </a:spcBef>
              <a:buNone/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dirty="0">
                <a:latin typeface="Courier New"/>
                <a:ea typeface="Malgun Gothic"/>
              </a:rPr>
              <a:t>  </a:t>
            </a:r>
            <a:r>
              <a:rPr lang="en-US" dirty="0">
                <a:solidFill>
                  <a:srgbClr val="0000FF"/>
                </a:solidFill>
                <a:latin typeface="Courier New"/>
                <a:ea typeface="Malgun Gothic"/>
              </a:rPr>
              <a:t>if</a:t>
            </a:r>
            <a:r>
              <a:rPr lang="en-US" dirty="0">
                <a:latin typeface="Courier New"/>
                <a:ea typeface="Malgun Gothic"/>
              </a:rPr>
              <a:t> (</a:t>
            </a:r>
            <a:r>
              <a:rPr lang="en-US" dirty="0" err="1">
                <a:latin typeface="Courier New"/>
                <a:ea typeface="Malgun Gothic"/>
              </a:rPr>
              <a:t>cn</a:t>
            </a:r>
            <a:r>
              <a:rPr lang="en-US" dirty="0">
                <a:latin typeface="Courier New"/>
                <a:ea typeface="Malgun Gothic"/>
              </a:rPr>
              <a:t> &gt;= </a:t>
            </a:r>
            <a:r>
              <a:rPr lang="en-US" dirty="0" err="1">
                <a:latin typeface="Courier New"/>
                <a:ea typeface="Malgun Gothic"/>
              </a:rPr>
              <a:t>thr</a:t>
            </a:r>
            <a:r>
              <a:rPr lang="en-US" dirty="0">
                <a:latin typeface="Courier New"/>
                <a:ea typeface="Malgun Gothic"/>
              </a:rPr>
              <a:t>)</a:t>
            </a:r>
            <a:endParaRPr lang="en-US" sz="4000" dirty="0">
              <a:latin typeface="Times New Roman"/>
              <a:ea typeface="Malgun Gothic"/>
            </a:endParaRPr>
          </a:p>
          <a:p>
            <a:pPr marL="0" indent="0">
              <a:spcBef>
                <a:spcPts val="680"/>
              </a:spcBef>
              <a:buNone/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dirty="0">
                <a:latin typeface="Courier New"/>
                <a:ea typeface="Malgun Gothic"/>
              </a:rPr>
              <a:t>    run = (</a:t>
            </a:r>
            <a:r>
              <a:rPr lang="en-US" dirty="0" err="1">
                <a:latin typeface="Courier New"/>
                <a:ea typeface="Malgun Gothic"/>
              </a:rPr>
              <a:t>cn</a:t>
            </a:r>
            <a:r>
              <a:rPr lang="en-US" dirty="0">
                <a:latin typeface="Courier New"/>
                <a:ea typeface="Malgun Gothic"/>
              </a:rPr>
              <a:t> == </a:t>
            </a:r>
            <a:r>
              <a:rPr lang="en-US" dirty="0" err="1">
                <a:latin typeface="Courier New"/>
                <a:ea typeface="Malgun Gothic"/>
              </a:rPr>
              <a:t>thr</a:t>
            </a:r>
            <a:r>
              <a:rPr lang="en-US" dirty="0">
                <a:latin typeface="Courier New"/>
                <a:ea typeface="Malgun Gothic"/>
              </a:rPr>
              <a:t>) ? (maxrun+1) : (cn-1);</a:t>
            </a:r>
            <a:endParaRPr lang="en-US" sz="4000" dirty="0">
              <a:latin typeface="Times New Roman"/>
              <a:ea typeface="Malgun Gothic"/>
            </a:endParaRPr>
          </a:p>
          <a:p>
            <a:pPr marL="0" indent="0">
              <a:spcBef>
                <a:spcPts val="680"/>
              </a:spcBef>
              <a:buNone/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dirty="0">
                <a:latin typeface="Courier New"/>
                <a:ea typeface="Malgun Gothic"/>
              </a:rPr>
              <a:t>  </a:t>
            </a:r>
            <a:r>
              <a:rPr lang="en-US" dirty="0">
                <a:solidFill>
                  <a:srgbClr val="0000FF"/>
                </a:solidFill>
                <a:latin typeface="Courier New"/>
                <a:ea typeface="Malgun Gothic"/>
              </a:rPr>
              <a:t>else</a:t>
            </a:r>
            <a:endParaRPr lang="en-US" sz="4000" dirty="0">
              <a:latin typeface="Times New Roman"/>
              <a:ea typeface="Malgun Gothic"/>
            </a:endParaRPr>
          </a:p>
          <a:p>
            <a:pPr marL="0" indent="0">
              <a:spcBef>
                <a:spcPts val="680"/>
              </a:spcBef>
              <a:buNone/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dirty="0">
                <a:solidFill>
                  <a:srgbClr val="0000FF"/>
                </a:solidFill>
                <a:latin typeface="Courier New"/>
                <a:ea typeface="Malgun Gothic"/>
              </a:rPr>
              <a:t>    </a:t>
            </a:r>
            <a:r>
              <a:rPr lang="en-US" dirty="0">
                <a:latin typeface="Courier New"/>
                <a:ea typeface="Malgun Gothic"/>
              </a:rPr>
              <a:t>run = </a:t>
            </a:r>
            <a:r>
              <a:rPr lang="en-US" dirty="0" err="1">
                <a:latin typeface="Courier New"/>
                <a:ea typeface="Malgun Gothic"/>
              </a:rPr>
              <a:t>cn</a:t>
            </a:r>
            <a:r>
              <a:rPr lang="en-US" dirty="0">
                <a:latin typeface="Courier New"/>
                <a:ea typeface="Malgun Gothic"/>
              </a:rPr>
              <a:t>;</a:t>
            </a:r>
            <a:endParaRPr lang="en-US" sz="4000" dirty="0">
              <a:latin typeface="Times New Roman"/>
              <a:ea typeface="Malgun Gothic"/>
            </a:endParaRPr>
          </a:p>
          <a:p>
            <a:pPr marL="0" indent="0">
              <a:spcBef>
                <a:spcPts val="680"/>
              </a:spcBef>
              <a:buNone/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dirty="0">
                <a:latin typeface="Courier New"/>
                <a:ea typeface="Malgun Gothic"/>
              </a:rPr>
              <a:t>}</a:t>
            </a:r>
            <a:endParaRPr lang="en-US" sz="4000" dirty="0">
              <a:latin typeface="Times New Roman"/>
              <a:ea typeface="Malgun Gothic"/>
            </a:endParaRPr>
          </a:p>
          <a:p>
            <a:pPr marL="0" indent="0">
              <a:spcBef>
                <a:spcPts val="680"/>
              </a:spcBef>
              <a:buNone/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dirty="0">
                <a:solidFill>
                  <a:srgbClr val="0000FF"/>
                </a:solidFill>
                <a:latin typeface="Courier New"/>
                <a:ea typeface="Malgun Gothic"/>
              </a:rPr>
              <a:t>else</a:t>
            </a:r>
            <a:endParaRPr lang="en-US" sz="4000" dirty="0">
              <a:latin typeface="Times New Roman"/>
              <a:ea typeface="Malgun Gothic"/>
            </a:endParaRPr>
          </a:p>
          <a:p>
            <a:pPr marL="0" indent="0">
              <a:spcBef>
                <a:spcPts val="680"/>
              </a:spcBef>
              <a:buNone/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dirty="0">
                <a:latin typeface="Courier New"/>
                <a:ea typeface="Malgun Gothic"/>
              </a:rPr>
              <a:t>{</a:t>
            </a:r>
            <a:endParaRPr lang="en-US" sz="4000" dirty="0">
              <a:latin typeface="Times New Roman"/>
              <a:ea typeface="Malgun Gothic"/>
            </a:endParaRPr>
          </a:p>
          <a:p>
            <a:pPr marL="0" indent="0">
              <a:spcBef>
                <a:spcPts val="680"/>
              </a:spcBef>
              <a:buNone/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dirty="0">
                <a:latin typeface="Courier New"/>
                <a:ea typeface="Malgun Gothic"/>
              </a:rPr>
              <a:t>  level = 1;	</a:t>
            </a:r>
            <a:r>
              <a:rPr lang="en-US" dirty="0" smtClean="0">
                <a:latin typeface="Courier New"/>
                <a:ea typeface="Malgun Gothic"/>
              </a:rPr>
              <a:t>	      // </a:t>
            </a:r>
            <a:r>
              <a:rPr lang="en-US" dirty="0">
                <a:latin typeface="Courier New"/>
                <a:ea typeface="Malgun Gothic"/>
              </a:rPr>
              <a:t>next non-zero level is larger than 1</a:t>
            </a:r>
            <a:endParaRPr lang="en-US" sz="4000" dirty="0">
              <a:latin typeface="Times New Roman"/>
              <a:ea typeface="Malgun Gothic"/>
            </a:endParaRPr>
          </a:p>
          <a:p>
            <a:pPr marL="0" indent="0">
              <a:spcBef>
                <a:spcPts val="680"/>
              </a:spcBef>
              <a:buNone/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dirty="0">
                <a:latin typeface="Courier New"/>
                <a:ea typeface="Malgun Gothic"/>
              </a:rPr>
              <a:t>  run </a:t>
            </a:r>
            <a:r>
              <a:rPr lang="en-US" dirty="0" smtClean="0">
                <a:latin typeface="Courier New"/>
                <a:ea typeface="Malgun Gothic"/>
              </a:rPr>
              <a:t>= </a:t>
            </a:r>
            <a:r>
              <a:rPr lang="en-US" dirty="0">
                <a:latin typeface="Courier New"/>
                <a:ea typeface="Malgun Gothic"/>
              </a:rPr>
              <a:t>cn-maxrun-2;</a:t>
            </a:r>
            <a:endParaRPr lang="en-US" sz="4000" dirty="0">
              <a:latin typeface="Times New Roman"/>
              <a:ea typeface="Malgun Gothic"/>
            </a:endParaRPr>
          </a:p>
          <a:p>
            <a:pPr marL="0" indent="0">
              <a:spcBef>
                <a:spcPts val="680"/>
              </a:spcBef>
              <a:buNone/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dirty="0">
                <a:latin typeface="Courier New"/>
                <a:ea typeface="Malgun Gothic"/>
              </a:rPr>
              <a:t>}</a:t>
            </a:r>
            <a:endParaRPr lang="en-US" sz="4000" dirty="0">
              <a:latin typeface="Times New Roman"/>
              <a:ea typeface="Malgun Gothic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975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Results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5059188"/>
              </p:ext>
            </p:extLst>
          </p:nvPr>
        </p:nvGraphicFramePr>
        <p:xfrm>
          <a:off x="755576" y="1988840"/>
          <a:ext cx="3666603" cy="1924050"/>
        </p:xfrm>
        <a:graphic>
          <a:graphicData uri="http://schemas.openxmlformats.org/drawingml/2006/table">
            <a:tbl>
              <a:tblPr/>
              <a:tblGrid>
                <a:gridCol w="1163730"/>
                <a:gridCol w="834291"/>
                <a:gridCol w="834291"/>
                <a:gridCol w="834291"/>
              </a:tblGrid>
              <a:tr h="17145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Intra LC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-0,1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-0,3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-0,2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-0,1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-0,4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-0,3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-0,2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-0,8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-0,9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-0,2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-0,8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-1,0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-0,1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0,3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0,0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-0,1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-0,4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-0,5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99 %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100 %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32730"/>
              </p:ext>
            </p:extLst>
          </p:nvPr>
        </p:nvGraphicFramePr>
        <p:xfrm>
          <a:off x="4788024" y="1988840"/>
          <a:ext cx="3666603" cy="1924050"/>
        </p:xfrm>
        <a:graphic>
          <a:graphicData uri="http://schemas.openxmlformats.org/drawingml/2006/table">
            <a:tbl>
              <a:tblPr/>
              <a:tblGrid>
                <a:gridCol w="1152127"/>
                <a:gridCol w="864096"/>
                <a:gridCol w="792088"/>
                <a:gridCol w="858292"/>
              </a:tblGrid>
              <a:tr h="17145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Random access LC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0,0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0,1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0,2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-0,1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0,3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0,3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-0,1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-0,3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-0,4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-0,1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-0,4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-0,4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-0,1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0,0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-0,1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effectLst/>
                          <a:latin typeface="Arial"/>
                        </a:rPr>
                        <a:t>Enc</a:t>
                      </a:r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99 %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99 %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336067"/>
              </p:ext>
            </p:extLst>
          </p:nvPr>
        </p:nvGraphicFramePr>
        <p:xfrm>
          <a:off x="755576" y="4077072"/>
          <a:ext cx="3666603" cy="1924050"/>
        </p:xfrm>
        <a:graphic>
          <a:graphicData uri="http://schemas.openxmlformats.org/drawingml/2006/table">
            <a:tbl>
              <a:tblPr/>
              <a:tblGrid>
                <a:gridCol w="1152128"/>
                <a:gridCol w="864096"/>
                <a:gridCol w="864096"/>
                <a:gridCol w="786283"/>
              </a:tblGrid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Low delay LC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0,1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0,4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0,1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0,1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0,2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0,1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0,1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0,3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0,5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0,4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2,1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-0,9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0,1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0,6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0,0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effectLst/>
                          <a:latin typeface="Arial"/>
                        </a:rPr>
                        <a:t>Enc</a:t>
                      </a:r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Arial"/>
                        </a:rPr>
                        <a:t>100 %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Arial"/>
                        </a:rPr>
                        <a:t>100 %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1875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Comparison with other proposals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6842615"/>
              </p:ext>
            </p:extLst>
          </p:nvPr>
        </p:nvGraphicFramePr>
        <p:xfrm>
          <a:off x="457200" y="1600200"/>
          <a:ext cx="8229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Proposal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Memory in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Intra</a:t>
                      </a:r>
                      <a:r>
                        <a:rPr lang="fi-FI" baseline="0" dirty="0" smtClean="0"/>
                        <a:t> 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RA</a:t>
                      </a:r>
                      <a:r>
                        <a:rPr lang="fi-FI" baseline="0" dirty="0" smtClean="0"/>
                        <a:t> 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LD LC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JCTVC-F543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-0.1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-0.1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0.1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JCTVC-F160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0.0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JCTVC-F298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-0.1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0.0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JCTVC-F408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-0.2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0.0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8452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accent6">
                    <a:lumMod val="75000"/>
                  </a:schemeClr>
                </a:solidFill>
              </a:rPr>
              <a:t>Conclusions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Proposed method replaces run-length table in CAVLC saving 434 bytes memory</a:t>
            </a:r>
          </a:p>
          <a:p>
            <a:r>
              <a:rPr lang="fi-FI" dirty="0" smtClean="0"/>
              <a:t>Performance on average is slightly improved compared to </a:t>
            </a:r>
            <a:r>
              <a:rPr lang="fi-FI" dirty="0" smtClean="0"/>
              <a:t>HM3</a:t>
            </a:r>
          </a:p>
          <a:p>
            <a:r>
              <a:rPr lang="fi-FI" dirty="0" smtClean="0"/>
              <a:t>Proposal is cross-checked by TI </a:t>
            </a:r>
            <a:r>
              <a:rPr lang="fi-FI" smtClean="0"/>
              <a:t>in JCTVC-F750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985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338</Words>
  <Application>Microsoft Office PowerPoint</Application>
  <PresentationFormat>On-screen Show (4:3)</PresentationFormat>
  <Paragraphs>158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   JCTVC-F543 Tabless run-length coding for transform coeffcients in CAVLC   Antti Hallapuro, Jewon Kang, Jani Lainema, Kemal Ugur (Nokia)</vt:lpstr>
      <vt:lpstr>Background</vt:lpstr>
      <vt:lpstr>Algorithm</vt:lpstr>
      <vt:lpstr>Source code</vt:lpstr>
      <vt:lpstr>Results</vt:lpstr>
      <vt:lpstr>Comparison with other proposals</vt:lpstr>
      <vt:lpstr>Conclusions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Hallapuro Antti</dc:creator>
  <cp:lastModifiedBy>Hallapuro Antti</cp:lastModifiedBy>
  <cp:revision>20</cp:revision>
  <dcterms:created xsi:type="dcterms:W3CDTF">2011-07-15T15:46:29Z</dcterms:created>
  <dcterms:modified xsi:type="dcterms:W3CDTF">2011-07-17T06:53:48Z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dd1a5e34-ba42-49b4-994b-462145446327</vt:lpwstr>
  </property>
  <property fmtid="{D5CDD505-2E9C-101B-9397-08002B2CF9AE}" pid="3" name="NokiaConfidentiality">
    <vt:lpwstr>Public</vt:lpwstr>
  </property>
</Properties>
</file>