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91" r:id="rId3"/>
    <p:sldId id="288" r:id="rId4"/>
    <p:sldId id="289" r:id="rId5"/>
    <p:sldId id="290" r:id="rId6"/>
    <p:sldId id="282" r:id="rId7"/>
    <p:sldId id="28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0838"/>
    <a:srgbClr val="B2023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89" autoAdjust="0"/>
    <p:restoredTop sz="88688" autoAdjust="0"/>
  </p:normalViewPr>
  <p:slideViewPr>
    <p:cSldViewPr>
      <p:cViewPr varScale="1">
        <p:scale>
          <a:sx n="92" d="100"/>
          <a:sy n="92" d="100"/>
        </p:scale>
        <p:origin x="-145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E9D72-04D0-4C3D-BE74-C2359C10DA08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1B1A16-4F57-444F-8068-FC564930BE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8812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B151B-3884-44CD-98AE-59ECD7B0353A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solidFill>
            <a:schemeClr val="accent3"/>
          </a:soli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>
            <a:softEdge rad="12700"/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solidFill>
            <a:srgbClr val="B20838"/>
          </a:solidFill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1" name="Picture 10" descr="SCU-Seal_Outlined_201.png"/>
          <p:cNvPicPr>
            <a:picLocks noChangeAspect="1"/>
          </p:cNvPicPr>
          <p:nvPr userDrawn="1"/>
        </p:nvPicPr>
        <p:blipFill>
          <a:blip r:embed="rId2" cstate="print">
            <a:lum bright="80000" contrast="-60000"/>
          </a:blip>
          <a:stretch>
            <a:fillRect/>
          </a:stretch>
        </p:blipFill>
        <p:spPr>
          <a:xfrm>
            <a:off x="4648200" y="2438400"/>
            <a:ext cx="4267201" cy="42672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B151B-3884-44CD-98AE-59ECD7B0353A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B151B-3884-44CD-98AE-59ECD7B0353A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rgbClr val="B20838"/>
                </a:solidFill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 sz="2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B151B-3884-44CD-98AE-59ECD7B0353A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Horiz1_201_F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350903" y="6477000"/>
            <a:ext cx="3564497" cy="152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B151B-3884-44CD-98AE-59ECD7B0353A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B151B-3884-44CD-98AE-59ECD7B0353A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B151B-3884-44CD-98AE-59ECD7B0353A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B151B-3884-44CD-98AE-59ECD7B0353A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B151B-3884-44CD-98AE-59ECD7B0353A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B151B-3884-44CD-98AE-59ECD7B0353A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8B151B-3884-44CD-98AE-59ECD7B0353A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60000"/>
                <a:satMod val="355000"/>
              </a:schemeClr>
            </a:gs>
            <a:gs pos="40000">
              <a:schemeClr val="bg1">
                <a:tint val="85000"/>
                <a:satMod val="320000"/>
              </a:schemeClr>
            </a:gs>
            <a:gs pos="100000">
              <a:schemeClr val="accent3">
                <a:lumMod val="75000"/>
              </a:schemeClr>
            </a:gs>
          </a:gsLst>
          <a:path path="circle">
            <a:fillToRect l="-24500" t="-20000" r="124500" b="12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lobal-footer-bg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0" y="6107442"/>
            <a:ext cx="9144000" cy="750558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4" cstate="print">
            <a:lum bright="15000"/>
          </a:blip>
          <a:srcRect/>
          <a:stretch>
            <a:fillRect/>
          </a:stretch>
        </p:blipFill>
        <p:spPr bwMode="auto">
          <a:xfrm>
            <a:off x="0" y="5702300"/>
            <a:ext cx="12700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08B151B-3884-44CD-98AE-59ECD7B0353A}" type="datetimeFigureOut">
              <a:rPr lang="en-US" smtClean="0"/>
              <a:pPr/>
              <a:t>7/15/2011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F15FFD1-4CBE-4DEA-8FFE-988DFB6D4C0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 userDrawn="1"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3" name="Picture 12" descr="sculogo_spot201F_CS.png"/>
          <p:cNvPicPr>
            <a:picLocks noChangeAspect="1"/>
          </p:cNvPicPr>
          <p:nvPr/>
        </p:nvPicPr>
        <p:blipFill>
          <a:blip r:embed="rId15" cstate="print">
            <a:lum bright="75000" contrast="-50000"/>
          </a:blip>
          <a:stretch>
            <a:fillRect/>
          </a:stretch>
        </p:blipFill>
        <p:spPr>
          <a:xfrm>
            <a:off x="72086" y="152401"/>
            <a:ext cx="861106" cy="11429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 baseline="0">
          <a:solidFill>
            <a:srgbClr val="B20838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600" kern="1200">
          <a:solidFill>
            <a:schemeClr val="tx1"/>
          </a:solidFill>
          <a:latin typeface="Calibri" pitchFamily="34" charset="0"/>
          <a:ea typeface="Arial Unicode MS" pitchFamily="34" charset="-122"/>
          <a:cs typeface="Calibri" pitchFamily="34" charset="0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3200" kern="1200">
          <a:solidFill>
            <a:schemeClr val="tx1"/>
          </a:solidFill>
          <a:latin typeface="Calibri" pitchFamily="34" charset="0"/>
          <a:ea typeface="Arial Unicode MS" pitchFamily="34" charset="-122"/>
          <a:cs typeface="Calibri" pitchFamily="34" charset="0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800" kern="1200">
          <a:solidFill>
            <a:schemeClr val="tx1"/>
          </a:solidFill>
          <a:latin typeface="Calibri" pitchFamily="34" charset="0"/>
          <a:ea typeface="Arial Unicode MS" pitchFamily="34" charset="-122"/>
          <a:cs typeface="Calibri" pitchFamily="34" charset="0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400" kern="1200">
          <a:solidFill>
            <a:schemeClr val="tx1"/>
          </a:solidFill>
          <a:latin typeface="Calibri" pitchFamily="34" charset="0"/>
          <a:ea typeface="Arial Unicode MS" pitchFamily="34" charset="-122"/>
          <a:cs typeface="Calibri" pitchFamily="34" charset="0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400" kern="1200">
          <a:solidFill>
            <a:schemeClr val="tx1"/>
          </a:solidFill>
          <a:latin typeface="Calibri" pitchFamily="34" charset="0"/>
          <a:ea typeface="Arial Unicode MS" pitchFamily="34" charset="-122"/>
          <a:cs typeface="Calibri" pitchFamily="34" charset="0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762000"/>
            <a:ext cx="7772400" cy="91440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Simplified Bilateral Intra Smoothing Filter</a:t>
            </a:r>
            <a:endParaRPr lang="en-US" sz="3200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7" name="Picture 6" descr="Trajan1_OL_2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6145412"/>
            <a:ext cx="5334000" cy="228057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447800" y="4495800"/>
            <a:ext cx="1752600" cy="1295400"/>
          </a:xfrm>
          <a:prstGeom prst="rect">
            <a:avLst/>
          </a:prstGeom>
        </p:spPr>
        <p:txBody>
          <a:bodyPr tIns="0">
            <a:normAutofit fontScale="70000" lnSpcReduction="20000"/>
          </a:bodyPr>
          <a:lstStyle/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B20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askerville Old Face" pitchFamily="18" charset="0"/>
                <a:ea typeface="Arial Unicode MS" pitchFamily="34" charset="-122"/>
                <a:cs typeface="Calibri" pitchFamily="34" charset="0"/>
              </a:rPr>
              <a:t>Guichun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20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askerville Old Face" pitchFamily="18" charset="0"/>
                <a:ea typeface="Arial Unicode MS" pitchFamily="34" charset="-122"/>
                <a:cs typeface="Calibri" pitchFamily="34" charset="0"/>
              </a:rPr>
              <a:t> Li</a:t>
            </a: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B20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askerville Old Face" pitchFamily="18" charset="0"/>
                <a:ea typeface="Arial Unicode MS" pitchFamily="34" charset="-122"/>
                <a:cs typeface="Calibri" pitchFamily="34" charset="0"/>
              </a:rPr>
              <a:t>Lingzhi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20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askerville Old Face" pitchFamily="18" charset="0"/>
                <a:ea typeface="Arial Unicode MS" pitchFamily="34" charset="-122"/>
                <a:cs typeface="Calibri" pitchFamily="34" charset="0"/>
              </a:rPr>
              <a:t> Liu</a:t>
            </a: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20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askerville Old Face" pitchFamily="18" charset="0"/>
                <a:ea typeface="Arial Unicode MS" pitchFamily="34" charset="-122"/>
                <a:cs typeface="Calibri" pitchFamily="34" charset="0"/>
              </a:rPr>
              <a:t>Nam Ling</a:t>
            </a: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B20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askerville Old Face" pitchFamily="18" charset="0"/>
                <a:ea typeface="Arial Unicode MS" pitchFamily="34" charset="-122"/>
                <a:cs typeface="Calibri" pitchFamily="34" charset="0"/>
              </a:rPr>
              <a:t>Jianhua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20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askerville Old Face" pitchFamily="18" charset="0"/>
                <a:ea typeface="Arial Unicode MS" pitchFamily="34" charset="-122"/>
                <a:cs typeface="Calibri" pitchFamily="34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B20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askerville Old Face" pitchFamily="18" charset="0"/>
                <a:ea typeface="Arial Unicode MS" pitchFamily="34" charset="-122"/>
                <a:cs typeface="Calibri" pitchFamily="34" charset="0"/>
              </a:rPr>
              <a:t>Zheng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B2083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Baskerville Old Face" pitchFamily="18" charset="0"/>
              <a:ea typeface="Arial Unicode MS" pitchFamily="34" charset="-122"/>
              <a:cs typeface="Calibri" pitchFamily="34" charset="0"/>
            </a:endParaRPr>
          </a:p>
          <a:p>
            <a:pPr marL="27432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2083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askerville Old Face" pitchFamily="18" charset="0"/>
                <a:ea typeface="Arial Unicode MS" pitchFamily="34" charset="-122"/>
                <a:cs typeface="Calibri" pitchFamily="34" charset="0"/>
              </a:rPr>
              <a:t>Philipp Zhang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584960" y="2438400"/>
            <a:ext cx="7406640" cy="762000"/>
          </a:xfrm>
        </p:spPr>
        <p:txBody>
          <a:bodyPr/>
          <a:lstStyle/>
          <a:p>
            <a:r>
              <a:rPr lang="en-US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JCTVC-F528</a:t>
            </a:r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00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 </a:t>
            </a:r>
            <a:r>
              <a:rPr lang="en-US" dirty="0" smtClean="0"/>
              <a:t>the current </a:t>
            </a:r>
            <a:r>
              <a:rPr lang="en-US" dirty="0" smtClean="0"/>
              <a:t>MDIS of </a:t>
            </a:r>
            <a:r>
              <a:rPr lang="en-US" dirty="0" smtClean="0"/>
              <a:t>HM, a 3-tap filter with coefficients of [1 2 1] is used for intra </a:t>
            </a:r>
            <a:r>
              <a:rPr lang="en-US" dirty="0" smtClean="0"/>
              <a:t>smoothing.</a:t>
            </a:r>
          </a:p>
          <a:p>
            <a:r>
              <a:rPr lang="en-US" dirty="0" smtClean="0"/>
              <a:t>In </a:t>
            </a:r>
            <a:r>
              <a:rPr lang="en-US" dirty="0" smtClean="0"/>
              <a:t>this proposal, a simplified bilateral filter is used instead of the original </a:t>
            </a:r>
            <a:r>
              <a:rPr lang="en-US" dirty="0" smtClean="0"/>
              <a:t>filter</a:t>
            </a:r>
            <a:r>
              <a:rPr lang="en-US" dirty="0" smtClean="0"/>
              <a:t>. </a:t>
            </a:r>
            <a:endParaRPr lang="en-US" dirty="0" smtClean="0"/>
          </a:p>
          <a:p>
            <a:r>
              <a:rPr lang="en-US" dirty="0" smtClean="0"/>
              <a:t>The original Bilateral Filter consists of a range filter and a domain filter. Both are nonlinear Gaussian filters, which require complex floating-point computations. This proposed method uses linear approximation of the range filter and a simple fix coefficient filter as the domain filter.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</a:t>
            </a:r>
            <a:r>
              <a:rPr lang="en-US" sz="3600" dirty="0" smtClean="0"/>
              <a:t>he Filtering Process</a:t>
            </a:r>
            <a:endParaRPr lang="en-US" sz="3600" dirty="0"/>
          </a:p>
        </p:txBody>
      </p:sp>
      <p:pic>
        <p:nvPicPr>
          <p:cNvPr id="1026" name="Diagram 3"/>
          <p:cNvPicPr>
            <a:picLocks noChangeArrowheads="1"/>
          </p:cNvPicPr>
          <p:nvPr/>
        </p:nvPicPr>
        <p:blipFill>
          <a:blip r:embed="rId2" cstate="print"/>
          <a:srcRect t="-24065" b="-21004"/>
          <a:stretch>
            <a:fillRect/>
          </a:stretch>
        </p:blipFill>
        <p:spPr bwMode="auto">
          <a:xfrm>
            <a:off x="1281099" y="2057400"/>
            <a:ext cx="7634301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Combination of simplified Range and Domain </a:t>
            </a:r>
            <a:r>
              <a:rPr lang="en-US" sz="4400" dirty="0" smtClean="0"/>
              <a:t>filter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524000"/>
            <a:ext cx="7498080" cy="4724400"/>
          </a:xfrm>
        </p:spPr>
        <p:txBody>
          <a:bodyPr/>
          <a:lstStyle/>
          <a:p>
            <a:r>
              <a:rPr lang="en-US" dirty="0" smtClean="0"/>
              <a:t>1-D Range filter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1-D Domain filter</a:t>
            </a:r>
          </a:p>
          <a:p>
            <a:pPr lvl="1"/>
            <a:r>
              <a:rPr lang="en-US" dirty="0" smtClean="0"/>
              <a:t>The domain filter is a smoothing filter applied according to the geometric closeness of the weighted pixels.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	[1 2 1] 3-tap filter is used</a:t>
            </a:r>
          </a:p>
          <a:p>
            <a:r>
              <a:rPr lang="en-US" dirty="0" smtClean="0"/>
              <a:t>Coefficients of the combined filter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2133600"/>
            <a:ext cx="632028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5562600"/>
            <a:ext cx="632028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Integer Division for Output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Output pixel value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Dividend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Divisor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71649" y="2330450"/>
            <a:ext cx="6725369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3768082"/>
            <a:ext cx="7924800" cy="194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54389" y="5257800"/>
            <a:ext cx="2770011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hangingPunct="0"/>
            <a:r>
              <a:rPr lang="en-US" sz="2800" dirty="0" smtClean="0"/>
              <a:t>Proposed Intra Smoothing</a:t>
            </a:r>
            <a:br>
              <a:rPr lang="en-US" sz="2800" dirty="0" smtClean="0"/>
            </a:br>
            <a:r>
              <a:rPr lang="en-US" sz="2800" dirty="0" smtClean="0"/>
              <a:t>vs. HM3.1 </a:t>
            </a:r>
            <a:r>
              <a:rPr lang="en-US" sz="2800" dirty="0" smtClean="0"/>
              <a:t>A</a:t>
            </a:r>
            <a:r>
              <a:rPr lang="en-US" sz="2800" dirty="0" smtClean="0"/>
              <a:t>nchor with MDIS off</a:t>
            </a:r>
            <a:endParaRPr lang="en-US" sz="2800" dirty="0" smtClean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600200" y="1752600"/>
          <a:ext cx="6705602" cy="4190998"/>
        </p:xfrm>
        <a:graphic>
          <a:graphicData uri="http://schemas.openxmlformats.org/drawingml/2006/table">
            <a:tbl>
              <a:tblPr/>
              <a:tblGrid>
                <a:gridCol w="1316592"/>
                <a:gridCol w="927025"/>
                <a:gridCol w="927025"/>
                <a:gridCol w="883740"/>
                <a:gridCol w="883740"/>
                <a:gridCol w="883740"/>
                <a:gridCol w="883740"/>
              </a:tblGrid>
              <a:tr h="436058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All Intra LC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605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Y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U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Y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U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83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Class A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-0.35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-0.39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-0.48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-0.50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-0.40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-0.61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1183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Class B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-0.23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-0.28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-0.35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-0.31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-0.23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-0.25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183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Class C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-0.01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-0.10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-0.04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0.20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-0.01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0.01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183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Class D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-0.16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-0.25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-0.22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-0.17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-0.16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-0.23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183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Class E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-0.34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-0.54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-0.53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-0.52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-0.49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"/>
                          <a:ea typeface="宋体"/>
                        </a:rPr>
                        <a:t>-0.46 </a:t>
                      </a:r>
                      <a:endParaRPr lang="en-US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83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Times New Roman"/>
                        </a:rPr>
                        <a:t>Overall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latin typeface="Arial"/>
                          <a:ea typeface="宋体"/>
                        </a:rPr>
                        <a:t>-0.21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latin typeface="Arial"/>
                          <a:ea typeface="宋体"/>
                        </a:rPr>
                        <a:t>-0.30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latin typeface="Arial"/>
                          <a:ea typeface="宋体"/>
                        </a:rPr>
                        <a:t>-0.32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latin typeface="Arial"/>
                          <a:ea typeface="宋体"/>
                        </a:rPr>
                        <a:t>-0.25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latin typeface="Arial"/>
                          <a:ea typeface="宋体"/>
                        </a:rPr>
                        <a:t>-0.24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latin typeface="Arial"/>
                          <a:ea typeface="宋体"/>
                        </a:rPr>
                        <a:t>-0.30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83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103%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105%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6058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103%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"/>
                          <a:ea typeface="宋体"/>
                        </a:rPr>
                        <a:t>103%</a:t>
                      </a:r>
                      <a:endParaRPr lang="en-US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hangingPunct="0"/>
            <a:r>
              <a:rPr lang="en-US" sz="2800" dirty="0" smtClean="0"/>
              <a:t>Proposed Intra </a:t>
            </a:r>
            <a:r>
              <a:rPr lang="en-US" sz="2800" dirty="0" smtClean="0"/>
              <a:t>Smoothing </a:t>
            </a:r>
            <a:br>
              <a:rPr lang="en-US" sz="2800" dirty="0" smtClean="0"/>
            </a:br>
            <a:r>
              <a:rPr lang="en-US" sz="2800" dirty="0" smtClean="0"/>
              <a:t>vs</a:t>
            </a:r>
            <a:r>
              <a:rPr lang="en-US" sz="2800" dirty="0" smtClean="0"/>
              <a:t>. HM3.1 </a:t>
            </a:r>
            <a:r>
              <a:rPr lang="en-US" sz="2800" dirty="0" smtClean="0"/>
              <a:t>Anchor</a:t>
            </a:r>
            <a:endParaRPr lang="en-US" sz="2800" dirty="0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600200" y="1600197"/>
          <a:ext cx="6857998" cy="3124207"/>
        </p:xfrm>
        <a:graphic>
          <a:graphicData uri="http://schemas.openxmlformats.org/drawingml/2006/table">
            <a:tbl>
              <a:tblPr/>
              <a:tblGrid>
                <a:gridCol w="1354345"/>
                <a:gridCol w="910937"/>
                <a:gridCol w="861772"/>
                <a:gridCol w="1003700"/>
                <a:gridCol w="1003700"/>
                <a:gridCol w="861772"/>
                <a:gridCol w="861772"/>
              </a:tblGrid>
              <a:tr h="325062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endParaRPr lang="en-US" sz="1600" dirty="0">
                        <a:latin typeface="Arial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All Intra LC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506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Y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U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Y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U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0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Class A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0.04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0.05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0.14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0.14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0.03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0.09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700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Class B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-0.04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-0.07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-0.15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0.02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-0.03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-0.08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00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Class C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-0.14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-0.15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-0.10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-0.15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-0.17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-0.16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00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latin typeface="Arial"/>
                          <a:ea typeface="Times New Roman"/>
                        </a:rPr>
                        <a:t>Class D</a:t>
                      </a:r>
                      <a:endParaRPr lang="en-US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-0.12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-0.12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-0.07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-0.07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-0.05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-0.12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00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Class E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-0.03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-0.01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-0.01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0.07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-0.01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-0.01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0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b="1">
                          <a:latin typeface="Arial"/>
                          <a:ea typeface="Times New Roman"/>
                        </a:rPr>
                        <a:t>Overall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latin typeface="Arial"/>
                          <a:ea typeface="宋体"/>
                        </a:rPr>
                        <a:t>-0.06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latin typeface="Arial"/>
                          <a:ea typeface="宋体"/>
                        </a:rPr>
                        <a:t>-0.06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latin typeface="Arial"/>
                          <a:ea typeface="宋体"/>
                        </a:rPr>
                        <a:t>-0.04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latin typeface="Arial"/>
                          <a:ea typeface="宋体"/>
                        </a:rPr>
                        <a:t>0.00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latin typeface="Arial"/>
                          <a:ea typeface="宋体"/>
                        </a:rPr>
                        <a:t>-0.05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b="1">
                          <a:latin typeface="Arial"/>
                          <a:ea typeface="宋体"/>
                        </a:rPr>
                        <a:t>-0.06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00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Enc Time[%]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102%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102%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506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Dec Time[%]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102%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"/>
                          <a:ea typeface="宋体"/>
                        </a:rPr>
                        <a:t>101%</a:t>
                      </a:r>
                      <a:endParaRPr lang="en-US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00200" y="5181600"/>
          <a:ext cx="6858001" cy="882127"/>
        </p:xfrm>
        <a:graphic>
          <a:graphicData uri="http://schemas.openxmlformats.org/drawingml/2006/table">
            <a:tbl>
              <a:tblPr/>
              <a:tblGrid>
                <a:gridCol w="1371416"/>
                <a:gridCol w="908112"/>
                <a:gridCol w="859099"/>
                <a:gridCol w="1000588"/>
                <a:gridCol w="1000588"/>
                <a:gridCol w="859099"/>
                <a:gridCol w="859099"/>
              </a:tblGrid>
              <a:tr h="221876">
                <a:tc rowSpan="2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latin typeface="Arial"/>
                          <a:ea typeface="Times New Roman"/>
                        </a:rPr>
                        <a:t> </a:t>
                      </a:r>
                      <a:endParaRPr lang="en-US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All Intra HE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All Intra LC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187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 dirty="0">
                          <a:latin typeface="Arial"/>
                          <a:ea typeface="Times New Roman"/>
                        </a:rPr>
                        <a:t>Y</a:t>
                      </a:r>
                      <a:endParaRPr lang="en-US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U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Y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U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600">
                          <a:latin typeface="Arial"/>
                          <a:ea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4447"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500" dirty="0" err="1">
                          <a:latin typeface="Arial"/>
                          <a:ea typeface="宋体"/>
                        </a:rPr>
                        <a:t>BasketballDrill</a:t>
                      </a:r>
                      <a:endParaRPr lang="en-US" sz="15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-0.4 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"/>
                          <a:ea typeface="宋体"/>
                        </a:rPr>
                        <a:t>-0.5</a:t>
                      </a:r>
                      <a:endParaRPr lang="en-US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-0.4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-0.6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>
                          <a:latin typeface="Arial"/>
                          <a:ea typeface="宋体"/>
                        </a:rPr>
                        <a:t>-0.6</a:t>
                      </a:r>
                      <a:endParaRPr lang="en-US" sz="16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latin typeface="Arial"/>
                          <a:ea typeface="宋体"/>
                        </a:rPr>
                        <a:t>-0.5</a:t>
                      </a:r>
                      <a:endParaRPr lang="en-US" sz="16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9342</TotalTime>
  <Words>385</Words>
  <Application>Microsoft Office PowerPoint</Application>
  <PresentationFormat>On-screen Show (4:3)</PresentationFormat>
  <Paragraphs>159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Solstice</vt:lpstr>
      <vt:lpstr>Simplified Bilateral Intra Smoothing Filter</vt:lpstr>
      <vt:lpstr>Introduction</vt:lpstr>
      <vt:lpstr>The Filtering Process</vt:lpstr>
      <vt:lpstr>Combination of simplified Range and Domain filter</vt:lpstr>
      <vt:lpstr>Integer Division for Output</vt:lpstr>
      <vt:lpstr>Proposed Intra Smoothing vs. HM3.1 Anchor with MDIS off</vt:lpstr>
      <vt:lpstr>Proposed Intra Smoothing  vs. HM3.1 Anchor</vt:lpstr>
    </vt:vector>
  </TitlesOfParts>
  <Company>Santa Clara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Guichun Li</dc:creator>
  <cp:lastModifiedBy>Windows User</cp:lastModifiedBy>
  <cp:revision>487</cp:revision>
  <dcterms:created xsi:type="dcterms:W3CDTF">2010-09-30T04:42:42Z</dcterms:created>
  <dcterms:modified xsi:type="dcterms:W3CDTF">2011-07-15T17:48:39Z</dcterms:modified>
</cp:coreProperties>
</file>