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9">
  <p:sldMasterIdLst>
    <p:sldMasterId id="2147483649" r:id="rId1"/>
    <p:sldMasterId id="2147483654" r:id="rId2"/>
    <p:sldMasterId id="2147483652" r:id="rId3"/>
  </p:sldMasterIdLst>
  <p:notesMasterIdLst>
    <p:notesMasterId r:id="rId38"/>
  </p:notesMasterIdLst>
  <p:sldIdLst>
    <p:sldId id="256" r:id="rId4"/>
    <p:sldId id="264" r:id="rId5"/>
    <p:sldId id="265" r:id="rId6"/>
    <p:sldId id="266" r:id="rId7"/>
    <p:sldId id="267" r:id="rId8"/>
    <p:sldId id="268" r:id="rId9"/>
    <p:sldId id="269" r:id="rId10"/>
    <p:sldId id="271" r:id="rId11"/>
    <p:sldId id="270" r:id="rId12"/>
    <p:sldId id="272" r:id="rId13"/>
    <p:sldId id="273" r:id="rId14"/>
    <p:sldId id="274" r:id="rId15"/>
    <p:sldId id="275" r:id="rId16"/>
    <p:sldId id="276" r:id="rId17"/>
    <p:sldId id="278" r:id="rId18"/>
    <p:sldId id="277" r:id="rId19"/>
    <p:sldId id="279" r:id="rId20"/>
    <p:sldId id="280" r:id="rId21"/>
    <p:sldId id="281" r:id="rId22"/>
    <p:sldId id="282" r:id="rId23"/>
    <p:sldId id="283" r:id="rId24"/>
    <p:sldId id="284" r:id="rId25"/>
    <p:sldId id="301" r:id="rId26"/>
    <p:sldId id="286" r:id="rId27"/>
    <p:sldId id="287" r:id="rId28"/>
    <p:sldId id="288" r:id="rId29"/>
    <p:sldId id="289" r:id="rId30"/>
    <p:sldId id="290" r:id="rId31"/>
    <p:sldId id="292" r:id="rId32"/>
    <p:sldId id="291" r:id="rId33"/>
    <p:sldId id="294" r:id="rId34"/>
    <p:sldId id="298" r:id="rId35"/>
    <p:sldId id="299" r:id="rId36"/>
    <p:sldId id="263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006699"/>
    <a:srgbClr val="0000CC"/>
    <a:srgbClr val="0012C0"/>
    <a:srgbClr val="CCFF99"/>
    <a:srgbClr val="CCCCFF"/>
    <a:srgbClr val="99CCFF"/>
    <a:srgbClr val="009999"/>
    <a:srgbClr val="669900"/>
    <a:srgbClr val="99CC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深色样式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03" autoAdjust="0"/>
    <p:restoredTop sz="91834" autoAdjust="0"/>
  </p:normalViewPr>
  <p:slideViewPr>
    <p:cSldViewPr>
      <p:cViewPr>
        <p:scale>
          <a:sx n="80" d="100"/>
          <a:sy n="80" d="100"/>
        </p:scale>
        <p:origin x="-10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215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CAADA73-198F-45F5-8A50-E996F27E46D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E4A45D-2D53-46DC-9138-AAC9920FC0EE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C8F27F-2D26-493E-A5DD-54F5BACAA223}" type="slidenum">
              <a:rPr lang="zh-CN" altLang="en-US" smtClean="0"/>
              <a:pPr/>
              <a:t>34</a:t>
            </a:fld>
            <a:endParaRPr lang="en-US" altLang="zh-CN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Logo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89588"/>
            <a:ext cx="763588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82638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652463" y="6207125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>
              <a:defRPr/>
            </a:pPr>
            <a:r>
              <a:rPr lang="en-US" altLang="zh-CN" sz="1200">
                <a:solidFill>
                  <a:schemeClr val="tx1"/>
                </a:solidFill>
                <a:latin typeface="FrutigerNext LT Bold"/>
              </a:rPr>
              <a:t>HUAWEI TECHNOLOGIES CO., LTD.</a:t>
            </a:r>
            <a:endParaRPr lang="en-US" altLang="zh-CN" sz="22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7224713" y="4094163"/>
            <a:ext cx="1333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>
              <a:defRPr/>
            </a:pPr>
            <a:r>
              <a:rPr lang="en-US" altLang="zh-CN" sz="1200">
                <a:ea typeface="MS PGothic" pitchFamily="34" charset="-128"/>
              </a:rPr>
              <a:t>www.huawei.com</a:t>
            </a:r>
          </a:p>
        </p:txBody>
      </p:sp>
      <p:sp>
        <p:nvSpPr>
          <p:cNvPr id="8" name="Text Box 66"/>
          <p:cNvSpPr txBox="1">
            <a:spLocks noChangeArrowheads="1"/>
          </p:cNvSpPr>
          <p:nvPr/>
        </p:nvSpPr>
        <p:spPr bwMode="auto">
          <a:xfrm>
            <a:off x="-1968500" y="1322388"/>
            <a:ext cx="1968500" cy="3752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0139" tIns="40069" rIns="80139" bIns="40069">
            <a:spAutoFit/>
          </a:bodyPr>
          <a:lstStyle/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:40-47pt  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副标题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:26-30pt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反白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Medium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:35-47pt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en-US" altLang="zh-CN" sz="1100">
                <a:latin typeface="Arial" charset="0"/>
                <a:ea typeface="华文细黑" pitchFamily="2" charset="-122"/>
              </a:rPr>
              <a:t>  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副标题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:24-28pt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反白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</a:t>
            </a: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spcBef>
                <a:spcPct val="50000"/>
              </a:spcBef>
              <a:defRPr/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4404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636588" y="1392238"/>
            <a:ext cx="5303837" cy="1666875"/>
          </a:xfrm>
        </p:spPr>
        <p:txBody>
          <a:bodyPr/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4048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4213" y="3182938"/>
            <a:ext cx="5305425" cy="865187"/>
          </a:xfrm>
        </p:spPr>
        <p:txBody>
          <a:bodyPr lIns="80139" tIns="40069" rIns="80139" bIns="40069"/>
          <a:lstStyle>
            <a:lvl1pPr marL="0" indent="0">
              <a:buFont typeface="Wingdings" pitchFamily="2" charset="2"/>
              <a:buNone/>
              <a:defRPr sz="2800">
                <a:solidFill>
                  <a:schemeClr val="bg1"/>
                </a:solidFill>
                <a:latin typeface="华文细黑" pitchFamily="2" charset="-122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9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684213" y="282575"/>
            <a:ext cx="2133600" cy="474663"/>
          </a:xfrm>
        </p:spPr>
        <p:txBody>
          <a:bodyPr lIns="80139" tIns="40069" rIns="80139" bIns="40069"/>
          <a:lstStyle>
            <a:lvl1pPr>
              <a:lnSpc>
                <a:spcPct val="100000"/>
              </a:lnSpc>
              <a:defRPr>
                <a:latin typeface="FrutigerNext LT Regular" pitchFamily="34" charset="0"/>
              </a:defRPr>
            </a:lvl1pPr>
          </a:lstStyle>
          <a:p>
            <a:pPr>
              <a:defRPr/>
            </a:pPr>
            <a:fld id="{C71167D8-B749-43DF-9EDA-EEF5E38F1B53}" type="datetime1">
              <a:rPr lang="zh-CN" altLang="en-US"/>
              <a:pPr>
                <a:defRPr/>
              </a:pPr>
              <a:t>2011-7-14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D06AA7F1-57E4-4D10-AC84-3350286A7B50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430213"/>
            <a:ext cx="1981200" cy="54054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5795962" cy="54054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D877EF17-60B0-4E70-945E-F33A66F5B845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2463" y="430213"/>
            <a:ext cx="7745412" cy="8715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92650" y="1641475"/>
            <a:ext cx="3889375" cy="2020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92650" y="3814763"/>
            <a:ext cx="3889375" cy="20208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CE846722-8DCC-4832-B53B-2DEA5279F728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2463" y="71414"/>
            <a:ext cx="7745412" cy="8715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1000108"/>
            <a:ext cx="7929562" cy="5214973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12F18F60-E23D-4C27-876B-101B20991A92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638175"/>
            <a:ext cx="1981200" cy="51974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638175"/>
            <a:ext cx="5795962" cy="51974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8C13967D-412D-4AB0-A364-8B3C3D89D6BE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180EDEC3-4C0F-448D-902D-C9B2D3C1D0B5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1E2ED694-3A20-4EDB-85C8-E81BFB93A306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28017119-8099-4300-BB22-58CA777DF2EB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CAEC47BE-49C1-4957-B289-91479209F871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FB530AC6-777C-457D-9CFC-2BC3E436EC6D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fld id="{054A68BF-C8FB-4594-97D5-44AAABE9BE68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9" descr="d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24588"/>
            <a:ext cx="915035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52463" y="6438900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>
              <a:defRPr/>
            </a:pPr>
            <a:r>
              <a:rPr lang="en-US" altLang="zh-CN" sz="1200">
                <a:solidFill>
                  <a:schemeClr val="tx1"/>
                </a:solidFill>
                <a:latin typeface="FrutigerNext LT Bold"/>
              </a:rPr>
              <a:t>HUAWEI TECHNOLOGIES CO., LTD.</a:t>
            </a:r>
            <a:endParaRPr lang="en-US" altLang="zh-CN" sz="220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1028" name="Picture 9" descr="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08875" y="6399213"/>
            <a:ext cx="1311275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2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1113" y="6489700"/>
            <a:ext cx="20970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200">
                <a:solidFill>
                  <a:schemeClr val="tx1"/>
                </a:solidFill>
                <a:latin typeface="FrutigerNext LT Bold"/>
              </a:defRPr>
            </a:lvl1pPr>
          </a:lstStyle>
          <a:p>
            <a:pPr>
              <a:defRPr/>
            </a:pPr>
            <a:r>
              <a:rPr lang="de-DE" altLang="zh-CN"/>
              <a:t>Page </a:t>
            </a:r>
            <a:fld id="{7B002752-B47A-46E3-B3C6-AE2FAF6085E1}" type="slidenum">
              <a:rPr lang="de-DE" altLang="zh-CN"/>
              <a:pPr>
                <a:defRPr/>
              </a:pPr>
              <a:t>‹#›</a:t>
            </a:fld>
            <a:endParaRPr lang="en-GB" altLang="zh-CN"/>
          </a:p>
        </p:txBody>
      </p:sp>
      <p:sp>
        <p:nvSpPr>
          <p:cNvPr id="1030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430213"/>
            <a:ext cx="7745412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39" tIns="40069" rIns="80139" bIns="400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-1908175" y="528638"/>
            <a:ext cx="1844675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:32-35pt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en-US" altLang="zh-CN" sz="1100">
                <a:ea typeface="华文细黑" pitchFamily="2" charset="-122"/>
              </a:rPr>
              <a:t>FrutigerNext LT Medium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algn="r" defTabSz="801688">
              <a:lnSpc>
                <a:spcPct val="7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:30-32pt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:20-22pt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 :18pt  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en-US" altLang="zh-CN" sz="1100">
                <a:ea typeface="华文细黑" pitchFamily="2" charset="-122"/>
              </a:rPr>
              <a:t>FrutigerNext LT Regular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algn="r" defTabSz="801688">
              <a:lnSpc>
                <a:spcPct val="7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:18-20pt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):18pt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 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28734" name="Rectangle 62"/>
          <p:cNvSpPr>
            <a:spLocks noChangeArrowheads="1"/>
          </p:cNvSpPr>
          <p:nvPr/>
        </p:nvSpPr>
        <p:spPr bwMode="auto">
          <a:xfrm>
            <a:off x="9199563" y="1423988"/>
            <a:ext cx="1049337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配色参考方案：</a:t>
            </a:r>
          </a:p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建议同一页面内不超过四种颜色，以下是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13</a:t>
            </a: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组配色方案，同一页面内只选择一组使用。（仅供参考）</a:t>
            </a: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737" name="Rectangle 65"/>
          <p:cNvSpPr>
            <a:spLocks noChangeArrowheads="1"/>
          </p:cNvSpPr>
          <p:nvPr/>
        </p:nvSpPr>
        <p:spPr bwMode="auto">
          <a:xfrm>
            <a:off x="9199563" y="-61913"/>
            <a:ext cx="1049337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客户或者合作伙伴的标志放在右上角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.</a:t>
            </a: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3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8752" name="Rectangle 80"/>
          <p:cNvSpPr>
            <a:spLocks noChangeArrowheads="1"/>
          </p:cNvSpPr>
          <p:nvPr/>
        </p:nvSpPr>
        <p:spPr bwMode="auto">
          <a:xfrm>
            <a:off x="9269413" y="3429000"/>
            <a:ext cx="919162" cy="34909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5" tIns="45712" rIns="91425" bIns="45712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grpSp>
        <p:nvGrpSpPr>
          <p:cNvPr id="1036" name="Group 81"/>
          <p:cNvGrpSpPr>
            <a:grpSpLocks/>
          </p:cNvGrpSpPr>
          <p:nvPr/>
        </p:nvGrpSpPr>
        <p:grpSpPr bwMode="auto">
          <a:xfrm>
            <a:off x="9355138" y="3789363"/>
            <a:ext cx="739775" cy="182562"/>
            <a:chOff x="5893" y="2387"/>
            <a:chExt cx="466" cy="115"/>
          </a:xfrm>
        </p:grpSpPr>
        <p:sp>
          <p:nvSpPr>
            <p:cNvPr id="28754" name="Rectangle 82"/>
            <p:cNvSpPr>
              <a:spLocks noChangeArrowheads="1"/>
            </p:cNvSpPr>
            <p:nvPr userDrawn="1"/>
          </p:nvSpPr>
          <p:spPr bwMode="auto">
            <a:xfrm flipV="1">
              <a:off x="6010" y="2387"/>
              <a:ext cx="116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55" name="Rectangle 83"/>
            <p:cNvSpPr>
              <a:spLocks noChangeArrowheads="1"/>
            </p:cNvSpPr>
            <p:nvPr userDrawn="1"/>
          </p:nvSpPr>
          <p:spPr bwMode="auto">
            <a:xfrm flipV="1">
              <a:off x="6126" y="2387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56" name="Rectangle 84"/>
            <p:cNvSpPr>
              <a:spLocks noChangeArrowheads="1"/>
            </p:cNvSpPr>
            <p:nvPr userDrawn="1"/>
          </p:nvSpPr>
          <p:spPr bwMode="auto">
            <a:xfrm flipV="1">
              <a:off x="6242" y="2387"/>
              <a:ext cx="117" cy="115"/>
            </a:xfrm>
            <a:prstGeom prst="rect">
              <a:avLst/>
            </a:prstGeom>
            <a:solidFill>
              <a:srgbClr val="99660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57" name="Rectangle 85"/>
            <p:cNvSpPr>
              <a:spLocks noChangeArrowheads="1"/>
            </p:cNvSpPr>
            <p:nvPr userDrawn="1"/>
          </p:nvSpPr>
          <p:spPr bwMode="auto">
            <a:xfrm flipV="1">
              <a:off x="5893" y="2387"/>
              <a:ext cx="117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37" name="Group 86"/>
          <p:cNvGrpSpPr>
            <a:grpSpLocks/>
          </p:cNvGrpSpPr>
          <p:nvPr/>
        </p:nvGrpSpPr>
        <p:grpSpPr bwMode="auto">
          <a:xfrm>
            <a:off x="9355138" y="4005263"/>
            <a:ext cx="739775" cy="182562"/>
            <a:chOff x="5893" y="2523"/>
            <a:chExt cx="466" cy="115"/>
          </a:xfrm>
        </p:grpSpPr>
        <p:sp>
          <p:nvSpPr>
            <p:cNvPr id="28759" name="Rectangle 87"/>
            <p:cNvSpPr>
              <a:spLocks noChangeArrowheads="1"/>
            </p:cNvSpPr>
            <p:nvPr userDrawn="1"/>
          </p:nvSpPr>
          <p:spPr bwMode="auto">
            <a:xfrm flipV="1">
              <a:off x="6010" y="2523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60" name="Rectangle 88"/>
            <p:cNvSpPr>
              <a:spLocks noChangeArrowheads="1"/>
            </p:cNvSpPr>
            <p:nvPr userDrawn="1"/>
          </p:nvSpPr>
          <p:spPr bwMode="auto">
            <a:xfrm flipV="1">
              <a:off x="6126" y="2523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61" name="Rectangle 89"/>
            <p:cNvSpPr>
              <a:spLocks noChangeArrowheads="1"/>
            </p:cNvSpPr>
            <p:nvPr userDrawn="1"/>
          </p:nvSpPr>
          <p:spPr bwMode="auto">
            <a:xfrm flipV="1">
              <a:off x="6242" y="2523"/>
              <a:ext cx="117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62" name="Rectangle 90"/>
            <p:cNvSpPr>
              <a:spLocks noChangeArrowheads="1"/>
            </p:cNvSpPr>
            <p:nvPr userDrawn="1"/>
          </p:nvSpPr>
          <p:spPr bwMode="auto">
            <a:xfrm flipV="1">
              <a:off x="5893" y="2523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38" name="Group 91"/>
          <p:cNvGrpSpPr>
            <a:grpSpLocks/>
          </p:cNvGrpSpPr>
          <p:nvPr/>
        </p:nvGrpSpPr>
        <p:grpSpPr bwMode="auto">
          <a:xfrm>
            <a:off x="9355138" y="4221163"/>
            <a:ext cx="739775" cy="182562"/>
            <a:chOff x="5893" y="2659"/>
            <a:chExt cx="466" cy="115"/>
          </a:xfrm>
        </p:grpSpPr>
        <p:sp>
          <p:nvSpPr>
            <p:cNvPr id="28764" name="Rectangle 92"/>
            <p:cNvSpPr>
              <a:spLocks noChangeArrowheads="1"/>
            </p:cNvSpPr>
            <p:nvPr userDrawn="1"/>
          </p:nvSpPr>
          <p:spPr bwMode="auto">
            <a:xfrm flipV="1">
              <a:off x="6010" y="2659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65" name="Rectangle 93"/>
            <p:cNvSpPr>
              <a:spLocks noChangeArrowheads="1"/>
            </p:cNvSpPr>
            <p:nvPr userDrawn="1"/>
          </p:nvSpPr>
          <p:spPr bwMode="auto">
            <a:xfrm flipV="1">
              <a:off x="6126" y="2659"/>
              <a:ext cx="116" cy="115"/>
            </a:xfrm>
            <a:prstGeom prst="rect">
              <a:avLst/>
            </a:prstGeom>
            <a:solidFill>
              <a:srgbClr val="0099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66" name="Rectangle 94"/>
            <p:cNvSpPr>
              <a:spLocks noChangeArrowheads="1"/>
            </p:cNvSpPr>
            <p:nvPr userDrawn="1"/>
          </p:nvSpPr>
          <p:spPr bwMode="auto">
            <a:xfrm flipV="1">
              <a:off x="6242" y="2659"/>
              <a:ext cx="117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67" name="Rectangle 95"/>
            <p:cNvSpPr>
              <a:spLocks noChangeArrowheads="1"/>
            </p:cNvSpPr>
            <p:nvPr userDrawn="1"/>
          </p:nvSpPr>
          <p:spPr bwMode="auto">
            <a:xfrm flipV="1">
              <a:off x="5893" y="2659"/>
              <a:ext cx="117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39" name="Group 96"/>
          <p:cNvGrpSpPr>
            <a:grpSpLocks/>
          </p:cNvGrpSpPr>
          <p:nvPr/>
        </p:nvGrpSpPr>
        <p:grpSpPr bwMode="auto">
          <a:xfrm>
            <a:off x="9355138" y="3573463"/>
            <a:ext cx="739775" cy="188912"/>
            <a:chOff x="5893" y="2251"/>
            <a:chExt cx="466" cy="119"/>
          </a:xfrm>
        </p:grpSpPr>
        <p:sp>
          <p:nvSpPr>
            <p:cNvPr id="28769" name="Rectangle 97"/>
            <p:cNvSpPr>
              <a:spLocks noChangeArrowheads="1"/>
            </p:cNvSpPr>
            <p:nvPr userDrawn="1"/>
          </p:nvSpPr>
          <p:spPr bwMode="auto">
            <a:xfrm flipV="1">
              <a:off x="6126" y="2251"/>
              <a:ext cx="116" cy="119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70" name="Rectangle 98"/>
            <p:cNvSpPr>
              <a:spLocks noChangeArrowheads="1"/>
            </p:cNvSpPr>
            <p:nvPr userDrawn="1"/>
          </p:nvSpPr>
          <p:spPr bwMode="auto">
            <a:xfrm flipV="1">
              <a:off x="6242" y="2251"/>
              <a:ext cx="117" cy="119"/>
            </a:xfrm>
            <a:prstGeom prst="rect">
              <a:avLst/>
            </a:prstGeom>
            <a:solidFill>
              <a:srgbClr val="CC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71" name="Rectangle 99"/>
            <p:cNvSpPr>
              <a:spLocks noChangeArrowheads="1"/>
            </p:cNvSpPr>
            <p:nvPr userDrawn="1"/>
          </p:nvSpPr>
          <p:spPr bwMode="auto">
            <a:xfrm flipV="1">
              <a:off x="5893" y="2251"/>
              <a:ext cx="117" cy="11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72" name="Rectangle 100"/>
            <p:cNvSpPr>
              <a:spLocks noChangeArrowheads="1"/>
            </p:cNvSpPr>
            <p:nvPr userDrawn="1"/>
          </p:nvSpPr>
          <p:spPr bwMode="auto">
            <a:xfrm flipV="1">
              <a:off x="6010" y="2251"/>
              <a:ext cx="116" cy="119"/>
            </a:xfrm>
            <a:prstGeom prst="rect">
              <a:avLst/>
            </a:prstGeom>
            <a:solidFill>
              <a:srgbClr val="66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40" name="Group 101"/>
          <p:cNvGrpSpPr>
            <a:grpSpLocks/>
          </p:cNvGrpSpPr>
          <p:nvPr/>
        </p:nvGrpSpPr>
        <p:grpSpPr bwMode="auto">
          <a:xfrm>
            <a:off x="9355138" y="4581525"/>
            <a:ext cx="739775" cy="182563"/>
            <a:chOff x="5893" y="2886"/>
            <a:chExt cx="466" cy="115"/>
          </a:xfrm>
        </p:grpSpPr>
        <p:sp>
          <p:nvSpPr>
            <p:cNvPr id="28774" name="Rectangle 102"/>
            <p:cNvSpPr>
              <a:spLocks noChangeArrowheads="1"/>
            </p:cNvSpPr>
            <p:nvPr userDrawn="1"/>
          </p:nvSpPr>
          <p:spPr bwMode="auto">
            <a:xfrm flipV="1">
              <a:off x="6010" y="2886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75" name="Rectangle 103"/>
            <p:cNvSpPr>
              <a:spLocks noChangeArrowheads="1"/>
            </p:cNvSpPr>
            <p:nvPr userDrawn="1"/>
          </p:nvSpPr>
          <p:spPr bwMode="auto">
            <a:xfrm flipV="1">
              <a:off x="6126" y="2886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76" name="Rectangle 104"/>
            <p:cNvSpPr>
              <a:spLocks noChangeArrowheads="1"/>
            </p:cNvSpPr>
            <p:nvPr userDrawn="1"/>
          </p:nvSpPr>
          <p:spPr bwMode="auto">
            <a:xfrm flipV="1">
              <a:off x="6242" y="2886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77" name="Rectangle 105"/>
            <p:cNvSpPr>
              <a:spLocks noChangeArrowheads="1"/>
            </p:cNvSpPr>
            <p:nvPr userDrawn="1"/>
          </p:nvSpPr>
          <p:spPr bwMode="auto">
            <a:xfrm flipV="1">
              <a:off x="5893" y="2886"/>
              <a:ext cx="117" cy="115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41" name="Group 106"/>
          <p:cNvGrpSpPr>
            <a:grpSpLocks/>
          </p:cNvGrpSpPr>
          <p:nvPr/>
        </p:nvGrpSpPr>
        <p:grpSpPr bwMode="auto">
          <a:xfrm>
            <a:off x="9355138" y="4797425"/>
            <a:ext cx="739775" cy="182563"/>
            <a:chOff x="5893" y="3022"/>
            <a:chExt cx="466" cy="115"/>
          </a:xfrm>
        </p:grpSpPr>
        <p:sp>
          <p:nvSpPr>
            <p:cNvPr id="28779" name="Rectangle 107"/>
            <p:cNvSpPr>
              <a:spLocks noChangeArrowheads="1"/>
            </p:cNvSpPr>
            <p:nvPr userDrawn="1"/>
          </p:nvSpPr>
          <p:spPr bwMode="auto">
            <a:xfrm flipV="1">
              <a:off x="6010" y="3022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80" name="Rectangle 108"/>
            <p:cNvSpPr>
              <a:spLocks noChangeArrowheads="1"/>
            </p:cNvSpPr>
            <p:nvPr userDrawn="1"/>
          </p:nvSpPr>
          <p:spPr bwMode="auto">
            <a:xfrm flipV="1">
              <a:off x="6126" y="3022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81" name="Rectangle 109"/>
            <p:cNvSpPr>
              <a:spLocks noChangeArrowheads="1"/>
            </p:cNvSpPr>
            <p:nvPr userDrawn="1"/>
          </p:nvSpPr>
          <p:spPr bwMode="auto">
            <a:xfrm flipV="1">
              <a:off x="6242" y="3022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82" name="Rectangle 110"/>
            <p:cNvSpPr>
              <a:spLocks noChangeArrowheads="1"/>
            </p:cNvSpPr>
            <p:nvPr userDrawn="1"/>
          </p:nvSpPr>
          <p:spPr bwMode="auto">
            <a:xfrm flipV="1">
              <a:off x="5893" y="3022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42" name="Group 111"/>
          <p:cNvGrpSpPr>
            <a:grpSpLocks/>
          </p:cNvGrpSpPr>
          <p:nvPr/>
        </p:nvGrpSpPr>
        <p:grpSpPr bwMode="auto">
          <a:xfrm>
            <a:off x="9355138" y="5013325"/>
            <a:ext cx="739775" cy="182563"/>
            <a:chOff x="5893" y="3158"/>
            <a:chExt cx="466" cy="115"/>
          </a:xfrm>
        </p:grpSpPr>
        <p:sp>
          <p:nvSpPr>
            <p:cNvPr id="28784" name="Rectangle 112"/>
            <p:cNvSpPr>
              <a:spLocks noChangeArrowheads="1"/>
            </p:cNvSpPr>
            <p:nvPr userDrawn="1"/>
          </p:nvSpPr>
          <p:spPr bwMode="auto">
            <a:xfrm flipV="1">
              <a:off x="6010" y="3158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85" name="Rectangle 113"/>
            <p:cNvSpPr>
              <a:spLocks noChangeArrowheads="1"/>
            </p:cNvSpPr>
            <p:nvPr userDrawn="1"/>
          </p:nvSpPr>
          <p:spPr bwMode="auto">
            <a:xfrm flipV="1">
              <a:off x="6126" y="3158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86" name="Rectangle 114"/>
            <p:cNvSpPr>
              <a:spLocks noChangeArrowheads="1"/>
            </p:cNvSpPr>
            <p:nvPr userDrawn="1"/>
          </p:nvSpPr>
          <p:spPr bwMode="auto">
            <a:xfrm flipV="1">
              <a:off x="6242" y="3158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87" name="Rectangle 115"/>
            <p:cNvSpPr>
              <a:spLocks noChangeArrowheads="1"/>
            </p:cNvSpPr>
            <p:nvPr userDrawn="1"/>
          </p:nvSpPr>
          <p:spPr bwMode="auto">
            <a:xfrm flipV="1">
              <a:off x="5893" y="3158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43" name="Group 116"/>
          <p:cNvGrpSpPr>
            <a:grpSpLocks/>
          </p:cNvGrpSpPr>
          <p:nvPr/>
        </p:nvGrpSpPr>
        <p:grpSpPr bwMode="auto">
          <a:xfrm>
            <a:off x="9355138" y="5373688"/>
            <a:ext cx="739775" cy="182562"/>
            <a:chOff x="5893" y="3385"/>
            <a:chExt cx="466" cy="115"/>
          </a:xfrm>
        </p:grpSpPr>
        <p:sp>
          <p:nvSpPr>
            <p:cNvPr id="28789" name="Rectangle 117"/>
            <p:cNvSpPr>
              <a:spLocks noChangeArrowheads="1"/>
            </p:cNvSpPr>
            <p:nvPr userDrawn="1"/>
          </p:nvSpPr>
          <p:spPr bwMode="auto">
            <a:xfrm flipV="1">
              <a:off x="6010" y="3385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90" name="Rectangle 118"/>
            <p:cNvSpPr>
              <a:spLocks noChangeArrowheads="1"/>
            </p:cNvSpPr>
            <p:nvPr userDrawn="1"/>
          </p:nvSpPr>
          <p:spPr bwMode="auto">
            <a:xfrm flipV="1">
              <a:off x="6126" y="3385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91" name="Rectangle 119"/>
            <p:cNvSpPr>
              <a:spLocks noChangeArrowheads="1"/>
            </p:cNvSpPr>
            <p:nvPr userDrawn="1"/>
          </p:nvSpPr>
          <p:spPr bwMode="auto">
            <a:xfrm flipV="1">
              <a:off x="6242" y="3385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92" name="Rectangle 120"/>
            <p:cNvSpPr>
              <a:spLocks noChangeArrowheads="1"/>
            </p:cNvSpPr>
            <p:nvPr userDrawn="1"/>
          </p:nvSpPr>
          <p:spPr bwMode="auto">
            <a:xfrm flipV="1">
              <a:off x="5893" y="3385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44" name="Group 121"/>
          <p:cNvGrpSpPr>
            <a:grpSpLocks/>
          </p:cNvGrpSpPr>
          <p:nvPr/>
        </p:nvGrpSpPr>
        <p:grpSpPr bwMode="auto">
          <a:xfrm>
            <a:off x="9355138" y="5589588"/>
            <a:ext cx="739775" cy="182562"/>
            <a:chOff x="5893" y="3521"/>
            <a:chExt cx="466" cy="115"/>
          </a:xfrm>
        </p:grpSpPr>
        <p:sp>
          <p:nvSpPr>
            <p:cNvPr id="28794" name="Rectangle 122"/>
            <p:cNvSpPr>
              <a:spLocks noChangeArrowheads="1"/>
            </p:cNvSpPr>
            <p:nvPr userDrawn="1"/>
          </p:nvSpPr>
          <p:spPr bwMode="auto">
            <a:xfrm flipV="1">
              <a:off x="6010" y="3521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95" name="Rectangle 123"/>
            <p:cNvSpPr>
              <a:spLocks noChangeArrowheads="1"/>
            </p:cNvSpPr>
            <p:nvPr userDrawn="1"/>
          </p:nvSpPr>
          <p:spPr bwMode="auto">
            <a:xfrm flipV="1">
              <a:off x="6126" y="3521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96" name="Rectangle 124"/>
            <p:cNvSpPr>
              <a:spLocks noChangeArrowheads="1"/>
            </p:cNvSpPr>
            <p:nvPr userDrawn="1"/>
          </p:nvSpPr>
          <p:spPr bwMode="auto">
            <a:xfrm flipV="1">
              <a:off x="6242" y="3521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97" name="Rectangle 125"/>
            <p:cNvSpPr>
              <a:spLocks noChangeArrowheads="1"/>
            </p:cNvSpPr>
            <p:nvPr userDrawn="1"/>
          </p:nvSpPr>
          <p:spPr bwMode="auto">
            <a:xfrm flipV="1">
              <a:off x="5893" y="3521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45" name="Group 126"/>
          <p:cNvGrpSpPr>
            <a:grpSpLocks/>
          </p:cNvGrpSpPr>
          <p:nvPr/>
        </p:nvGrpSpPr>
        <p:grpSpPr bwMode="auto">
          <a:xfrm>
            <a:off x="9355138" y="5805488"/>
            <a:ext cx="739775" cy="182562"/>
            <a:chOff x="5893" y="3657"/>
            <a:chExt cx="466" cy="115"/>
          </a:xfrm>
        </p:grpSpPr>
        <p:sp>
          <p:nvSpPr>
            <p:cNvPr id="28799" name="Rectangle 127"/>
            <p:cNvSpPr>
              <a:spLocks noChangeArrowheads="1"/>
            </p:cNvSpPr>
            <p:nvPr userDrawn="1"/>
          </p:nvSpPr>
          <p:spPr bwMode="auto">
            <a:xfrm flipV="1">
              <a:off x="6010" y="3657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00" name="Rectangle 128"/>
            <p:cNvSpPr>
              <a:spLocks noChangeArrowheads="1"/>
            </p:cNvSpPr>
            <p:nvPr userDrawn="1"/>
          </p:nvSpPr>
          <p:spPr bwMode="auto">
            <a:xfrm flipV="1">
              <a:off x="6126" y="3657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01" name="Rectangle 129"/>
            <p:cNvSpPr>
              <a:spLocks noChangeArrowheads="1"/>
            </p:cNvSpPr>
            <p:nvPr userDrawn="1"/>
          </p:nvSpPr>
          <p:spPr bwMode="auto">
            <a:xfrm flipV="1">
              <a:off x="6242" y="3657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02" name="Rectangle 130"/>
            <p:cNvSpPr>
              <a:spLocks noChangeArrowheads="1"/>
            </p:cNvSpPr>
            <p:nvPr userDrawn="1"/>
          </p:nvSpPr>
          <p:spPr bwMode="auto">
            <a:xfrm flipV="1">
              <a:off x="5893" y="3657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46" name="Group 131"/>
          <p:cNvGrpSpPr>
            <a:grpSpLocks/>
          </p:cNvGrpSpPr>
          <p:nvPr/>
        </p:nvGrpSpPr>
        <p:grpSpPr bwMode="auto">
          <a:xfrm>
            <a:off x="9355138" y="6165850"/>
            <a:ext cx="739775" cy="182563"/>
            <a:chOff x="5893" y="3884"/>
            <a:chExt cx="466" cy="115"/>
          </a:xfrm>
        </p:grpSpPr>
        <p:sp>
          <p:nvSpPr>
            <p:cNvPr id="28804" name="Rectangle 132"/>
            <p:cNvSpPr>
              <a:spLocks noChangeArrowheads="1"/>
            </p:cNvSpPr>
            <p:nvPr userDrawn="1"/>
          </p:nvSpPr>
          <p:spPr bwMode="auto">
            <a:xfrm flipV="1">
              <a:off x="6010" y="3884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05" name="Rectangle 133"/>
            <p:cNvSpPr>
              <a:spLocks noChangeArrowheads="1"/>
            </p:cNvSpPr>
            <p:nvPr userDrawn="1"/>
          </p:nvSpPr>
          <p:spPr bwMode="auto">
            <a:xfrm flipV="1">
              <a:off x="6126" y="3884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06" name="Rectangle 134"/>
            <p:cNvSpPr>
              <a:spLocks noChangeArrowheads="1"/>
            </p:cNvSpPr>
            <p:nvPr userDrawn="1"/>
          </p:nvSpPr>
          <p:spPr bwMode="auto">
            <a:xfrm flipV="1">
              <a:off x="6242" y="3884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07" name="Rectangle 135"/>
            <p:cNvSpPr>
              <a:spLocks noChangeArrowheads="1"/>
            </p:cNvSpPr>
            <p:nvPr userDrawn="1"/>
          </p:nvSpPr>
          <p:spPr bwMode="auto">
            <a:xfrm flipV="1">
              <a:off x="5893" y="3884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47" name="Group 136"/>
          <p:cNvGrpSpPr>
            <a:grpSpLocks/>
          </p:cNvGrpSpPr>
          <p:nvPr/>
        </p:nvGrpSpPr>
        <p:grpSpPr bwMode="auto">
          <a:xfrm>
            <a:off x="9355138" y="6391275"/>
            <a:ext cx="739775" cy="182563"/>
            <a:chOff x="5893" y="4026"/>
            <a:chExt cx="466" cy="115"/>
          </a:xfrm>
        </p:grpSpPr>
        <p:sp>
          <p:nvSpPr>
            <p:cNvPr id="28809" name="Rectangle 137"/>
            <p:cNvSpPr>
              <a:spLocks noChangeArrowheads="1"/>
            </p:cNvSpPr>
            <p:nvPr userDrawn="1"/>
          </p:nvSpPr>
          <p:spPr bwMode="auto">
            <a:xfrm flipV="1">
              <a:off x="6010" y="4026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10" name="Rectangle 138"/>
            <p:cNvSpPr>
              <a:spLocks noChangeArrowheads="1"/>
            </p:cNvSpPr>
            <p:nvPr userDrawn="1"/>
          </p:nvSpPr>
          <p:spPr bwMode="auto">
            <a:xfrm flipV="1">
              <a:off x="6126" y="4026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11" name="Rectangle 139"/>
            <p:cNvSpPr>
              <a:spLocks noChangeArrowheads="1"/>
            </p:cNvSpPr>
            <p:nvPr userDrawn="1"/>
          </p:nvSpPr>
          <p:spPr bwMode="auto">
            <a:xfrm flipV="1">
              <a:off x="6242" y="4026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12" name="Rectangle 140"/>
            <p:cNvSpPr>
              <a:spLocks noChangeArrowheads="1"/>
            </p:cNvSpPr>
            <p:nvPr userDrawn="1"/>
          </p:nvSpPr>
          <p:spPr bwMode="auto">
            <a:xfrm flipV="1">
              <a:off x="5893" y="4026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48" name="Group 141"/>
          <p:cNvGrpSpPr>
            <a:grpSpLocks/>
          </p:cNvGrpSpPr>
          <p:nvPr/>
        </p:nvGrpSpPr>
        <p:grpSpPr bwMode="auto">
          <a:xfrm>
            <a:off x="9355138" y="6615113"/>
            <a:ext cx="739775" cy="182562"/>
            <a:chOff x="5893" y="4167"/>
            <a:chExt cx="466" cy="115"/>
          </a:xfrm>
        </p:grpSpPr>
        <p:sp>
          <p:nvSpPr>
            <p:cNvPr id="28814" name="Rectangle 142"/>
            <p:cNvSpPr>
              <a:spLocks noChangeArrowheads="1"/>
            </p:cNvSpPr>
            <p:nvPr userDrawn="1"/>
          </p:nvSpPr>
          <p:spPr bwMode="auto">
            <a:xfrm flipV="1">
              <a:off x="6010" y="4167"/>
              <a:ext cx="116" cy="115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15" name="Rectangle 143"/>
            <p:cNvSpPr>
              <a:spLocks noChangeArrowheads="1"/>
            </p:cNvSpPr>
            <p:nvPr userDrawn="1"/>
          </p:nvSpPr>
          <p:spPr bwMode="auto">
            <a:xfrm flipV="1">
              <a:off x="6126" y="4167"/>
              <a:ext cx="116" cy="11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16" name="Rectangle 144"/>
            <p:cNvSpPr>
              <a:spLocks noChangeArrowheads="1"/>
            </p:cNvSpPr>
            <p:nvPr userDrawn="1"/>
          </p:nvSpPr>
          <p:spPr bwMode="auto">
            <a:xfrm flipV="1">
              <a:off x="6242" y="4167"/>
              <a:ext cx="117" cy="11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817" name="Rectangle 145"/>
            <p:cNvSpPr>
              <a:spLocks noChangeArrowheads="1"/>
            </p:cNvSpPr>
            <p:nvPr userDrawn="1"/>
          </p:nvSpPr>
          <p:spPr bwMode="auto">
            <a:xfrm flipV="1">
              <a:off x="5893" y="4167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  <p:sldLayoutId id="2147483944" r:id="rId12"/>
  </p:sldLayoutIdLst>
  <p:hf sldNum="0" hdr="0" ftr="0"/>
  <p:txStyles>
    <p:titleStyle>
      <a:lvl1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2pPr>
      <a:lvl3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3pPr>
      <a:lvl4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4pPr>
      <a:lvl5pPr algn="l" defTabSz="801688" rtl="0" eaLnBrk="0" fontAlgn="base" hangingPunct="0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5pPr>
      <a:lvl6pPr marL="4572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6pPr>
      <a:lvl7pPr marL="9144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7pPr>
      <a:lvl8pPr marL="13716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8pPr>
      <a:lvl9pPr marL="1828800"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9pPr>
    </p:titleStyle>
    <p:bodyStyle>
      <a:lvl1pPr marL="300038" indent="-300038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p"/>
        <a:defRPr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1600">
          <a:solidFill>
            <a:schemeClr val="tx1"/>
          </a:solidFill>
          <a:latin typeface="FrutigerNext LT Light" pitchFamily="34" charset="0"/>
          <a:ea typeface="+mn-ea"/>
        </a:defRPr>
      </a:lvl3pPr>
      <a:lvl4pPr marL="1401763" indent="-2000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1"/>
          </a:solidFill>
          <a:latin typeface="+mj-lt"/>
          <a:ea typeface="+mn-ea"/>
        </a:defRPr>
      </a:lvl4pPr>
      <a:lvl5pPr marL="18034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5pPr>
      <a:lvl6pPr marL="22606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6pPr>
      <a:lvl7pPr marL="27178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7pPr>
      <a:lvl8pPr marL="31750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8pPr>
      <a:lvl9pPr marL="36322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5" tIns="45712" rIns="91425" bIns="45712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638175"/>
            <a:ext cx="7929562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-1844675" y="898525"/>
            <a:ext cx="1844675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英文目录标题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:35-40pt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Medium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中文目录标题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:35-40pt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英文目录正文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:28-30pt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 :20-30pt  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Regular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中文目录正文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:28-30pt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):20-30pt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 </a:t>
            </a: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  <a:defRPr/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</p:sldLayoutIdLst>
  <p:txStyles>
    <p:titleStyle>
      <a:lvl1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2pPr>
      <a:lvl3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3pPr>
      <a:lvl4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4pPr>
      <a:lvl5pPr algn="l" defTabSz="801688" rtl="0" eaLnBrk="0" fontAlgn="base" hangingPunct="0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5pPr>
      <a:lvl6pPr marL="4572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6pPr>
      <a:lvl7pPr marL="9144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7pPr>
      <a:lvl8pPr marL="13716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8pPr>
      <a:lvl9pPr marL="18288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9pPr>
    </p:titleStyle>
    <p:bodyStyle>
      <a:lvl1pPr marL="300038" indent="-300038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har char="•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p"/>
        <a:defRPr sz="24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eaLnBrk="0" fontAlgn="base" hangingPunct="0">
        <a:lnSpc>
          <a:spcPct val="140000"/>
        </a:lnSpc>
        <a:spcBef>
          <a:spcPct val="0"/>
        </a:spcBef>
        <a:spcAft>
          <a:spcPct val="0"/>
        </a:spcAft>
        <a:buFont typeface="Arial" pitchFamily="34" charset="0"/>
        <a:buChar char="~"/>
        <a:defRPr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897563"/>
            <a:ext cx="91440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3233738" y="2674938"/>
            <a:ext cx="277971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>
              <a:defRPr/>
            </a:pPr>
            <a:r>
              <a:rPr lang="en-US" altLang="zh-CN" sz="4400">
                <a:solidFill>
                  <a:srgbClr val="990000"/>
                </a:solidFill>
                <a:latin typeface="Arial" charset="0"/>
                <a:ea typeface="MS PGothic" pitchFamily="34" charset="-128"/>
              </a:rPr>
              <a:t>Thank you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3276600" y="3435350"/>
            <a:ext cx="27384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>
              <a:defRPr/>
            </a:pPr>
            <a:r>
              <a:rPr lang="en-US" altLang="zh-CN" sz="2600">
                <a:solidFill>
                  <a:srgbClr val="666666"/>
                </a:solidFill>
                <a:latin typeface="Arial" pitchFamily="34" charset="0"/>
              </a:rPr>
              <a:t>www.huawei.com</a:t>
            </a:r>
            <a:endParaRPr lang="en-US" altLang="zh-CN" sz="2100">
              <a:solidFill>
                <a:srgbClr val="990000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txStyles>
    <p:titleStyle>
      <a:lvl1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2pPr>
      <a:lvl3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3pPr>
      <a:lvl4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4pPr>
      <a:lvl5pPr algn="ctr" defTabSz="801688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00038" indent="-300038" algn="l" defTabSz="801688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6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defTabSz="801688"/>
            <a:fld id="{089C0A6F-4566-41B8-A176-14F253D325E0}" type="datetime1">
              <a:rPr lang="zh-CN" altLang="en-US" smtClean="0"/>
              <a:pPr defTabSz="801688"/>
              <a:t>2011-7-14</a:t>
            </a:fld>
            <a:endParaRPr lang="en-US" altLang="zh-CN" smtClean="0"/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71438" y="1762125"/>
            <a:ext cx="5786437" cy="1666875"/>
          </a:xfrm>
        </p:spPr>
        <p:txBody>
          <a:bodyPr/>
          <a:lstStyle/>
          <a:p>
            <a:pPr algn="ctr" eaLnBrk="1" hangingPunct="1"/>
            <a:r>
              <a:rPr lang="en-US" altLang="zh-CN" sz="3600" smtClean="0"/>
              <a:t>Getting rid of “non-existing” pictures</a:t>
            </a:r>
            <a:endParaRPr lang="zh-CN" altLang="en-US" sz="3600" smtClean="0"/>
          </a:p>
        </p:txBody>
      </p:sp>
      <p:sp>
        <p:nvSpPr>
          <p:cNvPr id="5124" name="DtsShapeName" descr="SLR^G@HM^NQDOD87EG8D4451G5@439CC088&gt;A78=6?jR11070322!!!BIHO@]r11070322111111111130860B346EWPD!c`rde!GDB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-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79200" tIns="39600" rIns="79200" bIns="39600" anchor="ctr">
            <a:spAutoFit/>
          </a:bodyPr>
          <a:lstStyle/>
          <a:p>
            <a:endParaRPr lang="zh-CN" altLang="en-US"/>
          </a:p>
        </p:txBody>
      </p:sp>
      <p:sp>
        <p:nvSpPr>
          <p:cNvPr id="5125" name="矩形 4"/>
          <p:cNvSpPr>
            <a:spLocks noChangeArrowheads="1"/>
          </p:cNvSpPr>
          <p:nvPr/>
        </p:nvSpPr>
        <p:spPr bwMode="auto">
          <a:xfrm>
            <a:off x="3786188" y="3571875"/>
            <a:ext cx="1857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 dirty="0" err="1" smtClean="0"/>
              <a:t>Qiu</a:t>
            </a:r>
            <a:r>
              <a:rPr lang="en-US" altLang="zh-CN" sz="2000" dirty="0" smtClean="0"/>
              <a:t> Shen</a:t>
            </a:r>
          </a:p>
          <a:p>
            <a:r>
              <a:rPr lang="en-US" altLang="zh-CN" sz="2000" dirty="0" smtClean="0"/>
              <a:t>Ye-Kui Wang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altLang="zh-CN" sz="2800" b="1" dirty="0" smtClean="0"/>
              <a:t>Proposed change to </a:t>
            </a:r>
            <a:r>
              <a:rPr lang="en-US" altLang="zh-CN" sz="2800" b="1" dirty="0" err="1" smtClean="0"/>
              <a:t>frame_num</a:t>
            </a:r>
            <a:r>
              <a:rPr lang="en-US" altLang="zh-CN" sz="2800" b="1" dirty="0" smtClean="0"/>
              <a:t> semantics (2/2)</a:t>
            </a:r>
            <a:endParaRPr lang="zh-CN" altLang="en-US" sz="2800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571472" y="1000108"/>
          <a:ext cx="8143932" cy="4857784"/>
        </p:xfrm>
        <a:graphic>
          <a:graphicData uri="http://schemas.openxmlformats.org/drawingml/2006/table">
            <a:tbl>
              <a:tblPr/>
              <a:tblGrid>
                <a:gridCol w="8143932"/>
              </a:tblGrid>
              <a:tr h="48577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Times New Roman"/>
                          <a:ea typeface="宋体"/>
                        </a:rPr>
                        <a:t>The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value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frame_num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constrained as follows.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257175" indent="-257175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–	If the current picture is an IDR picture,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frame_num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shall be equal to 0.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261620" indent="-269875" algn="just" fontAlgn="auto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540385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–	Otherwise (the current picture is not an IDR picture), 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referring to the primary coded picture in the previous access unit in decoding order that contains a reference picture as the preceding reference picture,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the value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frame_num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for the current picture shall not be equal to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PrevRefFrameNum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, unless both of the following conditions are true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540385" indent="-269875" algn="just" fontAlgn="auto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540385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–	the current picture and the preceding reference picture belong to consecutive access units in decoding order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540385" indent="-269875" algn="just" fontAlgn="auto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540385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–	one or more of the following conditions is true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540385" indent="-269875" algn="just" fontAlgn="auto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540385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–	the preceding reference picture is an IDR picture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540385" indent="-269875" algn="just" fontAlgn="auto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540385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–	the preceding reference picture includes a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memory_management_control_operation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syntax element equal to 5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540385" indent="-269875" algn="just" fontAlgn="auto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540385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NOTE 1 – When the preceding reference picture includes a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memory_management_control_operation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syntax element equal to 5,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PrevRefFrameNum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is equal to 0.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540385" indent="-269875" algn="just" fontAlgn="auto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540385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–	there is a primary coded picture that precedes the preceding reference picture and the primary coded picture that precedes the preceding reference picture does not have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frame_num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equal to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PrevRefFrameNum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540385" indent="-269875" algn="just" fontAlgn="auto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540385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–	there is a primary coded picture that precedes the preceding reference picture and the primary coded picture that precedes the preceding reference picture is not a reference </a:t>
                      </a:r>
                      <a:r>
                        <a:rPr lang="en-GB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picture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marL="33014" marR="330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10</a:t>
            </a:fld>
            <a:endParaRPr lang="en-GB" altLang="zh-C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 ‘naive’ solution (1/3)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28737"/>
            <a:ext cx="8786842" cy="5000659"/>
          </a:xfrm>
        </p:spPr>
        <p:txBody>
          <a:bodyPr/>
          <a:lstStyle/>
          <a:p>
            <a:pPr lvl="1">
              <a:buNone/>
            </a:pPr>
            <a:r>
              <a:rPr lang="en-US" altLang="zh-CN" sz="1400" dirty="0" smtClean="0"/>
              <a:t>The change to </a:t>
            </a:r>
            <a:r>
              <a:rPr lang="en-US" altLang="zh-CN" sz="1400" dirty="0" err="1" smtClean="0"/>
              <a:t>subclause</a:t>
            </a:r>
            <a:r>
              <a:rPr lang="en-US" altLang="zh-CN" sz="1400" dirty="0" smtClean="0"/>
              <a:t> 8.2.2.2.1 (Initialization process for the reference picture list for P slices)</a:t>
            </a:r>
          </a:p>
          <a:p>
            <a:pPr lvl="3"/>
            <a:endParaRPr lang="en-US" altLang="zh-CN" sz="1200" dirty="0" smtClean="0"/>
          </a:p>
          <a:p>
            <a:pPr lvl="4"/>
            <a:endParaRPr lang="en-US" altLang="zh-CN" sz="1100" dirty="0" smtClean="0"/>
          </a:p>
          <a:p>
            <a:pPr lvl="3"/>
            <a:endParaRPr lang="en-US" altLang="zh-CN" sz="1200" dirty="0" smtClean="0"/>
          </a:p>
          <a:p>
            <a:pPr lvl="1">
              <a:buNone/>
            </a:pPr>
            <a:endParaRPr lang="en-US" altLang="zh-CN" sz="1600" dirty="0" smtClean="0"/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r>
              <a:rPr lang="en-US" altLang="zh-CN" sz="1400" dirty="0" smtClean="0"/>
              <a:t>The change to </a:t>
            </a:r>
            <a:r>
              <a:rPr lang="en-US" altLang="zh-CN" sz="1400" dirty="0" err="1" smtClean="0"/>
              <a:t>subclause</a:t>
            </a:r>
            <a:r>
              <a:rPr lang="en-US" altLang="zh-CN" sz="1400" dirty="0" smtClean="0"/>
              <a:t> 8.2.2.2.2 (Initialization process for reference picture lists for B slices)</a:t>
            </a:r>
            <a:endParaRPr lang="zh-CN" altLang="en-US" sz="1400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11</a:t>
            </a:fld>
            <a:endParaRPr lang="en-GB" altLang="zh-CN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57158" y="1844672"/>
          <a:ext cx="8429684" cy="1155700"/>
        </p:xfrm>
        <a:graphic>
          <a:graphicData uri="http://schemas.openxmlformats.org/drawingml/2006/table">
            <a:tbl>
              <a:tblPr/>
              <a:tblGrid>
                <a:gridCol w="8429684"/>
              </a:tblGrid>
              <a:tr h="11430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This </a:t>
                      </a:r>
                      <a:r>
                        <a:rPr lang="en-US" sz="1400" dirty="0" smtClean="0">
                          <a:latin typeface="Times New Roman"/>
                          <a:ea typeface="宋体"/>
                        </a:rPr>
                        <a:t>initialization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process is invoked when decoding a P slice in a coded picture.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When this process is invoked, there shall be at least one reference picture that is currently marked as "used for reference" (i.e., as "used for short-term reference" or "used for long-term reference") 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and is not marked as "non-existing"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. Pictures with higher values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temporal_id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than the current picture cannot be used for reference, and are not included in the reference picture list.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28596" y="3467120"/>
          <a:ext cx="8501122" cy="2819400"/>
        </p:xfrm>
        <a:graphic>
          <a:graphicData uri="http://schemas.openxmlformats.org/drawingml/2006/table">
            <a:tbl>
              <a:tblPr/>
              <a:tblGrid>
                <a:gridCol w="8501122"/>
              </a:tblGrid>
              <a:tr h="201803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This </a:t>
                      </a:r>
                      <a:r>
                        <a:rPr lang="en-US" sz="1400" dirty="0" smtClean="0">
                          <a:latin typeface="Times New Roman"/>
                          <a:ea typeface="宋体"/>
                        </a:rPr>
                        <a:t>initialization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process is invoked when decoding a B slice in a coded picture.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For purposes of the formation of the reference picture lists RefPicList0 and RefPicList1 the term reference entry refers in the following to decoded reference pictures.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When this process is invoked, there shall be at least one reference entry that is currently marked as "used for reference" (i.e., as "used for short-term reference" or "used for long-term reference") 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and is not marked as "non-existing"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. Pictures with higher values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temporal_id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than the current picture cannot be used for reference, and are not included in either RefPicList0 or RefPicList1.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For B slices, the order of short-term reference entries in the reference picture lists RefPicList0 and RefPicList1 depends on output order, as given by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PicOrderCnt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( ). 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When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pic_order_cnt_type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is equal to 0, reference pictures that are marked as "non-existing" as specified in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subclause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 8.2.3.2 are not included in either RefPicList0 or RefPicList1.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180340" algn="just" hangingPunct="0">
                        <a:lnSpc>
                          <a:spcPts val="995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NOTE 1 – When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gaps_in_frame_num_value_allowed_flag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is equal to 1, encoders should use reference picture list modification to ensure proper operation of the decoding process (particularly when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pic_order_cnt_type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is equal to 0, in which case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PicOrderCnt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( ) is not inferred for "non-existing" pictures).</a:t>
                      </a:r>
                      <a:endParaRPr lang="zh-CN" sz="14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内容占位符 2"/>
          <p:cNvSpPr txBox="1">
            <a:spLocks/>
          </p:cNvSpPr>
          <p:nvPr/>
        </p:nvSpPr>
        <p:spPr bwMode="auto">
          <a:xfrm>
            <a:off x="652463" y="1000108"/>
            <a:ext cx="792956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marL="300038" marR="0" lvl="0" indent="-300038" algn="l" defTabSz="801688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60000"/>
              <a:buFont typeface="Wingdings" pitchFamily="2" charset="2"/>
              <a:buChar char="l"/>
              <a:tabLst/>
              <a:defRPr/>
            </a:pPr>
            <a:r>
              <a:rPr lang="en-US" altLang="zh-CN" sz="2000" b="1" kern="0" dirty="0" smtClean="0">
                <a:solidFill>
                  <a:schemeClr val="tx1"/>
                </a:solidFill>
                <a:latin typeface="+mn-lt"/>
                <a:ea typeface="+mn-ea"/>
              </a:rPr>
              <a:t>Just delete </a:t>
            </a: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“non-existing” related parts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utigerNext LT Light" pitchFamily="34" charset="0"/>
              <a:ea typeface="+mn-ea"/>
            </a:endParaRPr>
          </a:p>
          <a:p>
            <a:pPr marL="652463" marR="0" lvl="1" indent="-250825" algn="l" defTabSz="801688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50000"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 ‘naive’ solution (2/3)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000108"/>
            <a:ext cx="8786842" cy="5214973"/>
          </a:xfrm>
        </p:spPr>
        <p:txBody>
          <a:bodyPr/>
          <a:lstStyle/>
          <a:p>
            <a:pPr lvl="1">
              <a:buNone/>
            </a:pPr>
            <a:r>
              <a:rPr lang="en-US" altLang="zh-CN" sz="1400" dirty="0" smtClean="0"/>
              <a:t>The change to the derivation of the variable </a:t>
            </a:r>
            <a:r>
              <a:rPr lang="en-US" altLang="zh-CN" sz="1400" dirty="0" err="1" smtClean="0"/>
              <a:t>picNumLX</a:t>
            </a:r>
            <a:r>
              <a:rPr lang="en-US" altLang="zh-CN" sz="1400" dirty="0" smtClean="0"/>
              <a:t> in the reference picture list modification</a:t>
            </a:r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r>
              <a:rPr lang="en-US" altLang="zh-CN" sz="1400" dirty="0" smtClean="0"/>
              <a:t>Remove the decoding process for gaps in </a:t>
            </a:r>
            <a:r>
              <a:rPr lang="en-US" altLang="zh-CN" sz="1400" dirty="0" err="1" smtClean="0"/>
              <a:t>frame_num</a:t>
            </a:r>
            <a:endParaRPr lang="en-US" altLang="zh-CN" sz="1400" dirty="0" smtClean="0"/>
          </a:p>
          <a:p>
            <a:pPr lvl="2"/>
            <a:endParaRPr lang="en-US" altLang="zh-CN" sz="1400" dirty="0" smtClean="0"/>
          </a:p>
          <a:p>
            <a:pPr lvl="3"/>
            <a:endParaRPr lang="en-US" altLang="zh-CN" sz="1200" dirty="0" smtClean="0"/>
          </a:p>
          <a:p>
            <a:pPr lvl="3"/>
            <a:endParaRPr lang="en-US" altLang="zh-CN" sz="1200" dirty="0" smtClean="0"/>
          </a:p>
          <a:p>
            <a:pPr lvl="1">
              <a:buNone/>
            </a:pPr>
            <a:endParaRPr lang="en-US" altLang="zh-CN" sz="1600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12</a:t>
            </a:fld>
            <a:endParaRPr lang="en-GB" altLang="zh-CN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28596" y="1530034"/>
          <a:ext cx="8358246" cy="2327594"/>
        </p:xfrm>
        <a:graphic>
          <a:graphicData uri="http://schemas.openxmlformats.org/drawingml/2006/table">
            <a:tbl>
              <a:tblPr/>
              <a:tblGrid>
                <a:gridCol w="8358246"/>
              </a:tblGrid>
              <a:tr h="232759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8034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The variable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picNumLX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derived as specified by the following pseudo-code: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965"/>
                        </a:spcBef>
                        <a:spcAft>
                          <a:spcPts val="120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630555" algn="l"/>
                          <a:tab pos="1008380" algn="l"/>
                          <a:tab pos="3079115" algn="ctr"/>
                          <a:tab pos="6156960" algn="r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if(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picNumLXNoWrap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&gt;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CurrPicNum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)</a:t>
                      </a:r>
                      <a:br>
                        <a:rPr lang="en-GB" sz="1400" dirty="0">
                          <a:latin typeface="Times New Roman"/>
                          <a:ea typeface="Malgun Gothic"/>
                        </a:rPr>
                      </a:b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picNumLX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=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picNumLXNoWrap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−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MaxPicNum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	(8‑6)</a:t>
                      </a:r>
                      <a:br>
                        <a:rPr lang="en-GB" sz="1400" dirty="0">
                          <a:latin typeface="Times New Roman"/>
                          <a:ea typeface="Malgun Gothic"/>
                        </a:rPr>
                      </a:b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else</a:t>
                      </a:r>
                      <a:br>
                        <a:rPr lang="en-GB" sz="1400" dirty="0">
                          <a:latin typeface="Times New Roman"/>
                          <a:ea typeface="Malgun Gothic"/>
                        </a:rPr>
                      </a:b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picNumLX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= </a:t>
                      </a:r>
                      <a:r>
                        <a:rPr lang="en-GB" sz="1400" dirty="0" err="1" smtClean="0">
                          <a:latin typeface="Times New Roman"/>
                          <a:ea typeface="Malgun Gothic"/>
                        </a:rPr>
                        <a:t>picNumLXNoWrap</a:t>
                      </a:r>
                      <a:endParaRPr lang="en-GB" sz="1400" dirty="0" smtClean="0">
                        <a:latin typeface="Times New Roman"/>
                        <a:ea typeface="Malgun Gothic"/>
                      </a:endParaRPr>
                    </a:p>
                    <a:p>
                      <a:pPr hangingPunct="0">
                        <a:spcBef>
                          <a:spcPts val="965"/>
                        </a:spcBef>
                        <a:spcAft>
                          <a:spcPts val="120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630555" algn="l"/>
                          <a:tab pos="1008380" algn="l"/>
                          <a:tab pos="3079115" algn="ctr"/>
                          <a:tab pos="6156960" algn="r"/>
                        </a:tabLst>
                      </a:pPr>
                      <a:r>
                        <a:rPr lang="en-US" sz="1400" dirty="0" err="1" smtClean="0">
                          <a:latin typeface="Times New Roman"/>
                          <a:ea typeface="宋体"/>
                        </a:rPr>
                        <a:t>picNumLX</a:t>
                      </a:r>
                      <a:r>
                        <a:rPr lang="en-US" sz="1400" dirty="0" smtClean="0">
                          <a:latin typeface="Times New Roman"/>
                          <a:ea typeface="宋体"/>
                        </a:rPr>
                        <a:t>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shall be equal to the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of a reference picture that is marked as "used for short-term reference" 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and shall not be equal to the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PicNum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of a short-term reference picture that is marked as "non-existing"</a:t>
                      </a:r>
                      <a:r>
                        <a:rPr lang="en-US" sz="1400" i="1" dirty="0">
                          <a:latin typeface="Times New Roman"/>
                          <a:ea typeface="宋体"/>
                        </a:rPr>
                        <a:t>.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The short-term reference picture with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equal to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picNumLX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shall not have greater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temporal_id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than the current slice.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 ‘naive’ solution (3/3)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000108"/>
            <a:ext cx="8786842" cy="5214973"/>
          </a:xfrm>
        </p:spPr>
        <p:txBody>
          <a:bodyPr/>
          <a:lstStyle/>
          <a:p>
            <a:pPr lvl="1">
              <a:buNone/>
            </a:pPr>
            <a:r>
              <a:rPr lang="en-US" altLang="zh-CN" sz="1400" dirty="0" smtClean="0"/>
              <a:t>The change to the marking process of short-term reference picture as “unused for reference”</a:t>
            </a:r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r>
              <a:rPr lang="en-US" altLang="zh-CN" sz="1400" dirty="0" smtClean="0"/>
              <a:t>		</a:t>
            </a:r>
          </a:p>
          <a:p>
            <a:pPr lvl="1">
              <a:buNone/>
            </a:pPr>
            <a:r>
              <a:rPr lang="en-US" altLang="zh-CN" sz="1400" dirty="0" smtClean="0"/>
              <a:t>	</a:t>
            </a:r>
          </a:p>
          <a:p>
            <a:pPr lvl="1">
              <a:buNone/>
            </a:pPr>
            <a:r>
              <a:rPr lang="en-US" altLang="zh-CN" sz="1400" dirty="0" smtClean="0"/>
              <a:t>	</a:t>
            </a:r>
          </a:p>
          <a:p>
            <a:pPr lvl="1">
              <a:buNone/>
            </a:pPr>
            <a:r>
              <a:rPr lang="en-US" altLang="zh-CN" sz="1400" dirty="0" smtClean="0"/>
              <a:t>	</a:t>
            </a:r>
          </a:p>
          <a:p>
            <a:pPr lvl="1">
              <a:buNone/>
            </a:pPr>
            <a:r>
              <a:rPr lang="en-US" altLang="zh-CN" sz="1400" dirty="0" smtClean="0"/>
              <a:t>	</a:t>
            </a:r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r>
              <a:rPr lang="en-US" altLang="zh-CN" sz="1400" dirty="0" smtClean="0"/>
              <a:t>The change to the assignment process of a </a:t>
            </a:r>
            <a:r>
              <a:rPr lang="en-US" altLang="zh-CN" sz="1400" dirty="0" err="1" smtClean="0"/>
              <a:t>LongTermFrameIdx</a:t>
            </a:r>
            <a:r>
              <a:rPr lang="en-US" altLang="zh-CN" sz="1400" dirty="0" smtClean="0"/>
              <a:t> to a short-term reference picture</a:t>
            </a:r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endParaRPr lang="en-US" altLang="zh-CN" sz="1400" dirty="0" smtClean="0"/>
          </a:p>
          <a:p>
            <a:pPr lvl="1">
              <a:buNone/>
            </a:pPr>
            <a:endParaRPr lang="en-US" altLang="zh-CN" sz="1400" dirty="0" smtClean="0"/>
          </a:p>
          <a:p>
            <a:pPr lvl="2"/>
            <a:endParaRPr lang="en-US" altLang="zh-CN" sz="1400" dirty="0" smtClean="0"/>
          </a:p>
          <a:p>
            <a:pPr lvl="3"/>
            <a:endParaRPr lang="en-US" altLang="zh-CN" sz="1200" dirty="0" smtClean="0"/>
          </a:p>
          <a:p>
            <a:pPr lvl="3"/>
            <a:endParaRPr lang="en-US" altLang="zh-CN" sz="1200" dirty="0" smtClean="0"/>
          </a:p>
          <a:p>
            <a:pPr lvl="1">
              <a:buNone/>
            </a:pPr>
            <a:endParaRPr lang="en-US" altLang="zh-CN" sz="1600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13</a:t>
            </a:fld>
            <a:endParaRPr lang="en-GB" altLang="zh-CN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28596" y="1500174"/>
          <a:ext cx="8286808" cy="1524000"/>
        </p:xfrm>
        <a:graphic>
          <a:graphicData uri="http://schemas.openxmlformats.org/drawingml/2006/table">
            <a:tbl>
              <a:tblPr/>
              <a:tblGrid>
                <a:gridCol w="8286808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This process is invoked when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memory_management_control_operation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equal to 1.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Let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be specified by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457200" hangingPunct="0">
                        <a:spcBef>
                          <a:spcPts val="965"/>
                        </a:spcBef>
                        <a:spcAft>
                          <a:spcPts val="120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</a:tabLst>
                      </a:pP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picNumX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=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CurrPicNum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− ( difference_of_pic_nums_minus1 + 1 ).                    (8‑13)</a:t>
                      </a:r>
                      <a:endParaRPr lang="zh-CN" sz="1400" dirty="0">
                        <a:latin typeface="Times New Roman"/>
                        <a:ea typeface="Malgun Gothic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The value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used to mark the corresponding short-term reference picture as "unused for reference".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The short-term reference picture identified by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picNumX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may or may not be present in the DPB.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420066" y="3929066"/>
          <a:ext cx="8295338" cy="1973580"/>
        </p:xfrm>
        <a:graphic>
          <a:graphicData uri="http://schemas.openxmlformats.org/drawingml/2006/table">
            <a:tbl>
              <a:tblPr/>
              <a:tblGrid>
                <a:gridCol w="8295338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This process is invoked when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memory_management_control_operation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equal to 3.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Given the syntax element difference_of_pic_nums_minus1, the variable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obtained as specified in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subclause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8.2.3.4.1.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shall refer to a picture marked as "used for short-term reference" 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and not marked as "non-existing"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When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LongTermFrameIdx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equal to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long_term_frame_idx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already assigned to a long-term reference picture, that picture is marked as "unused for reference". 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The value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LongTermFrameIdx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used to mark the corresponding picture from "used for short-term reference" to "used for long-term reference".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 b="1" dirty="0" smtClean="0"/>
              <a:t>Analysis of the ‘naive’ solution (1/9)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Example 1 – the ‘naive’ solution works!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 lvl="1"/>
            <a:r>
              <a:rPr lang="en-US" altLang="zh-CN" dirty="0" err="1" smtClean="0"/>
              <a:t>max_num_ref_frames</a:t>
            </a:r>
            <a:r>
              <a:rPr lang="en-US" altLang="zh-CN" dirty="0" smtClean="0"/>
              <a:t> =12 (to enable using sliding window only)</a:t>
            </a:r>
            <a:endParaRPr lang="zh-CN" altLang="zh-CN" dirty="0" smtClean="0"/>
          </a:p>
          <a:p>
            <a:pPr lvl="1"/>
            <a:r>
              <a:rPr lang="en-US" altLang="zh-CN" dirty="0" smtClean="0"/>
              <a:t>No RPLM commands</a:t>
            </a:r>
            <a:endParaRPr lang="zh-CN" altLang="zh-CN" dirty="0" smtClean="0"/>
          </a:p>
          <a:p>
            <a:pPr lvl="1"/>
            <a:r>
              <a:rPr lang="en-US" altLang="zh-CN" dirty="0" smtClean="0"/>
              <a:t>num_ref_idx_l0_active = 1 and num_ref_idx_l1_active = 1</a:t>
            </a:r>
            <a:endParaRPr lang="zh-CN" altLang="zh-CN" dirty="0" smtClean="0"/>
          </a:p>
          <a:p>
            <a:pPr lvl="1"/>
            <a:r>
              <a:rPr lang="en-US" altLang="zh-CN" dirty="0" smtClean="0"/>
              <a:t>No MMCO commands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14</a:t>
            </a:fld>
            <a:endParaRPr lang="en-GB" altLang="zh-CN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8568563" cy="1857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Analysis of the ‘naive’ solution (2/9)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928670"/>
            <a:ext cx="7929562" cy="5214973"/>
          </a:xfrm>
        </p:spPr>
        <p:txBody>
          <a:bodyPr/>
          <a:lstStyle/>
          <a:p>
            <a:r>
              <a:rPr lang="en-US" altLang="zh-CN" dirty="0" smtClean="0"/>
              <a:t>DPB status when decoding all the five temporal levels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15</a:t>
            </a:fld>
            <a:endParaRPr lang="en-GB" altLang="zh-CN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714347" y="1508128"/>
          <a:ext cx="7786743" cy="4410567"/>
        </p:xfrm>
        <a:graphic>
          <a:graphicData uri="http://schemas.openxmlformats.org/drawingml/2006/table">
            <a:tbl>
              <a:tblPr/>
              <a:tblGrid>
                <a:gridCol w="933744"/>
                <a:gridCol w="1063261"/>
                <a:gridCol w="983624"/>
                <a:gridCol w="2809109"/>
                <a:gridCol w="933744"/>
                <a:gridCol w="1063261"/>
              </a:tblGrid>
              <a:tr h="448167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s-ES" sz="1300" b="1" dirty="0">
                          <a:latin typeface="Times New Roman"/>
                          <a:ea typeface="宋体"/>
                        </a:rPr>
                        <a:t>Decoding order/ frame_num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s-ES" sz="1300" b="1">
                          <a:latin typeface="Times New Roman"/>
                          <a:ea typeface="宋体"/>
                        </a:rPr>
                        <a:t>POC(TL)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Marked as “used for reference”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Reference pictures in the DPB after decoding the picture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Reference pictures lists when decoding the picture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38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LIST1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 / 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0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 / 1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16 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 / 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8(1)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8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 / 3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4(2)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4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 / 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2(3)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5 / 5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0,16,8,4,2                     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 / 5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0,16,8,4,2                     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7 / 5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6(3)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0,16,8,4,2,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6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 / 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5(4)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0,16,8,4,2,6                   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9 / 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7(4)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0,16,8,4,2,6                   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10 / 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12(2)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0,16,8,4,2,6,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12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11 / 7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10(3)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0,16,8,4,2,6,12,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10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12 / 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9(4)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0,16,8,4,2,6,12,10             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10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13 / 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11(4)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0,16,8,4,2,6,12,10             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14 / 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14(3)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0,16,8,4,2,6,12,10,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14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15 / 9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13(4)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0,16,8,4,2,6,12,10,14          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 / 9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15(4)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0,16,8,4,2,6,12,10,14          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17 / 9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0,16,8,4,2,6,12,10,14,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32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18 / 10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24(1)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0,16,8,4,2,6,12,10,14,32,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24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32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Analysis of the ‘naive’ solution (3/9)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928670"/>
            <a:ext cx="7929562" cy="5214973"/>
          </a:xfrm>
        </p:spPr>
        <p:txBody>
          <a:bodyPr/>
          <a:lstStyle/>
          <a:p>
            <a:r>
              <a:rPr lang="en-US" altLang="zh-CN" dirty="0" smtClean="0"/>
              <a:t>DPB status when decoding all the five temporal levels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16</a:t>
            </a:fld>
            <a:endParaRPr lang="en-GB" altLang="zh-CN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714347" y="1557813"/>
          <a:ext cx="7786743" cy="4014327"/>
        </p:xfrm>
        <a:graphic>
          <a:graphicData uri="http://schemas.openxmlformats.org/drawingml/2006/table">
            <a:tbl>
              <a:tblPr/>
              <a:tblGrid>
                <a:gridCol w="933744"/>
                <a:gridCol w="1063261"/>
                <a:gridCol w="983624"/>
                <a:gridCol w="2809109"/>
                <a:gridCol w="933744"/>
                <a:gridCol w="1063261"/>
              </a:tblGrid>
              <a:tr h="448167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s-ES" sz="1300" b="1" dirty="0">
                          <a:latin typeface="Times New Roman"/>
                          <a:ea typeface="宋体"/>
                        </a:rPr>
                        <a:t>Decoding order/ frame_num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s-ES" sz="1300" b="1">
                          <a:latin typeface="Times New Roman"/>
                          <a:ea typeface="宋体"/>
                        </a:rPr>
                        <a:t>POC(TL)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Marked as “used for reference”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Reference pictures in the DPB after decoding the picture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Reference pictures lists when decoding the picture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38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LIST1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19 / 11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20(2)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0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,16,8,4,2,6,12,10,14,32,24,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20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20 / 12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18(3)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16,8,4,2,6,12,10,14,32,24,20,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18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21 / 13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17(4)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16,8,4,2,6,12,10,14,32,24,20,18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22 / 13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19(4)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16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,8,4,2,6,12,10,14,32,24,20,18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23 / 13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22(3)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8,4,2,6,12,10,14,32,24,20,18,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22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 / 14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21(4)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8,4,2,6,12,10,14,32,24,20,18,22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25 / 14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23(4)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8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,4,2,6,12,10,14,32,24,20,18,22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26 / 14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28(2)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4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,2,6,12,10,14,32,24,20,18,22,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28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27 / 15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26(3)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2,6,12,10,14,32,24,20,18,22,28,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26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28 / 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25(4)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2,6,12,10,14,32,24,20,18,22,28,26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29 / 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27(4)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,6,12,10,14,32,24,20,18,22,28,26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30 / 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30(3)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6,12,10,14,32,24,20,18,22,28,26,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30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31 / 17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29(4)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6,12,10,14,32,24,20,18,22,28,26,30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 / 17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31(4)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6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,12,10,14,32,24,20,18,22,28,26,30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33 / 17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48(0)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12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,10,14,32,24,20,18,22,28,26,30,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48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34 / 18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40(1)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10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,14,32,24,20,18,22,28,26,30,48,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40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411" marR="44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Analysis of the ‘naive’ solution (4/9)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928670"/>
            <a:ext cx="7929562" cy="5214973"/>
          </a:xfrm>
        </p:spPr>
        <p:txBody>
          <a:bodyPr/>
          <a:lstStyle/>
          <a:p>
            <a:r>
              <a:rPr lang="en-US" altLang="zh-CN" dirty="0" smtClean="0"/>
              <a:t>DPB status when decoding only two lowest temporal levels</a:t>
            </a:r>
          </a:p>
          <a:p>
            <a:pPr lvl="1"/>
            <a:r>
              <a:rPr lang="en-US" altLang="zh-CN" dirty="0" smtClean="0"/>
              <a:t>Generating  “non-existing” pictures</a:t>
            </a:r>
          </a:p>
          <a:p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1"/>
            <a:r>
              <a:rPr lang="en-US" altLang="zh-CN" dirty="0" smtClean="0"/>
              <a:t>Picture 4,2,6,12,10,14 and 20,18,22,28,26,30 are “non-existing” pictures</a:t>
            </a:r>
          </a:p>
          <a:p>
            <a:pPr lvl="1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17</a:t>
            </a:fld>
            <a:endParaRPr lang="en-GB" altLang="zh-CN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571472" y="2079949"/>
          <a:ext cx="8072496" cy="2277745"/>
        </p:xfrm>
        <a:graphic>
          <a:graphicData uri="http://schemas.openxmlformats.org/drawingml/2006/table">
            <a:tbl>
              <a:tblPr/>
              <a:tblGrid>
                <a:gridCol w="1000132"/>
                <a:gridCol w="857256"/>
                <a:gridCol w="1071570"/>
                <a:gridCol w="2786082"/>
                <a:gridCol w="1214446"/>
                <a:gridCol w="1143010"/>
              </a:tblGrid>
              <a:tr h="297180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 err="1">
                          <a:latin typeface="Times New Roman"/>
                          <a:ea typeface="宋体"/>
                        </a:rPr>
                        <a:t>Decding</a:t>
                      </a: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 number / </a:t>
                      </a:r>
                      <a:r>
                        <a:rPr lang="en-US" sz="1300" b="1" dirty="0" err="1">
                          <a:latin typeface="Times New Roman"/>
                          <a:ea typeface="宋体"/>
                        </a:rPr>
                        <a:t>frame_num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POC(TL)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Marked as “used for reference”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Reference pictures in the DPB after decoding the picture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Reference picture lists when decoding the picture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654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LIST0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LIST1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 / 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0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NA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 / 1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16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 / 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8(1)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8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 / 9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</a:t>
                      </a:r>
                      <a:r>
                        <a:rPr lang="en-US" sz="1300" i="1" dirty="0">
                          <a:latin typeface="Times New Roman"/>
                          <a:ea typeface="宋体"/>
                        </a:rPr>
                        <a:t>,</a:t>
                      </a:r>
                      <a:r>
                        <a:rPr lang="en-US" sz="1300" i="1" dirty="0">
                          <a:solidFill>
                            <a:srgbClr val="0099CC"/>
                          </a:solidFill>
                          <a:latin typeface="Times New Roman"/>
                          <a:ea typeface="宋体"/>
                        </a:rPr>
                        <a:t>4,2,6,12,10,14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32 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 / 10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24(1)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300" i="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0,16,8,</a:t>
                      </a:r>
                      <a:r>
                        <a:rPr lang="en-US" altLang="zh-CN" sz="1300" i="1" dirty="0" smtClean="0">
                          <a:solidFill>
                            <a:srgbClr val="0099CC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4,2,6</a:t>
                      </a:r>
                      <a:r>
                        <a:rPr lang="en-US" sz="1300" i="1" dirty="0" smtClean="0">
                          <a:solidFill>
                            <a:srgbClr val="0099CC"/>
                          </a:solidFill>
                          <a:latin typeface="Times New Roman"/>
                          <a:ea typeface="宋体"/>
                        </a:rPr>
                        <a:t>,12,10,14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,32,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24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5 / 17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48(0)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300" i="1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12</a:t>
                      </a:r>
                      <a:r>
                        <a:rPr lang="en-US" altLang="zh-CN" sz="1300" i="1" dirty="0" smtClean="0">
                          <a:solidFill>
                            <a:srgbClr val="0099CC"/>
                          </a:solidFill>
                          <a:latin typeface="Times New Roman"/>
                          <a:ea typeface="宋体"/>
                        </a:rPr>
                        <a:t>,10,14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,32,24,</a:t>
                      </a:r>
                      <a:r>
                        <a:rPr lang="en-US" altLang="zh-CN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</a:t>
                      </a:r>
                      <a:r>
                        <a:rPr lang="en-US" sz="1300" i="1" dirty="0" smtClean="0">
                          <a:solidFill>
                            <a:srgbClr val="0099CC"/>
                          </a:solidFill>
                          <a:latin typeface="Times New Roman"/>
                          <a:ea typeface="宋体"/>
                        </a:rPr>
                        <a:t>20,18,22,28,26,30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48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 / 18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40(1)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i="1" dirty="0">
                          <a:solidFill>
                            <a:srgbClr val="0099CC"/>
                          </a:solidFill>
                          <a:latin typeface="Times New Roman"/>
                          <a:ea typeface="宋体"/>
                        </a:rPr>
                        <a:t>10,14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,32,24,</a:t>
                      </a:r>
                      <a:r>
                        <a:rPr lang="en-US" sz="1300" i="1" dirty="0">
                          <a:solidFill>
                            <a:srgbClr val="0099CC"/>
                          </a:solidFill>
                          <a:latin typeface="Times New Roman"/>
                          <a:ea typeface="宋体"/>
                        </a:rPr>
                        <a:t>20,18,22,28,26,30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,48,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40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Analysis of the ‘naive’ solution (5/9)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928670"/>
            <a:ext cx="7929562" cy="5214973"/>
          </a:xfrm>
        </p:spPr>
        <p:txBody>
          <a:bodyPr/>
          <a:lstStyle/>
          <a:p>
            <a:r>
              <a:rPr lang="en-US" altLang="zh-CN" dirty="0" smtClean="0"/>
              <a:t>DPB status when decoding only two lowest temporal levels</a:t>
            </a:r>
          </a:p>
          <a:p>
            <a:pPr lvl="1"/>
            <a:r>
              <a:rPr lang="en-US" altLang="zh-CN" dirty="0" smtClean="0"/>
              <a:t>Avoiding “non-existing” pictures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r>
              <a:rPr lang="en-US" altLang="zh-CN" dirty="0" smtClean="0"/>
              <a:t>Pictures included in the reference picture lists remain the same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18</a:t>
            </a:fld>
            <a:endParaRPr lang="en-GB" altLang="zh-CN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500034" y="2000240"/>
          <a:ext cx="8072496" cy="2292678"/>
        </p:xfrm>
        <a:graphic>
          <a:graphicData uri="http://schemas.openxmlformats.org/drawingml/2006/table">
            <a:tbl>
              <a:tblPr/>
              <a:tblGrid>
                <a:gridCol w="1345416"/>
                <a:gridCol w="869162"/>
                <a:gridCol w="1071570"/>
                <a:gridCol w="2095516"/>
                <a:gridCol w="1345416"/>
                <a:gridCol w="1345416"/>
              </a:tblGrid>
              <a:tr h="396240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 err="1">
                          <a:latin typeface="Times New Roman"/>
                          <a:ea typeface="宋体"/>
                        </a:rPr>
                        <a:t>Deoding</a:t>
                      </a: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 number/ </a:t>
                      </a:r>
                      <a:r>
                        <a:rPr lang="en-US" sz="1300" b="1" dirty="0" err="1">
                          <a:latin typeface="Times New Roman"/>
                          <a:ea typeface="宋体"/>
                        </a:rPr>
                        <a:t>frame_num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POC(TL)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Marked as “used for reference”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Reference pictures in the DPB after decoding the picture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Reference picture lists when decoding the picture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829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LIST1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 / 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yes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0 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 / 1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16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 / 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8(1)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yes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8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0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 / 9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32 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 / 10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24(1)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0,16,8,32,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24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5 / 17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48(0)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0,16,8,32,24,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48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 / 18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40(1)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0,16,8,32,24,48,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40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 b="1" dirty="0" smtClean="0"/>
              <a:t>Analysis of the ‘naive’ solution (6/9)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Example 2: the ‘naive’ solution does not work!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 lvl="1"/>
            <a:r>
              <a:rPr lang="en-US" altLang="zh-CN" dirty="0" err="1" smtClean="0"/>
              <a:t>max_num_ref_frames</a:t>
            </a:r>
            <a:r>
              <a:rPr lang="en-US" altLang="zh-CN" dirty="0" smtClean="0"/>
              <a:t> =12 (to enable using sliding window only)</a:t>
            </a:r>
            <a:endParaRPr lang="zh-CN" altLang="zh-CN" dirty="0" smtClean="0"/>
          </a:p>
          <a:p>
            <a:pPr lvl="1"/>
            <a:r>
              <a:rPr lang="en-US" altLang="zh-CN" dirty="0" smtClean="0"/>
              <a:t>No RPLM commands</a:t>
            </a:r>
          </a:p>
          <a:p>
            <a:pPr lvl="1"/>
            <a:r>
              <a:rPr lang="en-US" altLang="zh-CN" dirty="0" smtClean="0"/>
              <a:t>num_ref_idx_l0_active = </a:t>
            </a:r>
            <a:r>
              <a:rPr lang="en-US" altLang="zh-CN" dirty="0" smtClean="0">
                <a:solidFill>
                  <a:srgbClr val="FF0000"/>
                </a:solidFill>
              </a:rPr>
              <a:t>3 </a:t>
            </a:r>
            <a:r>
              <a:rPr lang="en-US" altLang="zh-CN" dirty="0" smtClean="0"/>
              <a:t>and num_ref_idx_l1_active = </a:t>
            </a:r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zh-CN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dirty="0" smtClean="0"/>
              <a:t>No MMCO commands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19</a:t>
            </a:fld>
            <a:endParaRPr lang="en-GB" altLang="zh-CN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8568563" cy="1857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Abstract</a:t>
            </a:r>
            <a:endParaRPr lang="zh-CN" altLang="en-US" dirty="0" smtClean="0"/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Proposes to get rid of the processes for generating and handling of “non-existing” pictures, with</a:t>
            </a:r>
          </a:p>
          <a:p>
            <a:pPr lvl="1"/>
            <a:r>
              <a:rPr lang="en-US" altLang="zh-CN" dirty="0" smtClean="0"/>
              <a:t>A change to the </a:t>
            </a:r>
            <a:r>
              <a:rPr lang="en-US" altLang="zh-CN" dirty="0" err="1" smtClean="0"/>
              <a:t>frame_num</a:t>
            </a:r>
            <a:r>
              <a:rPr lang="en-US" altLang="zh-CN" dirty="0" smtClean="0"/>
              <a:t> semantics</a:t>
            </a:r>
          </a:p>
          <a:p>
            <a:pPr lvl="1"/>
            <a:r>
              <a:rPr lang="en-US" altLang="zh-CN" dirty="0" smtClean="0"/>
              <a:t>Alternative changes to the reference picture list construction process</a:t>
            </a:r>
          </a:p>
          <a:p>
            <a:pPr lvl="1"/>
            <a:r>
              <a:rPr lang="en-US" altLang="zh-CN" dirty="0" smtClean="0"/>
              <a:t>Changes to the reference picture marking process</a:t>
            </a:r>
          </a:p>
          <a:p>
            <a:r>
              <a:rPr lang="en-US" altLang="zh-CN" dirty="0" smtClean="0"/>
              <a:t>Changes to the HRD process also provided, for information</a:t>
            </a:r>
          </a:p>
        </p:txBody>
      </p:sp>
      <p:sp>
        <p:nvSpPr>
          <p:cNvPr id="6148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 altLang="zh-CN" smtClean="0"/>
              <a:t>Page </a:t>
            </a:r>
            <a:fld id="{9318C7F2-E3E7-4350-9A46-89AB4D7FFE28}" type="slidenum">
              <a:rPr lang="de-DE" altLang="zh-CN" smtClean="0"/>
              <a:pPr/>
              <a:t>2</a:t>
            </a:fld>
            <a:endParaRPr lang="en-GB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Analysis of the ‘naive’ solution (7/9)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928670"/>
            <a:ext cx="7929562" cy="5214973"/>
          </a:xfrm>
        </p:spPr>
        <p:txBody>
          <a:bodyPr/>
          <a:lstStyle/>
          <a:p>
            <a:r>
              <a:rPr lang="en-US" altLang="zh-CN" dirty="0" smtClean="0"/>
              <a:t>DPB status when decoding all the five temporal levels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20</a:t>
            </a:fld>
            <a:endParaRPr lang="en-GB" altLang="zh-CN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500034" y="1428736"/>
          <a:ext cx="8072494" cy="4779707"/>
        </p:xfrm>
        <a:graphic>
          <a:graphicData uri="http://schemas.openxmlformats.org/drawingml/2006/table">
            <a:tbl>
              <a:tblPr/>
              <a:tblGrid>
                <a:gridCol w="1102058"/>
                <a:gridCol w="865902"/>
                <a:gridCol w="1096858"/>
                <a:gridCol w="2721660"/>
                <a:gridCol w="1143008"/>
                <a:gridCol w="1143008"/>
              </a:tblGrid>
              <a:tr h="405827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Decoding order/ </a:t>
                      </a:r>
                      <a:r>
                        <a:rPr lang="en-US" sz="1300" b="1" dirty="0" err="1">
                          <a:latin typeface="Times New Roman"/>
                          <a:ea typeface="宋体"/>
                        </a:rPr>
                        <a:t>frame_num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s-ES" sz="1300" b="1">
                          <a:latin typeface="Times New Roman"/>
                          <a:ea typeface="宋体"/>
                        </a:rPr>
                        <a:t>POC(TL)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Marked as “used for reference”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Reference pictures in the DPB after decoding the picture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Reference picture lists when decoding the picture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35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LIST1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 / 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0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 / 1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16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 / 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8(1)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8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16,0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 / 3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4(2)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4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0,8,16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8,16,0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 / 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2(3)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0,4,8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4,8,16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5 / 5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0,16,8,4,2                     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0,2,4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2,4,8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 / 5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0,16,8,4,2                     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2,0,4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4,8,16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7 / 5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6(3)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0,16,8,4,2,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6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4,2,0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8,16,4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 / 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5(4)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0,16,8,4,2,6                   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4,2,0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6,8,16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9 / 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7(4)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0,16,8,4,2,6                   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6,4,2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8,16,6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10 / 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12(2)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0,16,8,4,2,6,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12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8,4,0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16,8,4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11 / 7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10(3)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0,16,8,4,2,6,12,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10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8,6,4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12,16,8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12 / 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9(4)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0,16,8,4,2,6,12,10             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8,6,4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10,12,16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13 / 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11(4)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0,16,8,4,2,6,12,10             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10,8,6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12,16,10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14 / 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14(3)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0,16,8,4,2,6,12,10,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14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12,10,8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16,12,10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15 / 9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13(4)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0,16,8,4,2,6,12,10,14          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12,10,8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14,16,12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 / 9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15(4)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0,16,8,4,2,6,12,10,14          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14,12,10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16,14,12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17 / 9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0,16,8,4,2,6,12,10,14,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32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16,0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18 / 10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24(1)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0,16,8,4,2,6,12,10,14,32,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24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16,8,0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32,16,8</a:t>
                      </a: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19 / 11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20(2)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yes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CN" sz="14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0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,16,8,4,2,6,12,10,14,32,24,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20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16,12,8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24,32,16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20 / 12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18(3)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yes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16,8,4,2,6,12,10,14,32,24,20,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18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16,14,12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20,24,32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Analysis of the ‘naive’ solution (8/9)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928670"/>
            <a:ext cx="7929562" cy="5214973"/>
          </a:xfrm>
        </p:spPr>
        <p:txBody>
          <a:bodyPr/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endParaRPr lang="en-US" altLang="zh-CN" dirty="0" smtClean="0"/>
          </a:p>
          <a:p>
            <a:pPr lvl="1"/>
            <a:r>
              <a:rPr lang="en-US" altLang="zh-CN" dirty="0" smtClean="0"/>
              <a:t>when decoding picture 40:</a:t>
            </a:r>
          </a:p>
          <a:p>
            <a:pPr lvl="2"/>
            <a:r>
              <a:rPr lang="en-US" altLang="zh-CN" dirty="0" smtClean="0"/>
              <a:t>Picture 16 does not appear in the DPB</a:t>
            </a:r>
          </a:p>
          <a:p>
            <a:pPr lvl="2"/>
            <a:r>
              <a:rPr lang="en-US" altLang="zh-CN" dirty="0" smtClean="0"/>
              <a:t>Picture 48 is added into RefPicList0.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dirty="0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21</a:t>
            </a:fld>
            <a:endParaRPr lang="en-GB" altLang="zh-CN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500034" y="1285860"/>
          <a:ext cx="8072494" cy="3575747"/>
        </p:xfrm>
        <a:graphic>
          <a:graphicData uri="http://schemas.openxmlformats.org/drawingml/2006/table">
            <a:tbl>
              <a:tblPr/>
              <a:tblGrid>
                <a:gridCol w="1102058"/>
                <a:gridCol w="865902"/>
                <a:gridCol w="1096858"/>
                <a:gridCol w="2721660"/>
                <a:gridCol w="1143008"/>
                <a:gridCol w="1143008"/>
              </a:tblGrid>
              <a:tr h="405827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Decoding order/ </a:t>
                      </a:r>
                      <a:r>
                        <a:rPr lang="en-US" sz="1300" b="1" dirty="0" err="1">
                          <a:latin typeface="Times New Roman"/>
                          <a:ea typeface="宋体"/>
                        </a:rPr>
                        <a:t>frame_num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s-ES" sz="1300" b="1">
                          <a:latin typeface="Times New Roman"/>
                          <a:ea typeface="宋体"/>
                        </a:rPr>
                        <a:t>POC(TL)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Marked as “used for reference”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Reference pictures in the DPB after decoding the picture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Reference picture lists when decoding the picture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35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LIST1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21 / 13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17(4)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16,8,4,2,6,12,10,14,32,24,20,18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16,14,12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18,20,24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22 / 13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19(4)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16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,8,4,2,6,12,10,14,32,24,20,18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18,16,14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20,24,32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23 / 13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22(3)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8,4,2,6,12,10,14,32,24,20,18,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22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20,18,16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24,32,20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 / 14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21(4)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8,4,2,6,12,10,14,32,24,20,18,22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20,18,16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22,24,32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25 / 14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23(4)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8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,4,2,6,12,10,14,32,24,20,18,22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22,20,18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24,32,22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26 / 14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28(2)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4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,2,6,12,10,14,32,24,20,18,22,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28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24,20,16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32,24,20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27 / 15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26(3)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2,6,12,10,14,32,24,20,18,22,28,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26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24,22,20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28,32,24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28 / 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25(4)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2,6,12,10,14,32,24,20,18,22,28,26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24,22,20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26,28,32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29 / 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27(4)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,6,12,10,14,32,24,20,18,22,28,26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26,24,22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28,32,26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30 / 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30(3)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6,12,10,14,32,24,20,18,22,28,26,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30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28,26,24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32,28,26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31 / 17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29(4)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6,12,10,14,32,24,20,18,22,28,26,30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28,26,24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30,32,28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 / 17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31(4)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6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,12,10,14,32,24,20,18,22,28,26,30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30,28,26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32,30,28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33 / 17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48(0)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yes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12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,10,14,32,24,20,18,22,28,26,30,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48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34 / 18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40(1)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10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,14,32,24,20,18,22,28,26,30,48,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40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32,24,</a:t>
                      </a:r>
                      <a:r>
                        <a:rPr lang="en-US" sz="130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48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48,32,24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44183" marR="44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Analysis of the ‘naive’ solution (9/9)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928670"/>
            <a:ext cx="7929562" cy="5214973"/>
          </a:xfrm>
        </p:spPr>
        <p:txBody>
          <a:bodyPr/>
          <a:lstStyle/>
          <a:p>
            <a:r>
              <a:rPr lang="en-US" altLang="zh-CN" dirty="0" smtClean="0"/>
              <a:t>DPB status when decoding only two lowest temporal levels</a:t>
            </a:r>
          </a:p>
          <a:p>
            <a:pPr lvl="1"/>
            <a:r>
              <a:rPr lang="en-US" altLang="zh-CN" dirty="0" smtClean="0"/>
              <a:t>Avoiding “non-existing” pictures</a:t>
            </a:r>
          </a:p>
          <a:p>
            <a:pPr lvl="2"/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1"/>
            <a:r>
              <a:rPr lang="en-US" altLang="zh-CN" dirty="0" smtClean="0"/>
              <a:t>When decoding picture 40:</a:t>
            </a:r>
          </a:p>
          <a:p>
            <a:pPr lvl="2"/>
            <a:r>
              <a:rPr lang="en-US" altLang="zh-CN" sz="1800" dirty="0" smtClean="0">
                <a:highlight>
                  <a:srgbClr val="00FFFF"/>
                </a:highlight>
                <a:latin typeface="Times New Roman"/>
                <a:ea typeface="宋体"/>
              </a:rPr>
              <a:t>Picture 16 appears in the DPB, and it is added into RefPicList0</a:t>
            </a:r>
          </a:p>
          <a:p>
            <a:pPr lvl="2"/>
            <a:r>
              <a:rPr lang="en-US" altLang="zh-CN" sz="1800" dirty="0" smtClean="0">
                <a:highlight>
                  <a:srgbClr val="00FFFF"/>
                </a:highlight>
                <a:latin typeface="Times New Roman"/>
                <a:ea typeface="宋体"/>
              </a:rPr>
              <a:t>Picture 48 is </a:t>
            </a:r>
            <a:r>
              <a:rPr lang="en-US" altLang="zh-CN" sz="1800" dirty="0" smtClean="0">
                <a:highlight>
                  <a:srgbClr val="00FFFF"/>
                </a:highlight>
                <a:latin typeface="Times New Roman"/>
                <a:ea typeface="宋体"/>
              </a:rPr>
              <a:t>present </a:t>
            </a:r>
            <a:r>
              <a:rPr lang="en-US" altLang="zh-CN" sz="1800" dirty="0" smtClean="0">
                <a:highlight>
                  <a:srgbClr val="00FFFF"/>
                </a:highlight>
                <a:latin typeface="Times New Roman"/>
                <a:ea typeface="宋体"/>
              </a:rPr>
              <a:t>in the </a:t>
            </a:r>
            <a:r>
              <a:rPr lang="en-US" altLang="zh-CN" sz="1800" smtClean="0">
                <a:highlight>
                  <a:srgbClr val="00FFFF"/>
                </a:highlight>
                <a:latin typeface="Times New Roman"/>
                <a:ea typeface="宋体"/>
              </a:rPr>
              <a:t>DPB </a:t>
            </a:r>
            <a:r>
              <a:rPr lang="en-US" altLang="zh-CN" sz="1800" smtClean="0">
                <a:highlight>
                  <a:srgbClr val="00FFFF"/>
                </a:highlight>
                <a:latin typeface="Times New Roman"/>
                <a:ea typeface="宋体"/>
              </a:rPr>
              <a:t>but not </a:t>
            </a:r>
            <a:r>
              <a:rPr lang="en-US" altLang="zh-CN" sz="1800" dirty="0" smtClean="0">
                <a:highlight>
                  <a:srgbClr val="00FFFF"/>
                </a:highlight>
                <a:latin typeface="Times New Roman"/>
                <a:ea typeface="宋体"/>
              </a:rPr>
              <a:t>added into RefPicList0</a:t>
            </a:r>
            <a:r>
              <a:rPr lang="en-US" altLang="zh-CN" sz="1800" dirty="0" smtClean="0"/>
              <a:t>.</a:t>
            </a:r>
            <a:endParaRPr lang="zh-CN" altLang="en-US" sz="1800" dirty="0" smtClean="0"/>
          </a:p>
          <a:p>
            <a:pPr lvl="1"/>
            <a:r>
              <a:rPr lang="en-US" altLang="zh-CN" dirty="0" smtClean="0"/>
              <a:t>Conclusion: The ‘naive’ solution is not free of problems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22</a:t>
            </a:fld>
            <a:endParaRPr lang="en-GB" altLang="zh-CN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500034" y="1857364"/>
          <a:ext cx="8072496" cy="2268220"/>
        </p:xfrm>
        <a:graphic>
          <a:graphicData uri="http://schemas.openxmlformats.org/drawingml/2006/table">
            <a:tbl>
              <a:tblPr/>
              <a:tblGrid>
                <a:gridCol w="1071570"/>
                <a:gridCol w="857256"/>
                <a:gridCol w="1500198"/>
                <a:gridCol w="1952640"/>
                <a:gridCol w="1345416"/>
                <a:gridCol w="1345416"/>
              </a:tblGrid>
              <a:tr h="396240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Coding number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/ </a:t>
                      </a:r>
                      <a:r>
                        <a:rPr lang="en-US" sz="1300" b="1" dirty="0" err="1">
                          <a:latin typeface="Times New Roman"/>
                          <a:ea typeface="宋体"/>
                        </a:rPr>
                        <a:t>frame_num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POC(TL)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Marked as “used for reference”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pictures buffered in the DPB after coding the picture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Reference pictures in lists after ref pic list construction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4670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LIST1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 / 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0 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 / 1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16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 / 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8(1)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8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16,0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 / 9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32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0,16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 / 10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24(1)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0,16,8,32,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24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16,8,0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32,16,8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5 / 17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48(0)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0,16,8,32,24,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48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32,</a:t>
                      </a:r>
                      <a:r>
                        <a:rPr lang="en-US" altLang="zh-CN" sz="1300" dirty="0" smtClean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 16,0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 / 18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40(1)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0,16,8,32,24,48,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40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32,24,</a:t>
                      </a: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16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48,32,24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Enhanced solution 1 (1/8)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928670"/>
            <a:ext cx="7929562" cy="5214973"/>
          </a:xfrm>
        </p:spPr>
        <p:txBody>
          <a:bodyPr/>
          <a:lstStyle/>
          <a:p>
            <a:pPr marL="300038" lvl="1" indent="-300038">
              <a:buClr>
                <a:schemeClr val="bg2"/>
              </a:buClr>
              <a:buSzPct val="60000"/>
              <a:buFont typeface="Wingdings" pitchFamily="2" charset="2"/>
              <a:buChar char="l"/>
            </a:pPr>
            <a:r>
              <a:rPr lang="en-US" altLang="zh-CN" sz="2000" b="1" dirty="0" smtClean="0">
                <a:cs typeface="+mn-cs"/>
              </a:rPr>
              <a:t>Solves the problem of the ‘naive’ solution</a:t>
            </a:r>
          </a:p>
          <a:p>
            <a:pPr marL="300038" lvl="1" indent="-300038">
              <a:buClr>
                <a:schemeClr val="bg2"/>
              </a:buClr>
              <a:buSzPct val="60000"/>
              <a:buFont typeface="Wingdings" pitchFamily="2" charset="2"/>
              <a:buChar char="l"/>
            </a:pPr>
            <a:r>
              <a:rPr lang="en-US" altLang="zh-CN" sz="2000" b="1" dirty="0" smtClean="0">
                <a:cs typeface="+mn-cs"/>
              </a:rPr>
              <a:t>By having a change to the reference picture list initialization process, by limiting which reference pictures to be added to the initial lists according to the </a:t>
            </a:r>
            <a:r>
              <a:rPr lang="en-US" altLang="zh-CN" sz="2000" b="1" dirty="0" err="1" smtClean="0">
                <a:cs typeface="+mn-cs"/>
              </a:rPr>
              <a:t>PicNum</a:t>
            </a:r>
            <a:endParaRPr lang="en-US" altLang="zh-CN" sz="2000" b="1" dirty="0" smtClean="0">
              <a:cs typeface="+mn-cs"/>
            </a:endParaRPr>
          </a:p>
          <a:p>
            <a:pPr marL="300038" lvl="1" indent="-300038">
              <a:buClr>
                <a:schemeClr val="bg2"/>
              </a:buClr>
              <a:buSzPct val="60000"/>
              <a:buNone/>
            </a:pPr>
            <a:endParaRPr lang="en-US" altLang="zh-CN" sz="2000" b="1" dirty="0" smtClean="0">
              <a:cs typeface="+mn-cs"/>
            </a:endParaRPr>
          </a:p>
          <a:p>
            <a:pPr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23</a:t>
            </a:fld>
            <a:endParaRPr lang="en-GB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Enhanced solution 1 (2/8)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000108"/>
            <a:ext cx="8786842" cy="5214973"/>
          </a:xfrm>
        </p:spPr>
        <p:txBody>
          <a:bodyPr/>
          <a:lstStyle/>
          <a:p>
            <a:pPr lvl="1">
              <a:buNone/>
            </a:pPr>
            <a:r>
              <a:rPr lang="en-US" altLang="zh-CN" sz="1600" dirty="0" smtClean="0"/>
              <a:t>The change to </a:t>
            </a:r>
            <a:r>
              <a:rPr lang="en-US" altLang="zh-CN" sz="1600" dirty="0" err="1" smtClean="0"/>
              <a:t>subclause</a:t>
            </a:r>
            <a:r>
              <a:rPr lang="en-US" altLang="zh-CN" sz="1600" dirty="0" smtClean="0"/>
              <a:t> 8.2.2.1 (decoding process for picture number):</a:t>
            </a:r>
          </a:p>
          <a:p>
            <a:pPr lvl="2"/>
            <a:endParaRPr lang="en-US" altLang="zh-CN" dirty="0" smtClean="0"/>
          </a:p>
          <a:p>
            <a:pPr lvl="3"/>
            <a:endParaRPr lang="en-US" altLang="zh-CN" dirty="0" smtClean="0"/>
          </a:p>
          <a:p>
            <a:pPr lvl="3"/>
            <a:endParaRPr lang="en-US" altLang="zh-CN" dirty="0" smtClean="0"/>
          </a:p>
          <a:p>
            <a:pPr lvl="1">
              <a:buNone/>
            </a:pP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24</a:t>
            </a:fld>
            <a:endParaRPr lang="en-GB" altLang="zh-CN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28596" y="1532272"/>
          <a:ext cx="8358246" cy="4325620"/>
        </p:xfrm>
        <a:graphic>
          <a:graphicData uri="http://schemas.openxmlformats.org/drawingml/2006/table">
            <a:tbl>
              <a:tblPr/>
              <a:tblGrid>
                <a:gridCol w="8358246"/>
              </a:tblGrid>
              <a:tr h="406400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[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Ed.Note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(YKW): This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subclause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should be in parallel with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subclauses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8.2.2 (reference picture list construction) and 8.2.3 (reference picture marking).]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This process is invoked when the decoding process for reference picture lists construction specified in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subclause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8.2.2,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or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the decoded reference picture marking process specified in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subclause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8.2.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3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2.4, or the decoding process for gaps in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frame_num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specified in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subclause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 8.2.3.2 is invoked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The variables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FrameNum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,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FrameNumWrap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,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,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LongTermFrameIdx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, and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LongTermPicNum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are used for the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initialisation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process for reference picture lists in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subclause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8.2.2.2, the modification process for reference picture lists in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subclause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8.2.2.3,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and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the decoded reference picture marking process in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subclause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8.2.3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2.4, and the decoding process for gaps in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frame_num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in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subclause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 8.2.3.2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565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To each short-term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or long-term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reference picture the variables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FrameNum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and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FrameNumWrap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are assigned as follows. First,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FrameNum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set equal to the syntax element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frame_num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that has been decoded in the slice header(s) of the corresponding short-term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or long-term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reference picture. Then the variable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FrameNumWrap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derived as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965"/>
                        </a:spcBef>
                        <a:spcAft>
                          <a:spcPts val="120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1008380" algn="l"/>
                          <a:tab pos="3079115" algn="ctr"/>
                          <a:tab pos="6156960" algn="r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if(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FrameNum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&gt;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frame_num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)</a:t>
                      </a:r>
                      <a:br>
                        <a:rPr lang="en-GB" sz="1400" dirty="0">
                          <a:latin typeface="Times New Roman"/>
                          <a:ea typeface="Malgun Gothic"/>
                        </a:rPr>
                      </a:b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FrameNumWrap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=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FrameNum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−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MaxFrameNum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		(8‑1)</a:t>
                      </a:r>
                      <a:br>
                        <a:rPr lang="en-GB" sz="1400" dirty="0">
                          <a:latin typeface="Times New Roman"/>
                          <a:ea typeface="Malgun Gothic"/>
                        </a:rPr>
                      </a:b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else</a:t>
                      </a:r>
                      <a:br>
                        <a:rPr lang="en-GB" sz="1400" dirty="0">
                          <a:latin typeface="Times New Roman"/>
                          <a:ea typeface="Malgun Gothic"/>
                        </a:rPr>
                      </a:b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FrameNumWrap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=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FrameNum</a:t>
                      </a:r>
                      <a:endParaRPr lang="zh-CN" sz="1400" dirty="0">
                        <a:latin typeface="Times New Roman"/>
                        <a:ea typeface="Malgun Gothic"/>
                      </a:endParaRPr>
                    </a:p>
                    <a:p>
                      <a:pPr hangingPunct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where the value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frame_num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used in Equation 8‑1 is the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frame_num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in the slice header(s) for the current picture. 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marL="40267" marR="40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Enhanced solution 1 (3/8)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000108"/>
            <a:ext cx="8786842" cy="5214973"/>
          </a:xfrm>
        </p:spPr>
        <p:txBody>
          <a:bodyPr/>
          <a:lstStyle/>
          <a:p>
            <a:pPr lvl="1">
              <a:buNone/>
            </a:pPr>
            <a:r>
              <a:rPr lang="en-US" altLang="zh-CN" sz="1600" dirty="0" smtClean="0"/>
              <a:t>The change to </a:t>
            </a:r>
            <a:r>
              <a:rPr lang="en-US" altLang="zh-CN" sz="1600" dirty="0" err="1" smtClean="0"/>
              <a:t>subclause</a:t>
            </a:r>
            <a:r>
              <a:rPr lang="en-US" altLang="zh-CN" sz="1600" dirty="0" smtClean="0"/>
              <a:t> 8.2.2.1 (decoding process for picture number)</a:t>
            </a:r>
          </a:p>
          <a:p>
            <a:pPr lvl="2"/>
            <a:endParaRPr lang="en-US" altLang="zh-CN" dirty="0" smtClean="0"/>
          </a:p>
          <a:p>
            <a:pPr lvl="3"/>
            <a:endParaRPr lang="en-US" altLang="zh-CN" dirty="0" smtClean="0"/>
          </a:p>
          <a:p>
            <a:pPr lvl="3"/>
            <a:endParaRPr lang="en-US" altLang="zh-CN" dirty="0" smtClean="0"/>
          </a:p>
          <a:p>
            <a:pPr lvl="1">
              <a:buNone/>
            </a:pP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25</a:t>
            </a:fld>
            <a:endParaRPr lang="en-GB" altLang="zh-CN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500034" y="1428136"/>
          <a:ext cx="8358246" cy="4732020"/>
        </p:xfrm>
        <a:graphic>
          <a:graphicData uri="http://schemas.openxmlformats.org/drawingml/2006/table">
            <a:tbl>
              <a:tblPr/>
              <a:tblGrid>
                <a:gridCol w="8358246"/>
              </a:tblGrid>
              <a:tr h="406400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Times New Roman"/>
                          <a:ea typeface="宋体"/>
                        </a:rPr>
                        <a:t>Each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long-term reference picture has an associated value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LongTermFrameIdx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(that was assigned to it as specified in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subclause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8.2.2.4).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To each short-term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or long-term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reference picture a variable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assigned, and to each long-term reference picture a variable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LongTermPicNum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assigned. 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1260475" hangingPunct="0">
                        <a:spcBef>
                          <a:spcPts val="965"/>
                        </a:spcBef>
                        <a:spcAft>
                          <a:spcPts val="120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1008380" algn="l"/>
                          <a:tab pos="3079115" algn="ctr"/>
                          <a:tab pos="6156960" algn="r"/>
                        </a:tabLst>
                      </a:pP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PicNum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=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FrameNumWrap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		(8‑2)</a:t>
                      </a:r>
                      <a:endParaRPr lang="zh-CN" sz="1400" dirty="0">
                        <a:latin typeface="Times New Roman"/>
                        <a:ea typeface="Malgun Gothic"/>
                      </a:endParaRPr>
                    </a:p>
                    <a:p>
                      <a:pPr marL="1260475" hangingPunct="0">
                        <a:spcBef>
                          <a:spcPts val="965"/>
                        </a:spcBef>
                        <a:spcAft>
                          <a:spcPts val="120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1008380" algn="l"/>
                          <a:tab pos="3079115" algn="ctr"/>
                          <a:tab pos="6156960" algn="r"/>
                        </a:tabLst>
                      </a:pP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LongTermPicNum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=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LongTermFrameIdx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	(8‑3)</a:t>
                      </a:r>
                      <a:endParaRPr lang="zh-CN" sz="1400" dirty="0">
                        <a:latin typeface="Times New Roman"/>
                        <a:ea typeface="Malgun Gothic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Let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numLongTerm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be the total number of reference pictures present in the decoded picture buffer that are marked as "used for long-term reference". For each short-term reference picture in the decoded picture buffer, the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PicNum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of which is denoted as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PicNumX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, the corresponding variables num1, num2, and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MinPicNum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are derived. Let num1 be the total number of latest reference pictures in decoding order that have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PicNum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in the range of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picNumX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+ 1 to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frame_num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− 1, inclusive, and that have been marked as “unused for reference”. Let num2 be the total number of latest reference pictures in decoding order that have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PicNum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in the range of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picNumX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+ 1 to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frame_num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− 1, inclusive, and that are marked as “used for long-term reference”, and that are present in the decoded picture buffer. The variable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MinPicNum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is derived as follows.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965"/>
                        </a:spcBef>
                        <a:spcAft>
                          <a:spcPts val="120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1008380" algn="l"/>
                          <a:tab pos="3079115" algn="ctr"/>
                          <a:tab pos="6156960" algn="r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1400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MinPicNum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= </a:t>
                      </a:r>
                      <a:r>
                        <a:rPr lang="en-GB" sz="1400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frame_num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− (</a:t>
                      </a:r>
                      <a:r>
                        <a:rPr lang="en-GB" sz="1400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max_num_ref_frames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− </a:t>
                      </a:r>
                      <a:r>
                        <a:rPr lang="en-GB" sz="1400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numLongTerm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+ num1 + num2)	(8‑x)</a:t>
                      </a:r>
                      <a:endParaRPr lang="zh-CN" sz="1400" dirty="0">
                        <a:latin typeface="Times New Roman"/>
                        <a:ea typeface="Malgun Gothic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The value of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frame_num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used in the above paragraph and equation is the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frame_num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in the slice header(s) for the current picture.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marL="40267" marR="402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Enhanced solution 1 (4/8)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000108"/>
            <a:ext cx="8786842" cy="5214973"/>
          </a:xfrm>
        </p:spPr>
        <p:txBody>
          <a:bodyPr/>
          <a:lstStyle/>
          <a:p>
            <a:pPr lvl="1">
              <a:buNone/>
            </a:pPr>
            <a:r>
              <a:rPr lang="en-US" altLang="zh-CN" sz="1400" dirty="0" smtClean="0"/>
              <a:t>The change to </a:t>
            </a:r>
            <a:r>
              <a:rPr lang="en-US" altLang="zh-CN" sz="1400" dirty="0" err="1" smtClean="0"/>
              <a:t>subclause</a:t>
            </a:r>
            <a:r>
              <a:rPr lang="en-US" altLang="zh-CN" sz="1400" dirty="0" smtClean="0"/>
              <a:t> 8.2.2.2.1 (Initialization process for the reference picture list for P slices)</a:t>
            </a:r>
          </a:p>
          <a:p>
            <a:pPr lvl="2"/>
            <a:endParaRPr lang="en-US" altLang="zh-CN" dirty="0" smtClean="0"/>
          </a:p>
          <a:p>
            <a:pPr lvl="3"/>
            <a:endParaRPr lang="en-US" altLang="zh-CN" dirty="0" smtClean="0"/>
          </a:p>
          <a:p>
            <a:pPr lvl="3"/>
            <a:endParaRPr lang="en-US" altLang="zh-CN" dirty="0" smtClean="0"/>
          </a:p>
          <a:p>
            <a:pPr lvl="1">
              <a:buNone/>
            </a:pP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26</a:t>
            </a:fld>
            <a:endParaRPr lang="en-GB" altLang="zh-CN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85720" y="1500174"/>
          <a:ext cx="8501122" cy="4480560"/>
        </p:xfrm>
        <a:graphic>
          <a:graphicData uri="http://schemas.openxmlformats.org/drawingml/2006/table">
            <a:tbl>
              <a:tblPr/>
              <a:tblGrid>
                <a:gridCol w="8501122"/>
              </a:tblGrid>
              <a:tr h="4064000">
                <a:tc>
                  <a:txBody>
                    <a:bodyPr/>
                    <a:lstStyle/>
                    <a:p>
                      <a:pPr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This </a:t>
                      </a:r>
                      <a:r>
                        <a:rPr lang="en-US" sz="1400" dirty="0" smtClean="0">
                          <a:latin typeface="Times New Roman"/>
                          <a:ea typeface="宋体"/>
                        </a:rPr>
                        <a:t>initialization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process is invoked when decoding a P slice in a coded picture.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When this process is invoked, there shall be at least one reference picture that is currently marked as "used for reference" (i.e., as "used for short-term reference" or "used for long-term reference") 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and is not marked as "non-existing"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. Pictures with higher values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temporal_id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than the current picture cannot be used for reference, and are not included in the reference picture list.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The reference picture list RefPicList0 is ordered so that short-term reference pictures have lower indices than long-term reference pictures.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The short-term reference pictures are ordered starting with the picture with the highest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value and proceeding through in descending order to the picture with the lowest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value, excluding any frame with a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temporal_id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value higher than that of current picture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or with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PicNum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value less than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the corresponding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MinPicNum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The long-term reference pictures are ordered starting with the picture with the lowest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LongTermPicNum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value and proceeding through in ascending order to the picture with the highest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LongTermPicNum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value, </a:t>
                      </a:r>
                      <a:r>
                        <a:rPr lang="en-US" sz="1400" dirty="0">
                          <a:latin typeface="TimesNewRoman"/>
                          <a:ea typeface="宋体"/>
                          <a:cs typeface="TimesNewRoman"/>
                        </a:rPr>
                        <a:t>excluding any frame with a </a:t>
                      </a:r>
                      <a:r>
                        <a:rPr lang="en-US" sz="1400" dirty="0" err="1">
                          <a:latin typeface="TimesNewRoman"/>
                          <a:ea typeface="宋体"/>
                          <a:cs typeface="TimesNewRoman"/>
                        </a:rPr>
                        <a:t>temporal_id</a:t>
                      </a:r>
                      <a:r>
                        <a:rPr lang="en-US" sz="1400" dirty="0">
                          <a:latin typeface="TimesNewRoman"/>
                          <a:ea typeface="宋体"/>
                          <a:cs typeface="TimesNewRoman"/>
                        </a:rPr>
                        <a:t> value higher than that of the current picture.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For example, when three reference pictures are marked as "used for short-term reference" with </a:t>
                      </a:r>
                      <a:r>
                        <a:rPr lang="en-GB" sz="1400" strike="sngStrike" dirty="0" err="1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PicNum</a:t>
                      </a:r>
                      <a:r>
                        <a:rPr lang="en-GB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equal to 300, 302, and 303 and two reference pictures are marked as "used for long-term reference" with </a:t>
                      </a:r>
                      <a:r>
                        <a:rPr lang="en-GB" sz="1400" strike="sngStrike" dirty="0" err="1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LongTermPicNum</a:t>
                      </a:r>
                      <a:r>
                        <a:rPr lang="en-GB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equal to 0 and 3, the initial index order is:</a:t>
                      </a:r>
                      <a:endParaRPr lang="zh-CN" sz="1400" dirty="0" smtClean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–	RefPicList0[0] is set equal to the short-term reference picture with </a:t>
                      </a:r>
                      <a:r>
                        <a:rPr lang="en-GB" sz="1400" strike="sngStrike" dirty="0" err="1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PicNum</a:t>
                      </a:r>
                      <a:r>
                        <a:rPr lang="en-GB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= 303,</a:t>
                      </a:r>
                      <a:endParaRPr lang="zh-CN" sz="1400" dirty="0" smtClean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–	RefPicList0[1] is set equal to the short-term reference picture with </a:t>
                      </a:r>
                      <a:r>
                        <a:rPr lang="en-GB" sz="1400" strike="sngStrike" dirty="0" err="1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PicNum</a:t>
                      </a:r>
                      <a:r>
                        <a:rPr lang="en-GB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= 302,</a:t>
                      </a:r>
                      <a:endParaRPr lang="zh-CN" sz="1400" dirty="0" smtClean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–	RefPicList0[2] is set equal to the short-term reference picture with </a:t>
                      </a:r>
                      <a:r>
                        <a:rPr lang="en-GB" sz="1400" strike="sngStrike" dirty="0" err="1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PicNum</a:t>
                      </a:r>
                      <a:r>
                        <a:rPr lang="en-GB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= 300,</a:t>
                      </a:r>
                      <a:endParaRPr lang="zh-CN" sz="1400" dirty="0" smtClean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–	RefPicList0[3] is set equal to the long-term reference picture with </a:t>
                      </a:r>
                      <a:r>
                        <a:rPr lang="en-GB" sz="1400" strike="sngStrike" dirty="0" err="1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LongTermPicNum</a:t>
                      </a:r>
                      <a:r>
                        <a:rPr lang="en-GB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= 0,</a:t>
                      </a:r>
                      <a:endParaRPr lang="zh-CN" sz="1400" dirty="0" smtClean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–	RefPicList0[4] is set equal to the long-term reference picture with </a:t>
                      </a:r>
                      <a:r>
                        <a:rPr lang="en-GB" sz="1400" strike="sngStrike" dirty="0" err="1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LongTermPicNum</a:t>
                      </a:r>
                      <a:r>
                        <a:rPr lang="en-GB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= 3.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marL="67901" marR="67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Enhanced solution 1 (5/8)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000108"/>
            <a:ext cx="8786842" cy="5214973"/>
          </a:xfrm>
        </p:spPr>
        <p:txBody>
          <a:bodyPr/>
          <a:lstStyle/>
          <a:p>
            <a:pPr lvl="1">
              <a:buNone/>
            </a:pPr>
            <a:r>
              <a:rPr lang="en-US" altLang="zh-CN" sz="1400" dirty="0" smtClean="0"/>
              <a:t>The change to </a:t>
            </a:r>
            <a:r>
              <a:rPr lang="en-US" altLang="zh-CN" sz="1400" dirty="0" err="1" smtClean="0"/>
              <a:t>subclause</a:t>
            </a:r>
            <a:r>
              <a:rPr lang="en-US" altLang="zh-CN" sz="1400" dirty="0" smtClean="0"/>
              <a:t> 8.2.2.2.2 (Initialization process for the reference picture list for B slices)</a:t>
            </a:r>
          </a:p>
          <a:p>
            <a:pPr lvl="2"/>
            <a:endParaRPr lang="en-US" altLang="zh-CN" dirty="0" smtClean="0"/>
          </a:p>
          <a:p>
            <a:pPr lvl="3"/>
            <a:endParaRPr lang="en-US" altLang="zh-CN" dirty="0" smtClean="0"/>
          </a:p>
          <a:p>
            <a:pPr lvl="3"/>
            <a:endParaRPr lang="en-US" altLang="zh-CN" dirty="0" smtClean="0"/>
          </a:p>
          <a:p>
            <a:pPr lvl="1">
              <a:buNone/>
            </a:pP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27</a:t>
            </a:fld>
            <a:endParaRPr lang="en-GB" altLang="zh-CN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500034" y="1495130"/>
          <a:ext cx="8286808" cy="4648200"/>
        </p:xfrm>
        <a:graphic>
          <a:graphicData uri="http://schemas.openxmlformats.org/drawingml/2006/table">
            <a:tbl>
              <a:tblPr/>
              <a:tblGrid>
                <a:gridCol w="8286808"/>
              </a:tblGrid>
              <a:tr h="4064000">
                <a:tc>
                  <a:txBody>
                    <a:bodyPr/>
                    <a:lstStyle/>
                    <a:p>
                      <a:pPr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This </a:t>
                      </a:r>
                      <a:r>
                        <a:rPr lang="en-US" sz="1400" dirty="0" smtClean="0">
                          <a:latin typeface="Times New Roman"/>
                          <a:ea typeface="宋体"/>
                        </a:rPr>
                        <a:t>initialization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process is invoked when decoding a B slice in a coded picture.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For purposes of the formation of the reference picture lists RefPicList0 and RefPicList1 the term reference entry refers in the following to decoded reference pictures.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When this process is invoked, there shall be at least one reference entry that is currently marked as "used for reference" (i.e., as "used for short-term reference" or "used for long-term reference") 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and is not marked as "non-existing"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. Pictures with higher values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temporal_id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than the current picture cannot be used for reference, and are not included in either RefPicList0 or RefPicList1.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For B slices, the order of short-term reference entries in the reference picture lists RefPicList0 and RefPicList1 depends on output order, as given by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PicOrderCnt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( ). 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When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pic_order_cnt_type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is equal to 0, reference pictures that are marked as "non-existing" as specified in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subclause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 8.2.3.2 are not included in either RefPicList0 or RefPicList1.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180340" algn="just" hangingPunct="0">
                        <a:lnSpc>
                          <a:spcPts val="9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NOTE 1 – When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gaps_in_frame_num_value_allowed_flag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is equal to 1, encoders should use reference picture list modification to ensure proper operation of the decoding process (particularly when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pic_order_cnt_type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is equal to 0, in which case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PicOrderCnt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( ) is not inferred for "non-existing" pictures).</a:t>
                      </a:r>
                      <a:endParaRPr lang="zh-CN" sz="1400" dirty="0">
                        <a:latin typeface="Times New Roman"/>
                        <a:ea typeface="Malgun Gothic"/>
                      </a:endParaRPr>
                    </a:p>
                    <a:p>
                      <a:pPr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The reference picture list RefPicList0 is ordered such that short-term reference entries have lower indices than long-term reference entries. It is ordered as follows: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342900" lvl="0" indent="-34290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Times New Roman"/>
                        <a:buAutoNum type="arabicPeriod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80340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Let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entryShortTerm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be a variable ranging over all reference entries that are currently marked as </a:t>
                      </a:r>
                      <a:r>
                        <a:rPr lang="en-US" sz="1400" dirty="0" smtClean="0">
                          <a:latin typeface="Times New Roman"/>
                          <a:ea typeface="宋体"/>
                        </a:rPr>
                        <a:t>“used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for short‑term </a:t>
                      </a:r>
                      <a:r>
                        <a:rPr lang="en-US" sz="1400" dirty="0" smtClean="0">
                          <a:latin typeface="Times New Roman"/>
                          <a:ea typeface="宋体"/>
                        </a:rPr>
                        <a:t>reference”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and have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PicNum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value not less than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the corresponding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MinPicNum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, and which have a value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temporal_id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equal to or lower than the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temporal_id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of the current picture. When some values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entryShortTerm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are present having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PicOrderCnt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( 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entryShortTerm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) less than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PicOrderCnt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( 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CurrPic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), these values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entryShortTerm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are placed at the beginning of refPicList0 in descending order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PicOrderCnt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( 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entryShortTerm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). All of the remaining values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entryShortTerm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(when present) are then appended to refPicList0 in ascending order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PicOrderCnt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( 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entryShortTerm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</a:t>
                      </a:r>
                      <a:r>
                        <a:rPr lang="en-US" sz="1400" dirty="0" smtClean="0">
                          <a:latin typeface="Times New Roman"/>
                          <a:ea typeface="宋体"/>
                        </a:rPr>
                        <a:t>).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marL="39091" marR="39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Enhanced solution 1 (6/8)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000108"/>
            <a:ext cx="8786842" cy="5214973"/>
          </a:xfrm>
        </p:spPr>
        <p:txBody>
          <a:bodyPr/>
          <a:lstStyle/>
          <a:p>
            <a:pPr lvl="1">
              <a:buNone/>
            </a:pPr>
            <a:endParaRPr lang="en-US" altLang="zh-CN" sz="1600" dirty="0" smtClean="0"/>
          </a:p>
          <a:p>
            <a:pPr lvl="2"/>
            <a:endParaRPr lang="en-US" altLang="zh-CN" dirty="0" smtClean="0"/>
          </a:p>
          <a:p>
            <a:pPr lvl="3"/>
            <a:endParaRPr lang="en-US" altLang="zh-CN" dirty="0" smtClean="0"/>
          </a:p>
          <a:p>
            <a:pPr lvl="3"/>
            <a:endParaRPr lang="en-US" altLang="zh-CN" dirty="0" smtClean="0"/>
          </a:p>
          <a:p>
            <a:pPr lvl="1">
              <a:buNone/>
            </a:pP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28</a:t>
            </a:fld>
            <a:endParaRPr lang="en-GB" altLang="zh-CN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500034" y="1495130"/>
          <a:ext cx="8286808" cy="4409440"/>
        </p:xfrm>
        <a:graphic>
          <a:graphicData uri="http://schemas.openxmlformats.org/drawingml/2006/table">
            <a:tbl>
              <a:tblPr/>
              <a:tblGrid>
                <a:gridCol w="8286808"/>
              </a:tblGrid>
              <a:tr h="4064000">
                <a:tc>
                  <a:txBody>
                    <a:bodyPr/>
                    <a:lstStyle/>
                    <a:p>
                      <a:pPr marL="342900" lvl="0" indent="-342900" algn="just" fontAlgn="auto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SzPts val="1000"/>
                        <a:buFont typeface="+mj-lt"/>
                        <a:buAutoNum type="arabicPeriod" startAt="2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80340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 smtClean="0">
                          <a:latin typeface="Times New Roman"/>
                          <a:ea typeface="宋体"/>
                        </a:rPr>
                        <a:t>The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long-term reference entries which have a value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temporal_id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equal to or lower than the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temporal_id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of the current picture are ordered starting with the long-term reference entry that has the lowest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LongTermPicNum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value and proceeding through in ascending order to the long-term reference entry that has the highest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LongTermPicNum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value.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The reference picture list RefPicList1 is ordered so that short-term reference entries have lower indices than long-term reference entries. It is ordered as follows: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342900" lvl="0" indent="-342900" algn="just" fontAlgn="auto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SzPts val="1000"/>
                        <a:buFont typeface="Times New Roman"/>
                        <a:buAutoNum type="arabicPeriod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80340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Let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entryShortTerm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be a variable ranging over all reference entries that are currently marked as "used for short‑term reference"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and have with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PicNum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value not less than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the corresponding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MinPicNum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,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and which have a value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temporal_id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equal to or lower than the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temporal_id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of the current picture. When some values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entryShortTerm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are present having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PicOrderCnt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( 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entryShortTerm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) greater than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PicOrderCnt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( 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CurrPic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), these values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entryShortTerm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are placed at the beginning of refPicList1 in ascending order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PicOrderCnt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( 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entryShortTerm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). All of the remaining values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entryShortTerm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(when present) are then appended to refPicList1 in descending order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PicOrderCnt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( 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entryShortTerm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).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342900" lvl="0" indent="-342900" algn="just" fontAlgn="auto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SzPts val="1000"/>
                        <a:buFont typeface="Times New Roman"/>
                        <a:buAutoNum type="arabicPeriod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80340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Long-term reference entries which have a value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temporal_id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equal to or lower than the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temporal_id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of the current picture are ordered starting with the long-term reference picture that has the lowest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LongTermPicNum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value and proceeding through in ascending order to the long‑term reference entry that has the highest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LongTermPicNum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value.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342900" lvl="0" indent="-342900" algn="just" fontAlgn="auto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SzPts val="1000"/>
                        <a:buFont typeface="Times New Roman"/>
                        <a:buAutoNum type="arabicPeriod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80340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When the reference picture list RefPicList1 has more than one entry and RefPicList1 is identical to the reference picture list RefPicList0, the first two entries RefPicList1[ 0 ] and RefPicList1[ 1 ] are switched.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marL="39091" marR="39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内容占位符 2"/>
          <p:cNvSpPr txBox="1">
            <a:spLocks/>
          </p:cNvSpPr>
          <p:nvPr/>
        </p:nvSpPr>
        <p:spPr bwMode="auto">
          <a:xfrm>
            <a:off x="152400" y="1071546"/>
            <a:ext cx="8786842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marL="652463" marR="0" lvl="1" indent="-250825" algn="l" defTabSz="801688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The change to subclause 8.2.2.2.2 (Initialization process for the reference picture list for B slices)</a:t>
            </a:r>
          </a:p>
          <a:p>
            <a:pPr marL="1003300" marR="0" lvl="2" indent="-201613" algn="l" defTabSz="801688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Pct val="50000"/>
              <a:buFont typeface="Wingdings" pitchFamily="2" charset="2"/>
              <a:buChar char="n"/>
              <a:tabLst/>
              <a:defRPr/>
            </a:pPr>
            <a:endParaRPr kumimoji="0" lang="en-US" altLang="zh-CN" sz="16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utigerNext LT Light" pitchFamily="34" charset="0"/>
              <a:ea typeface="+mn-ea"/>
            </a:endParaRPr>
          </a:p>
          <a:p>
            <a:pPr marL="1401763" marR="0" lvl="3" indent="-200025" algn="l" defTabSz="801688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altLang="zh-CN" sz="1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</a:endParaRPr>
          </a:p>
          <a:p>
            <a:pPr marL="1401763" marR="0" lvl="3" indent="-200025" algn="l" defTabSz="801688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altLang="zh-CN" sz="1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</a:endParaRPr>
          </a:p>
          <a:p>
            <a:pPr marL="652463" marR="0" lvl="1" indent="-250825" algn="l" defTabSz="801688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None/>
              <a:tabLst/>
              <a:defRPr/>
            </a:pP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Enhanced solution 1 (7/8)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000108"/>
            <a:ext cx="8786842" cy="5214973"/>
          </a:xfrm>
        </p:spPr>
        <p:txBody>
          <a:bodyPr/>
          <a:lstStyle/>
          <a:p>
            <a:pPr lvl="1">
              <a:buNone/>
            </a:pPr>
            <a:r>
              <a:rPr lang="en-US" altLang="zh-CN" sz="1400" dirty="0" smtClean="0"/>
              <a:t>The change to derivation of the variable </a:t>
            </a:r>
            <a:r>
              <a:rPr lang="en-US" altLang="zh-CN" sz="1400" dirty="0" err="1" smtClean="0"/>
              <a:t>picNumLX</a:t>
            </a:r>
            <a:r>
              <a:rPr lang="en-US" altLang="zh-CN" sz="1400" dirty="0" smtClean="0"/>
              <a:t> in the reference picture list modification</a:t>
            </a:r>
          </a:p>
          <a:p>
            <a:pPr lvl="1">
              <a:buNone/>
            </a:pPr>
            <a:endParaRPr lang="en-US" altLang="zh-CN" sz="1600" dirty="0" smtClean="0"/>
          </a:p>
          <a:p>
            <a:pPr lvl="1">
              <a:buNone/>
            </a:pPr>
            <a:endParaRPr lang="en-US" altLang="zh-CN" sz="1600" dirty="0" smtClean="0"/>
          </a:p>
          <a:p>
            <a:pPr lvl="1">
              <a:buNone/>
            </a:pPr>
            <a:endParaRPr lang="en-US" altLang="zh-CN" sz="1600" dirty="0" smtClean="0"/>
          </a:p>
          <a:p>
            <a:pPr lvl="1">
              <a:buNone/>
            </a:pPr>
            <a:endParaRPr lang="en-US" altLang="zh-CN" sz="1600" dirty="0" smtClean="0"/>
          </a:p>
          <a:p>
            <a:pPr lvl="1">
              <a:buNone/>
            </a:pPr>
            <a:endParaRPr lang="en-US" altLang="zh-CN" sz="1600" dirty="0" smtClean="0"/>
          </a:p>
          <a:p>
            <a:pPr lvl="1">
              <a:buNone/>
            </a:pPr>
            <a:endParaRPr lang="en-US" altLang="zh-CN" sz="1600" dirty="0" smtClean="0"/>
          </a:p>
          <a:p>
            <a:pPr lvl="1">
              <a:buNone/>
            </a:pPr>
            <a:endParaRPr lang="en-US" altLang="zh-CN" sz="1600" dirty="0" smtClean="0"/>
          </a:p>
          <a:p>
            <a:pPr lvl="1">
              <a:buNone/>
            </a:pPr>
            <a:r>
              <a:rPr lang="en-US" altLang="zh-CN" sz="1400" dirty="0" smtClean="0"/>
              <a:t>Remove the decoding process for gaps in </a:t>
            </a:r>
            <a:r>
              <a:rPr lang="en-US" altLang="zh-CN" sz="1400" dirty="0" err="1" smtClean="0"/>
              <a:t>frame_num</a:t>
            </a:r>
            <a:endParaRPr lang="en-US" altLang="zh-CN" sz="1400" dirty="0" smtClean="0"/>
          </a:p>
          <a:p>
            <a:pPr lvl="1">
              <a:buNone/>
            </a:pPr>
            <a:r>
              <a:rPr lang="en-US" altLang="zh-CN" sz="1400" dirty="0" smtClean="0"/>
              <a:t>The change to marking process of short-term reference picture as “unused for reference”</a:t>
            </a:r>
          </a:p>
          <a:p>
            <a:pPr lvl="1">
              <a:buNone/>
            </a:pPr>
            <a:endParaRPr lang="en-US" altLang="zh-CN" sz="1600" dirty="0" smtClean="0"/>
          </a:p>
          <a:p>
            <a:pPr lvl="2"/>
            <a:endParaRPr lang="en-US" altLang="zh-CN" dirty="0" smtClean="0"/>
          </a:p>
          <a:p>
            <a:pPr lvl="3"/>
            <a:endParaRPr lang="en-US" altLang="zh-CN" dirty="0" smtClean="0"/>
          </a:p>
          <a:p>
            <a:pPr lvl="3"/>
            <a:endParaRPr lang="en-US" altLang="zh-CN" dirty="0" smtClean="0"/>
          </a:p>
          <a:p>
            <a:pPr lvl="1">
              <a:buNone/>
            </a:pP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29</a:t>
            </a:fld>
            <a:endParaRPr lang="en-GB" altLang="zh-CN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28596" y="1428736"/>
          <a:ext cx="8215370" cy="2275840"/>
        </p:xfrm>
        <a:graphic>
          <a:graphicData uri="http://schemas.openxmlformats.org/drawingml/2006/table">
            <a:tbl>
              <a:tblPr/>
              <a:tblGrid>
                <a:gridCol w="8215370"/>
              </a:tblGrid>
              <a:tr h="148639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8034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The variable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picNumLX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derived as specified by the following pseudo-code: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965"/>
                        </a:spcBef>
                        <a:spcAft>
                          <a:spcPts val="120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630555" algn="l"/>
                          <a:tab pos="1008380" algn="l"/>
                          <a:tab pos="3079115" algn="ctr"/>
                          <a:tab pos="6156960" algn="r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if(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picNumLXNoWrap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&gt;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CurrPicNum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)</a:t>
                      </a:r>
                      <a:br>
                        <a:rPr lang="en-GB" sz="1400" dirty="0">
                          <a:latin typeface="Times New Roman"/>
                          <a:ea typeface="Malgun Gothic"/>
                        </a:rPr>
                      </a:b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picNumLX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=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picNumLXNoWrap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−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MaxPicNum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	(8‑6)</a:t>
                      </a:r>
                      <a:br>
                        <a:rPr lang="en-GB" sz="1400" dirty="0">
                          <a:latin typeface="Times New Roman"/>
                          <a:ea typeface="Malgun Gothic"/>
                        </a:rPr>
                      </a:b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else</a:t>
                      </a:r>
                      <a:br>
                        <a:rPr lang="en-GB" sz="1400" dirty="0">
                          <a:latin typeface="Times New Roman"/>
                          <a:ea typeface="Malgun Gothic"/>
                        </a:rPr>
                      </a:b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picNumLX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=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picNumLXNoWrap</a:t>
                      </a:r>
                      <a:endParaRPr lang="zh-CN" sz="1400" dirty="0">
                        <a:latin typeface="Times New Roman"/>
                        <a:ea typeface="Malgun Gothic"/>
                      </a:endParaRPr>
                    </a:p>
                    <a:p>
                      <a:pPr hangingPunct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8034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picNumLX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shall be equal to the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of a reference picture that is marked as "used for short-term reference" 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and shall not be equal to the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PicNum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of a short-term reference picture that is marked as "non-existing"</a:t>
                      </a:r>
                      <a:r>
                        <a:rPr lang="en-US" sz="1400" i="1" dirty="0">
                          <a:latin typeface="Times New Roman"/>
                          <a:ea typeface="宋体"/>
                        </a:rPr>
                        <a:t>.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The short-term reference picture with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equal to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picNumLX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shall not have greater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temporal_id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than the current slice.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marL="64730" marR="64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28596" y="4548206"/>
          <a:ext cx="8286808" cy="1524000"/>
        </p:xfrm>
        <a:graphic>
          <a:graphicData uri="http://schemas.openxmlformats.org/drawingml/2006/table">
            <a:tbl>
              <a:tblPr/>
              <a:tblGrid>
                <a:gridCol w="8286808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This process is invoked when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memory_management_control_operation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equal to 1.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Let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be specified by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457200" hangingPunct="0">
                        <a:spcBef>
                          <a:spcPts val="965"/>
                        </a:spcBef>
                        <a:spcAft>
                          <a:spcPts val="120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</a:tabLst>
                      </a:pP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picNumX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=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CurrPicNum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− ( difference_of_pic_nums_minus1 + 1 ).                    (8‑13)</a:t>
                      </a:r>
                      <a:endParaRPr lang="zh-CN" sz="1400" dirty="0">
                        <a:latin typeface="Times New Roman"/>
                        <a:ea typeface="Malgun Gothic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The value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used to mark the corresponding short-term reference picture as "unused for reference".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The short-term reference picture identified by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picNumX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 may or may not be present in the decoded picture buffer.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  <a:endParaRPr lang="zh-CN" altLang="en-US" dirty="0" smtClean="0"/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>
          <a:xfrm>
            <a:off x="652463" y="928670"/>
            <a:ext cx="7929562" cy="5145091"/>
          </a:xfrm>
        </p:spPr>
        <p:txBody>
          <a:bodyPr/>
          <a:lstStyle/>
          <a:p>
            <a:r>
              <a:rPr lang="en-US" altLang="zh-CN" dirty="0" smtClean="0"/>
              <a:t>Background</a:t>
            </a:r>
          </a:p>
          <a:p>
            <a:pPr lvl="1"/>
            <a:r>
              <a:rPr lang="en-US" altLang="zh-CN" dirty="0" err="1" smtClean="0"/>
              <a:t>temporal_id</a:t>
            </a:r>
            <a:r>
              <a:rPr lang="en-US" altLang="zh-CN" dirty="0" smtClean="0"/>
              <a:t> is present in NAL unit header, and used in reference picture list construction</a:t>
            </a:r>
          </a:p>
          <a:p>
            <a:r>
              <a:rPr lang="en-US" altLang="zh-CN" dirty="0" smtClean="0"/>
              <a:t>Conclusion</a:t>
            </a:r>
          </a:p>
          <a:p>
            <a:pPr lvl="1"/>
            <a:r>
              <a:rPr lang="en-US" altLang="zh-CN" dirty="0" smtClean="0"/>
              <a:t>Generating and handling of “non-existing” pictures as part of the decoding process are not necessary</a:t>
            </a:r>
          </a:p>
          <a:p>
            <a:r>
              <a:rPr lang="en-US" altLang="zh-CN" dirty="0" smtClean="0"/>
              <a:t>Benefits of dropping the processes</a:t>
            </a:r>
          </a:p>
          <a:p>
            <a:pPr lvl="1"/>
            <a:r>
              <a:rPr lang="en-US" altLang="zh-CN" dirty="0" smtClean="0"/>
              <a:t>Saving memory needed to store “non-existing” pictures</a:t>
            </a:r>
          </a:p>
          <a:p>
            <a:pPr lvl="1"/>
            <a:r>
              <a:rPr lang="en-US" altLang="zh-CN" dirty="0" smtClean="0"/>
              <a:t>Reducing decoding complexity</a:t>
            </a:r>
          </a:p>
          <a:p>
            <a:pPr lvl="1"/>
            <a:r>
              <a:rPr lang="en-US" altLang="zh-CN" dirty="0" smtClean="0"/>
              <a:t>Avoiding implementations for generating and handling of “non-existing” pictures in decoder</a:t>
            </a:r>
          </a:p>
          <a:p>
            <a:pPr lvl="1"/>
            <a:r>
              <a:rPr lang="en-US" altLang="zh-CN" dirty="0" smtClean="0"/>
              <a:t>Simplifying the specification text</a:t>
            </a:r>
            <a:endParaRPr lang="zh-CN" altLang="en-US" dirty="0" smtClean="0"/>
          </a:p>
        </p:txBody>
      </p:sp>
      <p:sp>
        <p:nvSpPr>
          <p:cNvPr id="7172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 altLang="zh-CN" smtClean="0"/>
              <a:t>Page </a:t>
            </a:r>
            <a:fld id="{C8D44A51-BCB6-40EE-8940-2A52205845E3}" type="slidenum">
              <a:rPr lang="de-DE" altLang="zh-CN" smtClean="0"/>
              <a:pPr/>
              <a:t>3</a:t>
            </a:fld>
            <a:endParaRPr lang="en-GB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Enhanced solution 1 (8/8)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000108"/>
            <a:ext cx="8786842" cy="5214973"/>
          </a:xfrm>
        </p:spPr>
        <p:txBody>
          <a:bodyPr/>
          <a:lstStyle/>
          <a:p>
            <a:pPr lvl="1">
              <a:buNone/>
            </a:pPr>
            <a:r>
              <a:rPr lang="en-US" altLang="zh-CN" sz="1400" dirty="0" smtClean="0"/>
              <a:t>The change to assignment process of a </a:t>
            </a:r>
            <a:r>
              <a:rPr lang="en-US" altLang="zh-CN" sz="1400" dirty="0" err="1" smtClean="0"/>
              <a:t>LongTermFrameIdx</a:t>
            </a:r>
            <a:r>
              <a:rPr lang="en-US" altLang="zh-CN" sz="1400" dirty="0" smtClean="0"/>
              <a:t> to a short-term reference picture</a:t>
            </a:r>
          </a:p>
          <a:p>
            <a:pPr lvl="1">
              <a:buNone/>
            </a:pPr>
            <a:endParaRPr lang="en-US" altLang="zh-CN" sz="1600" dirty="0" smtClean="0"/>
          </a:p>
          <a:p>
            <a:pPr lvl="1">
              <a:buNone/>
            </a:pPr>
            <a:endParaRPr lang="en-US" altLang="zh-CN" sz="1600" dirty="0" smtClean="0"/>
          </a:p>
          <a:p>
            <a:pPr lvl="1">
              <a:buNone/>
            </a:pPr>
            <a:endParaRPr lang="en-US" altLang="zh-CN" sz="1600" dirty="0" smtClean="0"/>
          </a:p>
          <a:p>
            <a:pPr lvl="1">
              <a:buNone/>
            </a:pPr>
            <a:endParaRPr lang="en-US" altLang="zh-CN" sz="1600" dirty="0" smtClean="0"/>
          </a:p>
          <a:p>
            <a:pPr lvl="1">
              <a:buNone/>
            </a:pPr>
            <a:endParaRPr lang="en-US" altLang="zh-CN" sz="1600" dirty="0" smtClean="0"/>
          </a:p>
          <a:p>
            <a:pPr lvl="1">
              <a:buNone/>
            </a:pPr>
            <a:endParaRPr lang="en-US" altLang="zh-CN" sz="1600" dirty="0" smtClean="0"/>
          </a:p>
          <a:p>
            <a:pPr lvl="1">
              <a:buNone/>
            </a:pPr>
            <a:endParaRPr lang="en-US" altLang="zh-CN" sz="1600" dirty="0" smtClean="0"/>
          </a:p>
          <a:p>
            <a:pPr lvl="1">
              <a:buNone/>
            </a:pPr>
            <a:r>
              <a:rPr lang="en-US" altLang="zh-CN" sz="1400" dirty="0" smtClean="0"/>
              <a:t>With these changes, in the example where the ‘naive’ solution has a problem, when decoding picture 40, picture 16 is not added into RefPicList0 as its </a:t>
            </a:r>
            <a:r>
              <a:rPr lang="en-US" altLang="zh-CN" sz="1400" dirty="0" err="1" smtClean="0"/>
              <a:t>PicNum</a:t>
            </a:r>
            <a:r>
              <a:rPr lang="en-US" altLang="zh-CN" sz="1400" dirty="0" smtClean="0"/>
              <a:t> (equal to 1) is smaller than the corresponding </a:t>
            </a:r>
            <a:r>
              <a:rPr lang="en-US" altLang="zh-CN" sz="1400" dirty="0" err="1" smtClean="0"/>
              <a:t>MinPicNum</a:t>
            </a:r>
            <a:r>
              <a:rPr lang="en-US" altLang="zh-CN" sz="1400" dirty="0" smtClean="0"/>
              <a:t> (equal to 6).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30</a:t>
            </a:fld>
            <a:endParaRPr lang="en-GB" altLang="zh-CN"/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491504" y="1455420"/>
          <a:ext cx="8223900" cy="1973580"/>
        </p:xfrm>
        <a:graphic>
          <a:graphicData uri="http://schemas.openxmlformats.org/drawingml/2006/table">
            <a:tbl>
              <a:tblPr/>
              <a:tblGrid>
                <a:gridCol w="8223900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This process is invoked when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memory_management_control_operation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equal to 3.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Given the syntax element difference_of_pic_nums_minus1, the variable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obtained as specified in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subclause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8.2.3.4.1.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picNumX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shall refer to a picture marked as "used for short-term reference" 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and not marked as "non-existing"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When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LongTermFrameIdx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equal to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long_term_frame_idx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already assigned to a long-term reference picture, that picture is marked as "unused for reference". 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The value of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LongTermFrameIdx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used to mark the corresponding picture from "used for short-term reference" to "used for long-term reference".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Enhanced solution 2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928670"/>
            <a:ext cx="7929562" cy="5214973"/>
          </a:xfrm>
        </p:spPr>
        <p:txBody>
          <a:bodyPr/>
          <a:lstStyle/>
          <a:p>
            <a:r>
              <a:rPr lang="en-US" altLang="zh-CN" dirty="0" smtClean="0"/>
              <a:t>Reference picture list modification commands are mandated to be present at any inter-coded slice</a:t>
            </a:r>
          </a:p>
          <a:p>
            <a:r>
              <a:rPr lang="en-US" altLang="zh-CN" dirty="0" smtClean="0"/>
              <a:t>Reference picture list Initialization process can be removed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See the contribution document for the exact spec text changes needed. 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31</a:t>
            </a:fld>
            <a:endParaRPr lang="en-GB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 b="1" dirty="0" smtClean="0"/>
              <a:t>HRD changes (1/2)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Assumed that the HRD process as specified in Annex C of the AVC standard is taken as the HRD process for HEVC</a:t>
            </a:r>
          </a:p>
          <a:p>
            <a:r>
              <a:rPr lang="en-US" altLang="zh-CN" dirty="0" smtClean="0"/>
              <a:t>Decoding of gaps in </a:t>
            </a:r>
            <a:r>
              <a:rPr lang="en-US" altLang="zh-CN" dirty="0" err="1" smtClean="0"/>
              <a:t>frame_num</a:t>
            </a:r>
            <a:r>
              <a:rPr lang="en-US" altLang="zh-CN" dirty="0" smtClean="0"/>
              <a:t> and storage of "non-existing" frames are removed</a:t>
            </a:r>
          </a:p>
          <a:p>
            <a:r>
              <a:rPr lang="en-US" altLang="zh-CN" dirty="0" smtClean="0"/>
              <a:t>The change to removing picture m from the DPB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32</a:t>
            </a:fld>
            <a:endParaRPr lang="en-GB" altLang="zh-CN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642910" y="3429000"/>
          <a:ext cx="8072494" cy="1333500"/>
        </p:xfrm>
        <a:graphic>
          <a:graphicData uri="http://schemas.openxmlformats.org/drawingml/2006/table">
            <a:tbl>
              <a:tblPr/>
              <a:tblGrid>
                <a:gridCol w="8072494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All pictures m in the DPB, for which all of the following conditions are true, are removed from the DPB: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254000" indent="-2540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–	picture m is marked as "unused for reference" or picture m is a non-reference picture.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254000" indent="-2540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540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–	picture m 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Batang"/>
                        </a:rPr>
                        <a:t>is marked as "non-existing" or it 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has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OutputFlag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equal to 0 or its DPB output time is less than or equal to the CPB removal time of the current picture n; i.e.,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</a:t>
                      </a:r>
                      <a:r>
                        <a:rPr lang="en-US" sz="1400" baseline="-25000" dirty="0" err="1">
                          <a:latin typeface="Times New Roman"/>
                          <a:ea typeface="宋体"/>
                        </a:rPr>
                        <a:t>o,dpb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( m ) &lt;=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t</a:t>
                      </a:r>
                      <a:r>
                        <a:rPr lang="en-US" sz="1400" baseline="-25000" dirty="0" err="1">
                          <a:latin typeface="Times New Roman"/>
                          <a:ea typeface="宋体"/>
                        </a:rPr>
                        <a:t>r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( n )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When a frame in a frame buffer is removed from the DPB, the DPB fullness is decremented by one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CN" b="1" dirty="0" smtClean="0"/>
              <a:t>HRD changes (2/2)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The change to "bumping" process of decoder conformance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33</a:t>
            </a:fld>
            <a:endParaRPr lang="en-GB" altLang="zh-CN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571472" y="1643050"/>
          <a:ext cx="8072494" cy="2966720"/>
        </p:xfrm>
        <a:graphic>
          <a:graphicData uri="http://schemas.openxmlformats.org/drawingml/2006/table">
            <a:tbl>
              <a:tblPr/>
              <a:tblGrid>
                <a:gridCol w="8072494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The "bumping" process is invoked in the following cases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252095" indent="-252095" algn="just" hangingPunct="0">
                        <a:spcBef>
                          <a:spcPts val="43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–	There is no empty frame buffer (i.e., DPB fullness is equal to DPB size) and an empty frame buffer is needed for storage of an inferred "non-existing" frame, as specified in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subclause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 C.4.2.</a:t>
                      </a:r>
                      <a:endParaRPr lang="zh-CN" sz="1400" dirty="0">
                        <a:latin typeface="Times New Roman"/>
                        <a:ea typeface="Malgun Gothic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–	The current picture is an IDR picture and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no_output_of_prior_pics_flag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not equal to 1 and is not inferred to be equal to 1, as specified in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subclause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C.4.4.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–	The current picture has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memory_management_control_operation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equal to 5, as specified in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subclause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C.4.4.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–	There is no empty frame buffer (i.e., DPB fullness is equal to DPB size) and an empty frame buffer is needed for storage of a decoded (non-IDR) reference picture, as specified in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subclause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C.4.5.1.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342900" lvl="0" indent="-342900" algn="just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Times New Roman"/>
                        <a:buChar char="–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There is no empty frame buffer (i.e., DPB fullness is equal to DPB size) and the current picture is a non-reference picture that has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OutputFlag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equal to 1 and there are pictures in the DPB that are marked as "needed for output" that precede the current non-reference picture in output order, as specified in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subclause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 C.4.5.2, so an empty buffer is needed for storage of the current picture.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/>
              <a:t>Why to generate “non-existing” at the first place</a:t>
            </a:r>
            <a:endParaRPr lang="zh-CN" altLang="en-US" sz="2800" dirty="0" smtClean="0"/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When to generate “non-existing” pictures</a:t>
            </a:r>
          </a:p>
          <a:p>
            <a:pPr lvl="1"/>
            <a:r>
              <a:rPr lang="en-US" altLang="zh-CN" dirty="0" smtClean="0"/>
              <a:t>When there is a gap in </a:t>
            </a:r>
            <a:r>
              <a:rPr lang="en-US" altLang="zh-CN" dirty="0" err="1" smtClean="0"/>
              <a:t>frame_num</a:t>
            </a:r>
            <a:r>
              <a:rPr lang="en-US" altLang="zh-CN" dirty="0" smtClean="0"/>
              <a:t> and when  </a:t>
            </a:r>
            <a:r>
              <a:rPr lang="en-US" altLang="zh-CN" dirty="0" err="1" smtClean="0"/>
              <a:t>gaps_in_frame_num_value_allowed_flag</a:t>
            </a:r>
            <a:r>
              <a:rPr lang="en-US" altLang="zh-CN" dirty="0" smtClean="0"/>
              <a:t> is equal to 1</a:t>
            </a:r>
          </a:p>
          <a:p>
            <a:r>
              <a:rPr lang="en-US" altLang="zh-CN" dirty="0" smtClean="0"/>
              <a:t>Why to generate “non-existing” pictures</a:t>
            </a:r>
          </a:p>
          <a:p>
            <a:pPr lvl="1"/>
            <a:r>
              <a:rPr lang="en-US" altLang="zh-CN" dirty="0" smtClean="0"/>
              <a:t>Help maintaining the same DPB status</a:t>
            </a:r>
          </a:p>
          <a:p>
            <a:pPr lvl="1"/>
            <a:r>
              <a:rPr lang="en-US" altLang="zh-CN" dirty="0" smtClean="0"/>
              <a:t>Hope that the reference picture list(s) would remain the same</a:t>
            </a:r>
          </a:p>
        </p:txBody>
      </p:sp>
      <p:sp>
        <p:nvSpPr>
          <p:cNvPr id="8196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 altLang="zh-CN" smtClean="0"/>
              <a:t>Page </a:t>
            </a:r>
            <a:fld id="{5CA6A4FF-BCAA-461D-A75A-7699573B8A5B}" type="slidenum">
              <a:rPr lang="de-DE" altLang="zh-CN" smtClean="0"/>
              <a:pPr/>
              <a:t>4</a:t>
            </a:fld>
            <a:endParaRPr lang="en-GB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altLang="zh-CN" sz="2400" dirty="0" smtClean="0"/>
              <a:t>Why “non-existing” pictures are not needed (1/4)</a:t>
            </a:r>
            <a:endParaRPr lang="zh-CN" altLang="en-US" sz="2400" dirty="0"/>
          </a:p>
        </p:txBody>
      </p:sp>
      <p:sp>
        <p:nvSpPr>
          <p:cNvPr id="9219" name="内容占位符 2"/>
          <p:cNvSpPr>
            <a:spLocks noGrp="1"/>
          </p:cNvSpPr>
          <p:nvPr>
            <p:ph idx="1"/>
          </p:nvPr>
        </p:nvSpPr>
        <p:spPr>
          <a:xfrm>
            <a:off x="652463" y="928670"/>
            <a:ext cx="7929562" cy="5357850"/>
          </a:xfrm>
        </p:spPr>
        <p:txBody>
          <a:bodyPr/>
          <a:lstStyle/>
          <a:p>
            <a:r>
              <a:rPr lang="en-US" altLang="zh-CN" sz="1800" dirty="0" smtClean="0"/>
              <a:t>Sufficient and necessary condition for the reference picture list(s) remain the same</a:t>
            </a:r>
          </a:p>
          <a:p>
            <a:pPr lvl="1"/>
            <a:r>
              <a:rPr lang="en-US" altLang="zh-CN" sz="1600" dirty="0" smtClean="0"/>
              <a:t>The reference pictures to be included in the reference picture list(s) are present in the DPB</a:t>
            </a:r>
          </a:p>
          <a:p>
            <a:pPr lvl="1"/>
            <a:r>
              <a:rPr lang="en-US" altLang="zh-CN" sz="1600" dirty="0" smtClean="0"/>
              <a:t>Their order in the initial reference picture list(s) remains the same or RPLM commands are present</a:t>
            </a:r>
          </a:p>
          <a:p>
            <a:r>
              <a:rPr lang="en-US" altLang="zh-CN" sz="1800" dirty="0" smtClean="0"/>
              <a:t>If “non-existing” pictures are not generated when </a:t>
            </a:r>
            <a:r>
              <a:rPr lang="en-US" altLang="zh-CN" sz="1800" dirty="0" err="1" smtClean="0"/>
              <a:t>frame_num</a:t>
            </a:r>
            <a:r>
              <a:rPr lang="en-US" altLang="zh-CN" sz="1800" dirty="0" smtClean="0"/>
              <a:t> gap exists</a:t>
            </a:r>
          </a:p>
          <a:p>
            <a:pPr lvl="1"/>
            <a:r>
              <a:rPr lang="en-US" altLang="zh-CN" sz="1600" dirty="0" smtClean="0"/>
              <a:t> The first condition would always be fulfilled</a:t>
            </a:r>
          </a:p>
          <a:p>
            <a:pPr lvl="1"/>
            <a:r>
              <a:rPr lang="en-US" altLang="zh-CN" sz="1600" dirty="0" smtClean="0"/>
              <a:t>Alternative solution to fulfill the second condition</a:t>
            </a:r>
          </a:p>
          <a:p>
            <a:pPr lvl="2"/>
            <a:r>
              <a:rPr lang="en-US" altLang="zh-CN" sz="1400" dirty="0" smtClean="0"/>
              <a:t>Mandate RPLM commands</a:t>
            </a:r>
          </a:p>
          <a:p>
            <a:pPr lvl="2"/>
            <a:r>
              <a:rPr lang="en-US" altLang="zh-CN" sz="1400" dirty="0" smtClean="0"/>
              <a:t>Modify reference picture list initialization process</a:t>
            </a:r>
          </a:p>
          <a:p>
            <a:r>
              <a:rPr lang="en-US" altLang="zh-CN" sz="1800" dirty="0" smtClean="0"/>
              <a:t>Conclusion: “non-existing” pictures are not necessary</a:t>
            </a:r>
          </a:p>
          <a:p>
            <a:pPr lvl="2"/>
            <a:endParaRPr lang="en-US" altLang="zh-CN" sz="1400" dirty="0" smtClean="0"/>
          </a:p>
          <a:p>
            <a:endParaRPr lang="en-US" altLang="zh-CN" sz="1800" dirty="0" smtClean="0"/>
          </a:p>
          <a:p>
            <a:endParaRPr lang="zh-CN" altLang="en-US" sz="1800" dirty="0" smtClean="0"/>
          </a:p>
        </p:txBody>
      </p:sp>
      <p:sp>
        <p:nvSpPr>
          <p:cNvPr id="9220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 altLang="zh-CN" smtClean="0"/>
              <a:t>Page </a:t>
            </a:r>
            <a:fld id="{25C979EE-E4DF-42FC-8982-1B92F8A093C0}" type="slidenum">
              <a:rPr lang="de-DE" altLang="zh-CN" smtClean="0"/>
              <a:pPr/>
              <a:t>5</a:t>
            </a:fld>
            <a:endParaRPr lang="en-GB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altLang="zh-CN" sz="2400" dirty="0" smtClean="0"/>
              <a:t>Why “non-existing” pictures are not needed (2/4)</a:t>
            </a:r>
            <a:endParaRPr lang="zh-CN" altLang="en-US" sz="2400" dirty="0"/>
          </a:p>
        </p:txBody>
      </p:sp>
      <p:sp>
        <p:nvSpPr>
          <p:cNvPr id="10243" name="内容占位符 2"/>
          <p:cNvSpPr>
            <a:spLocks noGrp="1"/>
          </p:cNvSpPr>
          <p:nvPr>
            <p:ph idx="1"/>
          </p:nvPr>
        </p:nvSpPr>
        <p:spPr>
          <a:xfrm>
            <a:off x="652463" y="1000108"/>
            <a:ext cx="7929562" cy="5286412"/>
          </a:xfrm>
        </p:spPr>
        <p:txBody>
          <a:bodyPr/>
          <a:lstStyle/>
          <a:p>
            <a:r>
              <a:rPr lang="en-US" altLang="zh-CN" dirty="0" smtClean="0"/>
              <a:t>Problems of using “non-existing” pictures</a:t>
            </a:r>
          </a:p>
          <a:p>
            <a:r>
              <a:rPr lang="en-US" altLang="zh-CN" dirty="0" smtClean="0"/>
              <a:t>Example: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r>
              <a:rPr lang="en-US" altLang="zh-CN" dirty="0" err="1" smtClean="0"/>
              <a:t>max_num_ref_frames</a:t>
            </a:r>
            <a:r>
              <a:rPr lang="en-US" altLang="zh-CN" dirty="0" smtClean="0"/>
              <a:t> = 5 (minimum possible value)</a:t>
            </a:r>
          </a:p>
          <a:p>
            <a:pPr lvl="1"/>
            <a:r>
              <a:rPr lang="en-US" altLang="zh-CN" dirty="0" smtClean="0"/>
              <a:t>No RPLM commands </a:t>
            </a:r>
          </a:p>
          <a:p>
            <a:pPr lvl="1"/>
            <a:r>
              <a:rPr lang="en-US" altLang="zh-CN" dirty="0" smtClean="0"/>
              <a:t>num_ref_idx_l0_active = 1and num_ref_idx_l1_active = 1</a:t>
            </a:r>
          </a:p>
          <a:p>
            <a:pPr lvl="1"/>
            <a:r>
              <a:rPr lang="en-US" altLang="zh-CN" dirty="0" smtClean="0"/>
              <a:t>MMCO type 1 is included in some coded pictures of temporal level greater than 0 to mark the previous reference picture in decoding with the same or lower temporal level as “unused for reference”</a:t>
            </a:r>
            <a:endParaRPr lang="zh-CN" altLang="zh-CN" dirty="0" smtClean="0"/>
          </a:p>
          <a:p>
            <a:pPr lvl="1"/>
            <a:endParaRPr lang="en-US" altLang="zh-CN" dirty="0" smtClean="0"/>
          </a:p>
          <a:p>
            <a:endParaRPr lang="zh-CN" altLang="en-US" dirty="0" smtClean="0"/>
          </a:p>
        </p:txBody>
      </p:sp>
      <p:sp>
        <p:nvSpPr>
          <p:cNvPr id="10244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 altLang="zh-CN" smtClean="0"/>
              <a:t>Page </a:t>
            </a:r>
            <a:fld id="{0221971D-264F-4640-B43B-68179A62C867}" type="slidenum">
              <a:rPr lang="de-DE" altLang="zh-CN" smtClean="0"/>
              <a:pPr/>
              <a:t>6</a:t>
            </a:fld>
            <a:endParaRPr lang="en-GB" altLang="zh-CN" smtClean="0"/>
          </a:p>
        </p:txBody>
      </p:sp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00240"/>
            <a:ext cx="8568563" cy="1857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400" dirty="0" smtClean="0"/>
              <a:t>Why “non-existing” pictures are not needed (3/4)</a:t>
            </a:r>
            <a:endParaRPr lang="zh-CN" altLang="en-US" sz="2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785794"/>
            <a:ext cx="7929562" cy="5214973"/>
          </a:xfrm>
        </p:spPr>
        <p:txBody>
          <a:bodyPr/>
          <a:lstStyle/>
          <a:p>
            <a:r>
              <a:rPr lang="en-US" altLang="zh-CN" dirty="0" smtClean="0"/>
              <a:t>DPB status when decoding all the five temporal levels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7</a:t>
            </a:fld>
            <a:endParaRPr lang="en-GB" altLang="zh-CN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642910" y="1292003"/>
          <a:ext cx="7286676" cy="4843144"/>
        </p:xfrm>
        <a:graphic>
          <a:graphicData uri="http://schemas.openxmlformats.org/drawingml/2006/table">
            <a:tbl>
              <a:tblPr/>
              <a:tblGrid>
                <a:gridCol w="1000131"/>
                <a:gridCol w="857256"/>
                <a:gridCol w="1714513"/>
                <a:gridCol w="1643074"/>
                <a:gridCol w="1000132"/>
                <a:gridCol w="1071570"/>
              </a:tblGrid>
              <a:tr h="374274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Decoding order / </a:t>
                      </a:r>
                      <a:r>
                        <a:rPr lang="en-US" sz="1300" b="1" dirty="0" err="1" smtClean="0">
                          <a:latin typeface="Times New Roman"/>
                          <a:ea typeface="宋体"/>
                        </a:rPr>
                        <a:t>frame_num</a:t>
                      </a:r>
                      <a:r>
                        <a:rPr lang="en-US" sz="1300" b="1" dirty="0" smtClean="0">
                          <a:latin typeface="Times New Roman"/>
                          <a:ea typeface="宋体"/>
                        </a:rPr>
                        <a:t>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POC(TL)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Marked as “used for reference”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Reference pictures in the DPB after decoding the picture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Reference pictures lists when decoding the picture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312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LIST1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 / 0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yes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0 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 / 1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yes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16 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 / 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8(1)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8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 / 3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4(2)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4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 / 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2(3)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5 / 5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1(4)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no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0,16,8,4,2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 / 5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0,16,8,4,</a:t>
                      </a:r>
                      <a:r>
                        <a:rPr lang="en-US" altLang="zh-CN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64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7 / 5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6(3)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yes(MMCO1</a:t>
                      </a:r>
                      <a:r>
                        <a:rPr lang="en-US" sz="1300" baseline="0" dirty="0" smtClean="0">
                          <a:latin typeface="Times New Roman"/>
                          <a:ea typeface="宋体"/>
                        </a:rPr>
                        <a:t> -&gt; </a:t>
                      </a:r>
                      <a:r>
                        <a:rPr lang="en-US" altLang="zh-CN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6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 / 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5(4)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no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0,16,8,4,6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9 / 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7(4)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</a:t>
                      </a:r>
                      <a:r>
                        <a:rPr lang="en-US" altLang="zh-CN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4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,6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3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10 / 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12(2)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yes(MMCO1 -&gt; </a:t>
                      </a:r>
                      <a:r>
                        <a:rPr lang="en-US" altLang="zh-CN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4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 </a:t>
                      </a:r>
                      <a:r>
                        <a:rPr lang="en-US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6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12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3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11 / 7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10(3)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yes(MMCO1 -&gt; </a:t>
                      </a:r>
                      <a:r>
                        <a:rPr lang="en-US" altLang="zh-CN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6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0,16,8,12,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10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12 / 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9(4)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0,16,8,12,10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13 / 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11(4)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0,16,8,12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</a:t>
                      </a:r>
                      <a:r>
                        <a:rPr lang="en-US" altLang="zh-CN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10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3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14 / 8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14(3)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yes(MMCO1 -&gt;</a:t>
                      </a:r>
                      <a:r>
                        <a:rPr lang="en-US" sz="1300" baseline="0" dirty="0" smtClean="0">
                          <a:latin typeface="Times New Roman"/>
                          <a:ea typeface="宋体"/>
                        </a:rPr>
                        <a:t> </a:t>
                      </a:r>
                      <a:r>
                        <a:rPr lang="en-US" altLang="zh-CN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10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0,16,8,12,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14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15 / 9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13(4)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no 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0,16,8,12,14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12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 / 9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15(4)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no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0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,16,8,12,14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14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17 / 9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32(0)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16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</a:t>
                      </a:r>
                      <a:r>
                        <a:rPr lang="en-US" altLang="zh-CN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8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,12,</a:t>
                      </a:r>
                      <a:r>
                        <a:rPr lang="en-US" altLang="zh-CN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14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32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16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NA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6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18 / 10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24(1)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yes(MMCO1 -&gt; </a:t>
                      </a:r>
                      <a:r>
                        <a:rPr lang="en-US" altLang="zh-CN" sz="1300" dirty="0" smtClean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8, 14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16,12,32,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24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300" dirty="0" smtClean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16</a:t>
                      </a:r>
                      <a:endParaRPr lang="zh-CN" alt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32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1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0174" marR="60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400" dirty="0" smtClean="0"/>
              <a:t>Why “non-existing” pictures are not needed (4/4)</a:t>
            </a:r>
            <a:endParaRPr lang="zh-CN" altLang="en-US" sz="2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928670"/>
            <a:ext cx="7929562" cy="5500726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/>
              <a:t>DPB status when decoding only two lowest temporal levels</a:t>
            </a:r>
          </a:p>
          <a:p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3"/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3"/>
            <a:endParaRPr lang="en-US" altLang="zh-CN" dirty="0" smtClean="0"/>
          </a:p>
          <a:p>
            <a:pPr lvl="1"/>
            <a:r>
              <a:rPr lang="en-US" altLang="zh-CN" dirty="0" smtClean="0"/>
              <a:t>After decoding picture 32</a:t>
            </a:r>
          </a:p>
          <a:p>
            <a:pPr lvl="2"/>
            <a:r>
              <a:rPr lang="en-US" altLang="zh-CN" dirty="0" smtClean="0"/>
              <a:t>“non-existing” pictures 4, 2, 6, 12, 10, 14 are generated</a:t>
            </a:r>
          </a:p>
          <a:p>
            <a:pPr lvl="2"/>
            <a:r>
              <a:rPr lang="en-US" altLang="zh-CN" dirty="0" smtClean="0"/>
              <a:t>Sliding window marks picture 0, 16, 8, 4, 2 as “unused for reference”</a:t>
            </a:r>
          </a:p>
          <a:p>
            <a:pPr lvl="1"/>
            <a:r>
              <a:rPr lang="en-US" altLang="zh-CN" dirty="0" smtClean="0"/>
              <a:t>When decoding picture 24</a:t>
            </a:r>
          </a:p>
          <a:p>
            <a:pPr lvl="2"/>
            <a:r>
              <a:rPr lang="en-US" altLang="zh-CN" dirty="0" smtClean="0">
                <a:highlight>
                  <a:srgbClr val="00FFFF"/>
                </a:highlight>
                <a:latin typeface="Times New Roman"/>
                <a:ea typeface="宋体"/>
              </a:rPr>
              <a:t>Picture 16 is not in DPB, </a:t>
            </a:r>
            <a:r>
              <a:rPr lang="en-US" altLang="zh-CN" dirty="0" smtClean="0"/>
              <a:t>so picture 32 will be added in LIST_0</a:t>
            </a:r>
          </a:p>
          <a:p>
            <a:pPr lvl="1"/>
            <a:r>
              <a:rPr lang="en-US" altLang="zh-CN" dirty="0" smtClean="0"/>
              <a:t>Conclusion: The “non-existing” pictures mechanism itself is not free of problems, and there might be a bug in AVC (including SVC/MVC)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dirty="0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8</a:t>
            </a:fld>
            <a:endParaRPr lang="en-GB" altLang="zh-CN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857225" y="1428736"/>
          <a:ext cx="7358112" cy="1933094"/>
        </p:xfrm>
        <a:graphic>
          <a:graphicData uri="http://schemas.openxmlformats.org/drawingml/2006/table">
            <a:tbl>
              <a:tblPr/>
              <a:tblGrid>
                <a:gridCol w="1000131"/>
                <a:gridCol w="857256"/>
                <a:gridCol w="1357322"/>
                <a:gridCol w="2071702"/>
                <a:gridCol w="1264607"/>
                <a:gridCol w="807094"/>
              </a:tblGrid>
              <a:tr h="444180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Decoding order/ </a:t>
                      </a:r>
                      <a:r>
                        <a:rPr lang="en-US" sz="1300" b="1" dirty="0" err="1">
                          <a:latin typeface="Times New Roman"/>
                          <a:ea typeface="宋体"/>
                        </a:rPr>
                        <a:t>frame_num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 smtClean="0">
                          <a:latin typeface="Times New Roman"/>
                          <a:ea typeface="宋体"/>
                        </a:rPr>
                        <a:t>POC(TL)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Marked as “used for reference”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Reference pictures in the DPB after decoding the picture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宋体"/>
                        </a:rPr>
                        <a:t>Reference pictures lists when decoding the picture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5548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宋体"/>
                        </a:rPr>
                        <a:t>LIST1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03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 / 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00">
                          <a:latin typeface="Times New Roman"/>
                          <a:ea typeface="宋体"/>
                          <a:cs typeface="Times New Roman"/>
                        </a:rPr>
                        <a:t>0(0)</a:t>
                      </a:r>
                      <a:endParaRPr lang="zh-CN" sz="13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yes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0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03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 / 1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00">
                          <a:latin typeface="Times New Roman"/>
                          <a:ea typeface="宋体"/>
                          <a:cs typeface="Times New Roman"/>
                        </a:rPr>
                        <a:t>16(0)</a:t>
                      </a:r>
                      <a:endParaRPr lang="zh-CN" sz="13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yes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16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03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2 / 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00">
                          <a:latin typeface="Times New Roman"/>
                          <a:ea typeface="宋体"/>
                          <a:cs typeface="Times New Roman"/>
                        </a:rPr>
                        <a:t>8(1)</a:t>
                      </a:r>
                      <a:endParaRPr lang="zh-CN" sz="13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0,16,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8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          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03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17 / 9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00">
                          <a:latin typeface="Times New Roman"/>
                          <a:ea typeface="宋体"/>
                          <a:cs typeface="Times New Roman"/>
                        </a:rPr>
                        <a:t>32(0)</a:t>
                      </a:r>
                      <a:endParaRPr lang="zh-CN" sz="13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i="1" dirty="0">
                          <a:solidFill>
                            <a:srgbClr val="006699"/>
                          </a:solidFill>
                          <a:latin typeface="Times New Roman"/>
                          <a:ea typeface="宋体"/>
                        </a:rPr>
                        <a:t>6,12,10,14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,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32</a:t>
                      </a:r>
                      <a:r>
                        <a:rPr lang="en-US" sz="1300" dirty="0">
                          <a:latin typeface="Times New Roman"/>
                          <a:ea typeface="宋体"/>
                        </a:rPr>
                        <a:t>        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16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NA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18 / 10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kern="100" dirty="0">
                          <a:latin typeface="Times New Roman"/>
                          <a:ea typeface="宋体"/>
                          <a:cs typeface="Times New Roman"/>
                        </a:rPr>
                        <a:t>24(1)</a:t>
                      </a:r>
                      <a:endParaRPr lang="zh-CN" sz="13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yes(MMCO1)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i="1" dirty="0" smtClean="0">
                          <a:solidFill>
                            <a:srgbClr val="006699"/>
                          </a:solidFill>
                          <a:latin typeface="Times New Roman"/>
                          <a:ea typeface="宋体"/>
                        </a:rPr>
                        <a:t>6,12,10</a:t>
                      </a:r>
                      <a:r>
                        <a:rPr lang="en-US" sz="1300" dirty="0" smtClean="0">
                          <a:latin typeface="Times New Roman"/>
                          <a:ea typeface="宋体"/>
                        </a:rPr>
                        <a:t>,32,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</a:rPr>
                        <a:t>24</a:t>
                      </a:r>
                      <a:endParaRPr lang="zh-CN" sz="1300" dirty="0">
                        <a:solidFill>
                          <a:srgbClr val="FF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32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32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03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宋体"/>
                        </a:rPr>
                        <a:t>…</a:t>
                      </a:r>
                      <a:endParaRPr lang="zh-CN" sz="13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宋体"/>
                        </a:rPr>
                        <a:t>…</a:t>
                      </a:r>
                      <a:endParaRPr lang="zh-CN" sz="13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altLang="zh-CN" sz="2400" b="1" dirty="0" smtClean="0"/>
              <a:t>Proposed change to </a:t>
            </a:r>
            <a:r>
              <a:rPr lang="en-US" altLang="zh-CN" sz="2400" b="1" dirty="0" err="1" smtClean="0"/>
              <a:t>frame_num</a:t>
            </a:r>
            <a:r>
              <a:rPr lang="en-US" altLang="zh-CN" sz="2400" b="1" dirty="0" smtClean="0"/>
              <a:t> semantics (1/2)</a:t>
            </a:r>
            <a:endParaRPr lang="zh-CN" altLang="en-US" sz="2400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571472" y="2786058"/>
          <a:ext cx="8286808" cy="3143272"/>
        </p:xfrm>
        <a:graphic>
          <a:graphicData uri="http://schemas.openxmlformats.org/drawingml/2006/table">
            <a:tbl>
              <a:tblPr/>
              <a:tblGrid>
                <a:gridCol w="8286808"/>
              </a:tblGrid>
              <a:tr h="31432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err="1">
                          <a:latin typeface="Times New Roman"/>
                          <a:ea typeface="宋体"/>
                        </a:rPr>
                        <a:t>frame_num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used as an identifier for pictures and shall be represented by log2_max_frame_num_minus4 + 4 bits in the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bitstream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. </a:t>
                      </a:r>
                      <a:r>
                        <a:rPr lang="en-US" sz="1400" dirty="0" err="1">
                          <a:latin typeface="Times New Roman"/>
                          <a:ea typeface="宋体"/>
                        </a:rPr>
                        <a:t>frame_num</a:t>
                      </a:r>
                      <a:r>
                        <a:rPr lang="en-US" sz="1400" dirty="0">
                          <a:latin typeface="Times New Roman"/>
                          <a:ea typeface="宋体"/>
                        </a:rPr>
                        <a:t> is constrained as follows: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The variable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PrevRefFrameNum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is derived as follows.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algn="just" fontAlgn="auto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540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–	If the current picture is an IDR picture,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PrevRefFrameNum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is set equal to 0.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algn="just" fontAlgn="auto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540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–	Otherwise (the current picture is not an IDR picture),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PrevRefFrameNum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is set 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as follows.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540385" indent="-269875" algn="just" fontAlgn="auto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540385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–	If the decoding process for gaps in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frame_num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was invoked by the decoding process for an access unit that contained a non-reference picture that followed the previous access unit in decoding order that contained a reference picture,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PrevRefFrameNum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is set equal to the value of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frame_num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for the last of the "non-existing" reference frames inferred by the decoding process for gaps in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frame_num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  <a:p>
                      <a:pPr marL="540385" indent="-269875" algn="just" fontAlgn="auto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540385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–	Otherwise, </a:t>
                      </a:r>
                      <a:r>
                        <a:rPr lang="en-GB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PrevRefFrameNum</a:t>
                      </a:r>
                      <a:r>
                        <a:rPr lang="en-GB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</a:rPr>
                        <a:t> is set 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equal to the value of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</a:rPr>
                        <a:t>frame_num</a:t>
                      </a:r>
                      <a:r>
                        <a:rPr lang="en-GB" sz="1400" dirty="0">
                          <a:latin typeface="Times New Roman"/>
                          <a:ea typeface="Malgun Gothic"/>
                        </a:rPr>
                        <a:t> for the previous access unit in decoding order that contained a reference picture</a:t>
                      </a:r>
                      <a:r>
                        <a:rPr lang="en-GB" sz="1400" dirty="0" smtClean="0">
                          <a:latin typeface="Times New Roman"/>
                          <a:ea typeface="Malgun Gothic"/>
                        </a:rPr>
                        <a:t>.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marL="33014" marR="330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Page </a:t>
            </a:r>
            <a:fld id="{12F18F60-E23D-4C27-876B-101B20991A92}" type="slidenum">
              <a:rPr lang="de-DE" altLang="zh-CN" smtClean="0"/>
              <a:pPr>
                <a:defRPr/>
              </a:pPr>
              <a:t>9</a:t>
            </a:fld>
            <a:endParaRPr lang="en-GB" altLang="zh-CN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652463" y="928670"/>
            <a:ext cx="7929562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marL="300038" marR="0" lvl="0" indent="-300038" algn="l" defTabSz="801688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60000"/>
              <a:buFont typeface="Wingdings" pitchFamily="2" charset="2"/>
              <a:buChar char="l"/>
              <a:tabLst/>
              <a:defRPr/>
            </a:pPr>
            <a:r>
              <a:rPr lang="en-US" altLang="zh-CN" sz="1800" b="1" kern="0" dirty="0" smtClean="0">
                <a:solidFill>
                  <a:schemeClr val="tx1"/>
                </a:solidFill>
                <a:latin typeface="+mn-lt"/>
                <a:ea typeface="+mn-ea"/>
              </a:rPr>
              <a:t>f</a:t>
            </a:r>
            <a:r>
              <a:rPr kumimoji="0" lang="en-US" altLang="zh-CN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rame_num</a:t>
            </a: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semantics are changed to </a:t>
            </a:r>
            <a:r>
              <a:rPr lang="en-US" altLang="zh-CN" sz="1800" b="1" kern="0" dirty="0" smtClean="0">
                <a:solidFill>
                  <a:schemeClr val="tx1"/>
                </a:solidFill>
                <a:latin typeface="+mn-lt"/>
                <a:ea typeface="+mn-ea"/>
              </a:rPr>
              <a:t>not rely on </a:t>
            </a: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“non-existing” pictures</a:t>
            </a:r>
          </a:p>
          <a:p>
            <a:pPr marL="300038" marR="0" lvl="0" indent="-300038" algn="l" defTabSz="801688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60000"/>
              <a:buFont typeface="Wingdings" pitchFamily="2" charset="2"/>
              <a:buChar char="l"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 existing</a:t>
            </a:r>
            <a:r>
              <a:rPr kumimoji="0" lang="en-US" altLang="zh-CN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bug (not related to “non-existing” pictures) is fixed in </a:t>
            </a:r>
            <a:r>
              <a:rPr kumimoji="0" lang="en-US" altLang="zh-CN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frame_num</a:t>
            </a:r>
            <a:r>
              <a:rPr kumimoji="0" lang="en-US" altLang="zh-CN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semantics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03300" marR="0" lvl="2" indent="-201613" algn="l" defTabSz="801688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Pct val="50000"/>
              <a:buFont typeface="Wingdings" pitchFamily="2" charset="2"/>
              <a:buChar char="n"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utigerNext LT Light" pitchFamily="34" charset="0"/>
              <a:ea typeface="+mn-ea"/>
            </a:endParaRPr>
          </a:p>
          <a:p>
            <a:pPr marL="1003300" marR="0" lvl="2" indent="-201613" algn="l" defTabSz="801688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Pct val="50000"/>
              <a:buFont typeface="Wingdings" pitchFamily="2" charset="2"/>
              <a:buChar char="n"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utigerNext LT Light" pitchFamily="34" charset="0"/>
              <a:ea typeface="+mn-ea"/>
            </a:endParaRPr>
          </a:p>
          <a:p>
            <a:pPr marL="652463" marR="0" lvl="1" indent="-250825" algn="l" defTabSz="801688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p"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default">
      <a:majorFont>
        <a:latin typeface="FrutigerNext LT Medium"/>
        <a:ea typeface="黑体"/>
        <a:cs typeface=""/>
      </a:majorFont>
      <a:minorFont>
        <a:latin typeface="FrutigerNext LT Regular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CCFF99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B9B9"/>
        </a:accent6>
        <a:hlink>
          <a:srgbClr val="0099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990000"/>
        </a:dk2>
        <a:lt2>
          <a:srgbClr val="969696"/>
        </a:lt2>
        <a:accent1>
          <a:srgbClr val="DDDDDD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8AB9E7"/>
        </a:accent6>
        <a:hlink>
          <a:srgbClr val="99CC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FF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5C8A00"/>
        </a:accent6>
        <a:hlink>
          <a:srgbClr val="FF9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66"/>
      </a:accent1>
      <a:accent2>
        <a:srgbClr val="FFCC99"/>
      </a:accent2>
      <a:accent3>
        <a:srgbClr val="FFFFFF"/>
      </a:accent3>
      <a:accent4>
        <a:srgbClr val="000000"/>
      </a:accent4>
      <a:accent5>
        <a:srgbClr val="FFE2B8"/>
      </a:accent5>
      <a:accent6>
        <a:srgbClr val="E7B98A"/>
      </a:accent6>
      <a:hlink>
        <a:srgbClr val="FF9900"/>
      </a:hlink>
      <a:folHlink>
        <a:srgbClr val="990000"/>
      </a:folHlink>
    </a:clrScheme>
    <a:fontScheme name="2_自定义设计方案">
      <a:majorFont>
        <a:latin typeface="Arial"/>
        <a:ea typeface="黑体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50636</TotalTime>
  <Words>3709</Words>
  <Application>Microsoft Office PowerPoint</Application>
  <PresentationFormat>On-screen Show (4:3)</PresentationFormat>
  <Paragraphs>1207</Paragraphs>
  <Slides>34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default</vt:lpstr>
      <vt:lpstr>2_自定义设计方案</vt:lpstr>
      <vt:lpstr>1_自定义设计方案</vt:lpstr>
      <vt:lpstr>Getting rid of “non-existing” pictures</vt:lpstr>
      <vt:lpstr>Abstract</vt:lpstr>
      <vt:lpstr>Introduction</vt:lpstr>
      <vt:lpstr>Why to generate “non-existing” at the first place</vt:lpstr>
      <vt:lpstr>Why “non-existing” pictures are not needed (1/4)</vt:lpstr>
      <vt:lpstr>Why “non-existing” pictures are not needed (2/4)</vt:lpstr>
      <vt:lpstr>Why “non-existing” pictures are not needed (3/4)</vt:lpstr>
      <vt:lpstr>Why “non-existing” pictures are not needed (4/4)</vt:lpstr>
      <vt:lpstr>Proposed change to frame_num semantics (1/2)</vt:lpstr>
      <vt:lpstr>Proposed change to frame_num semantics (2/2)</vt:lpstr>
      <vt:lpstr>A ‘naive’ solution (1/3)</vt:lpstr>
      <vt:lpstr>A ‘naive’ solution (2/3)</vt:lpstr>
      <vt:lpstr>A ‘naive’ solution (3/3)</vt:lpstr>
      <vt:lpstr>Analysis of the ‘naive’ solution (1/9)</vt:lpstr>
      <vt:lpstr>Analysis of the ‘naive’ solution (2/9)</vt:lpstr>
      <vt:lpstr>Analysis of the ‘naive’ solution (3/9)</vt:lpstr>
      <vt:lpstr>Analysis of the ‘naive’ solution (4/9)</vt:lpstr>
      <vt:lpstr>Analysis of the ‘naive’ solution (5/9)</vt:lpstr>
      <vt:lpstr>Analysis of the ‘naive’ solution (6/9)</vt:lpstr>
      <vt:lpstr>Analysis of the ‘naive’ solution (7/9)</vt:lpstr>
      <vt:lpstr>Analysis of the ‘naive’ solution (8/9)</vt:lpstr>
      <vt:lpstr>Analysis of the ‘naive’ solution (9/9)</vt:lpstr>
      <vt:lpstr>Enhanced solution 1 (1/8)</vt:lpstr>
      <vt:lpstr>Enhanced solution 1 (2/8)</vt:lpstr>
      <vt:lpstr>Enhanced solution 1 (3/8)</vt:lpstr>
      <vt:lpstr>Enhanced solution 1 (4/8)</vt:lpstr>
      <vt:lpstr>Enhanced solution 1 (5/8)</vt:lpstr>
      <vt:lpstr>Enhanced solution 1 (6/8)</vt:lpstr>
      <vt:lpstr>Enhanced solution 1 (7/8)</vt:lpstr>
      <vt:lpstr>Enhanced solution 1 (8/8)</vt:lpstr>
      <vt:lpstr>Enhanced solution 2</vt:lpstr>
      <vt:lpstr>HRD changes (1/2)</vt:lpstr>
      <vt:lpstr>HRD changes (2/2)</vt:lpstr>
      <vt:lpstr>Slide 34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EDEP</dc:title>
  <dc:creator>huawei</dc:creator>
  <cp:lastModifiedBy>Ye-Kui Wang</cp:lastModifiedBy>
  <cp:revision>2037</cp:revision>
  <dcterms:created xsi:type="dcterms:W3CDTF">2009-09-15T07:44:50Z</dcterms:created>
  <dcterms:modified xsi:type="dcterms:W3CDTF">2011-07-15T02:44:14Z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1310697697</vt:lpwstr>
  </property>
</Properties>
</file>