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2" r:id="rId4"/>
    <p:sldId id="271" r:id="rId5"/>
    <p:sldId id="266" r:id="rId6"/>
    <p:sldId id="269" r:id="rId7"/>
    <p:sldId id="268" r:id="rId8"/>
    <p:sldId id="262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5083E-C6C1-421D-827E-A2D6D3FEF4CE}" type="datetimeFigureOut">
              <a:rPr lang="en-US" smtClean="0"/>
              <a:pPr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87FDA-5A42-4D90-B981-079F24C06B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JCTVC-F459:Parsing friendly intra mode coding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495800"/>
            <a:ext cx="7010400" cy="1752600"/>
          </a:xfrm>
        </p:spPr>
        <p:txBody>
          <a:bodyPr>
            <a:normAutofit/>
          </a:bodyPr>
          <a:lstStyle/>
          <a:p>
            <a:pPr hangingPunct="0"/>
            <a:r>
              <a:rPr lang="en-US" sz="2400" dirty="0">
                <a:solidFill>
                  <a:schemeClr val="tx1"/>
                </a:solidFill>
              </a:rPr>
              <a:t>Wei-Jung </a:t>
            </a:r>
            <a:r>
              <a:rPr lang="en-US" sz="2400" dirty="0" smtClean="0">
                <a:solidFill>
                  <a:schemeClr val="tx1"/>
                </a:solidFill>
              </a:rPr>
              <a:t>Chien, Xianglin Wang, and Marta Karczewicz</a:t>
            </a:r>
          </a:p>
          <a:p>
            <a:pPr hangingPunct="0"/>
            <a:endParaRPr lang="en-US" sz="2400" dirty="0"/>
          </a:p>
          <a:p>
            <a:pPr hangingPunct="0"/>
            <a:r>
              <a:rPr lang="en-US" sz="2400" dirty="0" smtClean="0">
                <a:solidFill>
                  <a:schemeClr val="tx1"/>
                </a:solidFill>
              </a:rPr>
              <a:t>Qualcomm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HM3.0 intra mode decoding diagram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596062" cy="4949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08038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Chroma intra prediction mode 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905000"/>
          <a:ext cx="6217920" cy="3324388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310640"/>
                <a:gridCol w="1554480"/>
              </a:tblGrid>
              <a:tr h="368084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intra_chroma_pred_mode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IntraPredMode</a:t>
                      </a: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xB</a:t>
                      </a: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yB</a:t>
                      </a: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 ], X</a:t>
                      </a:r>
                      <a:endParaRPr lang="en-US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61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4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4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X (</a:t>
                      </a:r>
                      <a:r>
                        <a:rPr lang="en-GB" sz="1400" b="1" dirty="0" smtClean="0">
                          <a:latin typeface="Times New Roman"/>
                          <a:ea typeface="Malgun Gothic"/>
                          <a:cs typeface="Times New Roman"/>
                        </a:rPr>
                        <a:t>X&gt;1)</a:t>
                      </a:r>
                      <a:endParaRPr lang="en-US" sz="1400" b="1" dirty="0" smtClean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9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400" b="1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N\A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"/>
                          <a:ea typeface="PMingLiU"/>
                          <a:cs typeface="Times"/>
                        </a:rPr>
                        <a:t>1</a:t>
                      </a:r>
                      <a:endParaRPr lang="en-US" sz="1800" b="1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N\A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"/>
                          <a:ea typeface="PMingLiU"/>
                          <a:cs typeface="Times"/>
                        </a:rPr>
                        <a:t>2</a:t>
                      </a:r>
                      <a:endParaRPr lang="en-US" sz="1800" b="1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9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"/>
                          <a:ea typeface="PMingLiU"/>
                          <a:cs typeface="Times"/>
                        </a:rPr>
                        <a:t>3</a:t>
                      </a:r>
                      <a:endParaRPr lang="en-US" sz="1800" b="1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89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 smtClean="0">
                          <a:latin typeface="Times"/>
                          <a:ea typeface="PMingLiU"/>
                          <a:cs typeface="Times"/>
                        </a:rPr>
                        <a:t>4</a:t>
                      </a:r>
                      <a:endParaRPr lang="en-US" sz="1800" b="1" dirty="0">
                        <a:latin typeface="Times"/>
                        <a:ea typeface="PMingLiU"/>
                        <a:cs typeface="Times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PMingLiU"/>
                          <a:cs typeface="Times New Roman"/>
                        </a:rPr>
                        <a:t>X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09600" y="6248400"/>
            <a:ext cx="476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0">
              <a:spcBef>
                <a:spcPts val="300"/>
              </a:spcBef>
              <a:spcAft>
                <a:spcPts val="30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dirty="0" smtClean="0">
                <a:latin typeface="Times New Roman"/>
                <a:ea typeface="PMingLiU"/>
                <a:cs typeface="Times New Roman"/>
              </a:rPr>
              <a:t>Note:  mode 2 could be DC mode or Planar mode</a:t>
            </a:r>
            <a:endParaRPr lang="en-US" dirty="0">
              <a:latin typeface="Times New Roman"/>
              <a:ea typeface="PMingLiU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In current intra mode coding, different </a:t>
            </a:r>
            <a:r>
              <a:rPr lang="en-US" sz="2400" dirty="0" err="1" smtClean="0"/>
              <a:t>binerization</a:t>
            </a:r>
            <a:r>
              <a:rPr lang="en-US" sz="2400" dirty="0" smtClean="0"/>
              <a:t> are used depends on the intra prediction mode of the neighboring blocks.</a:t>
            </a:r>
          </a:p>
          <a:p>
            <a:pPr lvl="1"/>
            <a:r>
              <a:rPr lang="en-US" sz="2000" dirty="0" smtClean="0"/>
              <a:t>Affecting parsing throughput for CABAC (E-118).</a:t>
            </a:r>
          </a:p>
          <a:p>
            <a:pPr lvl="1"/>
            <a:r>
              <a:rPr lang="en-US" sz="2000" dirty="0" smtClean="0"/>
              <a:t>Two set of VLC tables are used.</a:t>
            </a:r>
          </a:p>
          <a:p>
            <a:r>
              <a:rPr lang="en-US" sz="2400" dirty="0" smtClean="0"/>
              <a:t>Suggestions</a:t>
            </a:r>
          </a:p>
          <a:p>
            <a:pPr lvl="1"/>
            <a:r>
              <a:rPr lang="en-US" sz="2000" dirty="0" smtClean="0"/>
              <a:t>Fixed number of candidate modes (same suggestions in F340 and F378)</a:t>
            </a:r>
          </a:p>
          <a:p>
            <a:pPr lvl="1"/>
            <a:r>
              <a:rPr lang="en-US" sz="2000" dirty="0" smtClean="0"/>
              <a:t>Separate Planar mode and DC mode</a:t>
            </a:r>
          </a:p>
          <a:p>
            <a:pPr lvl="1"/>
            <a:r>
              <a:rPr lang="en-US" sz="2000" dirty="0" smtClean="0"/>
              <a:t>Removing codeword pruning in the coding of chroma intra prediction mode.</a:t>
            </a:r>
            <a:endParaRPr lang="en-US" dirty="0" smtClean="0"/>
          </a:p>
          <a:p>
            <a:r>
              <a:rPr lang="en-US" sz="2400" dirty="0" smtClean="0"/>
              <a:t>Advantages</a:t>
            </a:r>
          </a:p>
          <a:p>
            <a:pPr lvl="1"/>
            <a:r>
              <a:rPr lang="en-US" sz="2000" dirty="0" smtClean="0"/>
              <a:t>No line buffer needed for parsing</a:t>
            </a:r>
          </a:p>
          <a:p>
            <a:pPr lvl="1"/>
            <a:r>
              <a:rPr lang="en-US" sz="2000" dirty="0" smtClean="0"/>
              <a:t>Increase parsing throughput for CABAC by separate parsing and decoding</a:t>
            </a:r>
          </a:p>
          <a:p>
            <a:pPr lvl="1"/>
            <a:r>
              <a:rPr lang="en-US" sz="2000" dirty="0" smtClean="0"/>
              <a:t>Reducing VLC tables from 2 sets to 1 set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Proposed method (luma intra prediction mode)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11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Fixed number of MPMs. 4 MPMs are currently used.</a:t>
            </a:r>
          </a:p>
          <a:p>
            <a:r>
              <a:rPr lang="en-US" sz="2400" dirty="0" smtClean="0"/>
              <a:t>Separate Planar mode and DC mode in MPM coding</a:t>
            </a:r>
          </a:p>
          <a:p>
            <a:r>
              <a:rPr lang="en-US" sz="2400" dirty="0" smtClean="0"/>
              <a:t>Use closest intra modes as additional MPMs.</a:t>
            </a:r>
          </a:p>
          <a:p>
            <a:r>
              <a:rPr lang="en-US" sz="2400" dirty="0" smtClean="0"/>
              <a:t>One context for each bin of </a:t>
            </a:r>
            <a:r>
              <a:rPr lang="en-GB" sz="2400" dirty="0" err="1" smtClean="0"/>
              <a:t>rem_intra_pred_mode</a:t>
            </a:r>
            <a:endParaRPr lang="en-US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785170"/>
            <a:ext cx="4114800" cy="407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6200000" flipV="1">
            <a:off x="2057400" y="3352800"/>
            <a:ext cx="1752600" cy="1143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2286000" y="3581400"/>
            <a:ext cx="1752600" cy="6858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1676400" y="2971800"/>
            <a:ext cx="1828800" cy="18288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2171700" y="3467100"/>
            <a:ext cx="1752600" cy="9144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1905000" y="3200400"/>
            <a:ext cx="1752600" cy="14478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95800" y="51054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MPM1=10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MPM3=3, MPM4=4, if 18 intra modes are allowed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MPM3=18, MPM4=19, if 35 intra modes are allowed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Luma intra mode 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If </a:t>
            </a:r>
            <a:r>
              <a:rPr lang="en-US" sz="2400" dirty="0" err="1" smtClean="0"/>
              <a:t>candIntraPredModeA</a:t>
            </a:r>
            <a:r>
              <a:rPr lang="en-US" sz="2400" dirty="0" smtClean="0"/>
              <a:t> = </a:t>
            </a:r>
            <a:r>
              <a:rPr lang="en-US" sz="2400" dirty="0" err="1" smtClean="0"/>
              <a:t>candIntraPredModeB</a:t>
            </a:r>
            <a:endParaRPr lang="en-US" sz="2400" dirty="0" smtClean="0"/>
          </a:p>
          <a:p>
            <a:pPr lvl="1"/>
            <a:r>
              <a:rPr lang="en-US" sz="2000" dirty="0" smtClean="0"/>
              <a:t>MPM1 = </a:t>
            </a:r>
            <a:r>
              <a:rPr lang="en-US" sz="2000" dirty="0" err="1" smtClean="0"/>
              <a:t>candIntraPredModeA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MPM2 = Planar mode or DC mode (if </a:t>
            </a:r>
            <a:r>
              <a:rPr lang="en-US" sz="2000" dirty="0" err="1" smtClean="0">
                <a:solidFill>
                  <a:srgbClr val="FF0000"/>
                </a:solidFill>
              </a:rPr>
              <a:t>candIntraPredModeA</a:t>
            </a:r>
            <a:r>
              <a:rPr lang="en-US" sz="2000" dirty="0" smtClean="0">
                <a:solidFill>
                  <a:srgbClr val="FF0000"/>
                </a:solidFill>
              </a:rPr>
              <a:t> is Planer mode)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MPM3 and MPM4 are assigned with two closest intra modes respect to MPM1.</a:t>
            </a:r>
          </a:p>
          <a:p>
            <a:r>
              <a:rPr lang="en-US" sz="2400" dirty="0" smtClean="0"/>
              <a:t>If </a:t>
            </a:r>
            <a:r>
              <a:rPr lang="en-US" sz="2400" dirty="0" err="1" smtClean="0"/>
              <a:t>candIntraPredModeA</a:t>
            </a:r>
            <a:r>
              <a:rPr lang="en-US" sz="2400" dirty="0" smtClean="0"/>
              <a:t> != </a:t>
            </a:r>
            <a:r>
              <a:rPr lang="en-US" sz="2400" dirty="0" err="1" smtClean="0"/>
              <a:t>candIntraPredModeB</a:t>
            </a:r>
            <a:endParaRPr lang="en-US" sz="2400" dirty="0" smtClean="0"/>
          </a:p>
          <a:p>
            <a:pPr lvl="1"/>
            <a:r>
              <a:rPr lang="en-US" sz="2000" dirty="0" smtClean="0"/>
              <a:t>MPM1 = min(</a:t>
            </a:r>
            <a:r>
              <a:rPr lang="en-US" sz="2000" dirty="0" err="1" smtClean="0"/>
              <a:t>candIntraPredModeA</a:t>
            </a:r>
            <a:r>
              <a:rPr lang="en-US" sz="2000" dirty="0" smtClean="0"/>
              <a:t>, </a:t>
            </a:r>
            <a:r>
              <a:rPr lang="en-US" sz="2000" dirty="0" err="1" smtClean="0"/>
              <a:t>candIntraPredModeB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MPM2 = max(</a:t>
            </a:r>
            <a:r>
              <a:rPr lang="en-US" sz="2000" dirty="0" err="1" smtClean="0"/>
              <a:t>candIntraPredModeA</a:t>
            </a:r>
            <a:r>
              <a:rPr lang="en-US" sz="2000" dirty="0" smtClean="0"/>
              <a:t>, </a:t>
            </a:r>
            <a:r>
              <a:rPr lang="en-US" sz="2000" dirty="0" err="1" smtClean="0"/>
              <a:t>candIntraPredModeB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If MPM2/MPM1 is equal to Planar mode, MPM3 and MPM4 are assigned with two closest intra modes respect to MPM1/MPM2.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Otherwise, MPM4 = Planer mode, MPM3 is assigned with one of the closest intra modes respect to MPM1 or MPM2, or DC mode.</a:t>
            </a:r>
          </a:p>
          <a:p>
            <a:pPr lvl="1">
              <a:buNone/>
            </a:pPr>
            <a:endParaRPr lang="en-US" sz="2000" dirty="0" smtClean="0">
              <a:solidFill>
                <a:srgbClr val="FFC000"/>
              </a:solidFill>
            </a:endParaRPr>
          </a:p>
          <a:p>
            <a:pPr lvl="1"/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Proposed method (luma intra prediction mode)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11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Fixed number of chroma intra prediction modes. 6 modes are currently used.</a:t>
            </a:r>
          </a:p>
          <a:p>
            <a:r>
              <a:rPr lang="en-US" sz="2400" dirty="0" smtClean="0"/>
              <a:t>Replace horizontal, vertical, and DC prediction with two closest modes and one perpendicular mode.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4114800" cy="407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6200000" flipV="1">
            <a:off x="2057400" y="2929830"/>
            <a:ext cx="1752600" cy="1143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2286000" y="3158430"/>
            <a:ext cx="1752600" cy="6858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1676400" y="2548830"/>
            <a:ext cx="1828800" cy="182880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V="1">
            <a:off x="2171700" y="3044130"/>
            <a:ext cx="1752600" cy="9144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1905000" y="2777430"/>
            <a:ext cx="1752600" cy="14478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33800" y="53340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Luma intra prediction mode =10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{3, 4, 8} are used if 18 intra modes are allowed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{18, 19,8} are used if 35 intra modes are allowed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 flipV="1">
            <a:off x="1676400" y="4419600"/>
            <a:ext cx="18288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752600"/>
          <a:ext cx="7772401" cy="2971803"/>
        </p:xfrm>
        <a:graphic>
          <a:graphicData uri="http://schemas.openxmlformats.org/drawingml/2006/table">
            <a:tbl>
              <a:tblPr/>
              <a:tblGrid>
                <a:gridCol w="1535889"/>
                <a:gridCol w="1043644"/>
                <a:gridCol w="1043644"/>
                <a:gridCol w="1030968"/>
                <a:gridCol w="1043644"/>
                <a:gridCol w="1043644"/>
                <a:gridCol w="1030968"/>
              </a:tblGrid>
              <a:tr h="286056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 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Intra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Intra LC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5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Y BD-rate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U BD-rate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V BD-rate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0.0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0.1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0.0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Class C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-0.5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-0.5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-0.5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-0.5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Class D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-0.4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-0.5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-0.6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Class E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-0.1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-0.1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-0.2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-0.5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All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-0.3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-0.3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-0.22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-0.4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102%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101%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0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</a:rPr>
                        <a:t>100%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</a:rPr>
                        <a:t>100%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Fixed number of candidate mode are proposed to improve parsing throughput.</a:t>
            </a:r>
          </a:p>
          <a:p>
            <a:r>
              <a:rPr lang="en-US" sz="2800" dirty="0" smtClean="0"/>
              <a:t>0.3% and 0.2% BR-rate reduction are observed.</a:t>
            </a: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9436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Thanks to Samsung for performing crosscheck (JCTVC-F721)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545</Words>
  <Application>Microsoft Office PowerPoint</Application>
  <PresentationFormat>On-screen Show (4:3)</PresentationFormat>
  <Paragraphs>134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JCTVC-F459:Parsing friendly intra mode coding</vt:lpstr>
      <vt:lpstr>Introduction</vt:lpstr>
      <vt:lpstr>Introduction</vt:lpstr>
      <vt:lpstr>Introduction</vt:lpstr>
      <vt:lpstr>Proposed method (luma intra prediction mode)</vt:lpstr>
      <vt:lpstr>Luma intra mode </vt:lpstr>
      <vt:lpstr>Proposed method (luma intra prediction mode)</vt:lpstr>
      <vt:lpstr>Simulation results</vt:lpstr>
      <vt:lpstr>Conclusions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Memory and Parsing Friendly CABAC Context</dc:title>
  <dc:creator>Qualcomm User</dc:creator>
  <cp:lastModifiedBy>Qualcomm User</cp:lastModifiedBy>
  <cp:revision>53</cp:revision>
  <dcterms:created xsi:type="dcterms:W3CDTF">2011-07-13T04:08:34Z</dcterms:created>
  <dcterms:modified xsi:type="dcterms:W3CDTF">2011-07-14T13:13:00Z</dcterms:modified>
</cp:coreProperties>
</file>