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 preferSingleView="1">
    <p:restoredLeft sz="13846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5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E6ACB-7404-4394-BFC1-08C0B7C53771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15B0A-9ADC-41D2-8339-8D14FEB0A29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FF9900"/>
              </a:solidFill>
              <a:latin typeface="nokia pure text"/>
            </a:endParaRPr>
          </a:p>
        </p:txBody>
      </p:sp>
    </p:spTree>
    <p:extLst>
      <p:ext uri="{BB962C8B-B14F-4D97-AF65-F5344CB8AC3E}">
        <p14:creationId xmlns:p14="http://schemas.microsoft.com/office/powerpoint/2010/main" val="3894550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F44AE-86C4-44E1-99C1-99ADC9700C57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460B-47B6-4F19-BC32-AC3D718F05C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FF9900"/>
              </a:solidFill>
              <a:latin typeface="nokia pure text"/>
            </a:endParaRPr>
          </a:p>
        </p:txBody>
      </p:sp>
    </p:spTree>
    <p:extLst>
      <p:ext uri="{BB962C8B-B14F-4D97-AF65-F5344CB8AC3E}">
        <p14:creationId xmlns:p14="http://schemas.microsoft.com/office/powerpoint/2010/main" val="1517137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0460B-47B6-4F19-BC32-AC3D718F05C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4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0460B-47B6-4F19-BC32-AC3D718F05C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4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0460B-47B6-4F19-BC32-AC3D718F05C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4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0460B-47B6-4F19-BC32-AC3D718F05C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4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FF9900"/>
              </a:solidFill>
              <a:latin typeface="nokia pure text"/>
            </a:endParaRPr>
          </a:p>
        </p:txBody>
      </p:sp>
    </p:spTree>
    <p:extLst>
      <p:ext uri="{BB962C8B-B14F-4D97-AF65-F5344CB8AC3E}">
        <p14:creationId xmlns:p14="http://schemas.microsoft.com/office/powerpoint/2010/main" val="1923196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666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490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218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863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86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41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8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87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8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6040B-940C-4D0C-8F17-34BD5EBB4507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803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6040B-940C-4D0C-8F17-34BD5EBB4507}" type="datetimeFigureOut">
              <a:rPr lang="en-US" smtClean="0"/>
              <a:t>7/16/2011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9DC61-AB0F-4CBC-9CE2-9F067A206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FF9900"/>
              </a:solidFill>
              <a:latin typeface="nokia pure text"/>
            </a:endParaRPr>
          </a:p>
        </p:txBody>
      </p:sp>
    </p:spTree>
    <p:extLst>
      <p:ext uri="{BB962C8B-B14F-4D97-AF65-F5344CB8AC3E}">
        <p14:creationId xmlns:p14="http://schemas.microsoft.com/office/powerpoint/2010/main" val="1915109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JCTVC-F456</a:t>
            </a:r>
            <a:br>
              <a:rPr lang="fi-FI" dirty="0" smtClean="0"/>
            </a:br>
            <a:r>
              <a:rPr lang="fi-FI" sz="4000" dirty="0" smtClean="0"/>
              <a:t>Directional intra prediction smoothing</a:t>
            </a:r>
            <a:br>
              <a:rPr lang="fi-FI" sz="4000" dirty="0" smtClean="0"/>
            </a:br>
            <a:r>
              <a:rPr lang="fi-FI" sz="4000" dirty="0" smtClean="0"/>
              <a:t>(DIPS)</a:t>
            </a:r>
            <a:br>
              <a:rPr lang="fi-FI" sz="4000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Jani Lainema, Kemal Ugur</a:t>
            </a:r>
          </a:p>
          <a:p>
            <a:r>
              <a:rPr lang="fi-FI" dirty="0" smtClean="0"/>
              <a:t>Nokia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805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7838"/>
            <a:ext cx="8229600" cy="1143000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Thank You!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217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7838"/>
            <a:ext cx="8229600" cy="1143000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Additional info slides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276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 Diagonal Corner Rectangle 13"/>
          <p:cNvSpPr/>
          <p:nvPr/>
        </p:nvSpPr>
        <p:spPr>
          <a:xfrm>
            <a:off x="0" y="5823857"/>
            <a:ext cx="9144000" cy="20683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750315"/>
              </p:ext>
            </p:extLst>
          </p:nvPr>
        </p:nvGraphicFramePr>
        <p:xfrm>
          <a:off x="4677230" y="4491151"/>
          <a:ext cx="4343400" cy="1924050"/>
        </p:xfrm>
        <a:graphic>
          <a:graphicData uri="http://schemas.openxmlformats.org/drawingml/2006/table">
            <a:tbl>
              <a:tblPr/>
              <a:tblGrid>
                <a:gridCol w="780271"/>
                <a:gridCol w="621701"/>
                <a:gridCol w="621701"/>
                <a:gridCol w="621701"/>
                <a:gridCol w="621701"/>
                <a:gridCol w="621701"/>
                <a:gridCol w="454624"/>
              </a:tblGrid>
              <a:tr h="1714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All Intra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All Intra LC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-0.50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-0.46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-0.42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-0.51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-0.51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effectLst/>
                          <a:latin typeface="Arial"/>
                        </a:rPr>
                        <a:t>-0.53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effectLst/>
                          <a:latin typeface="Arial"/>
                        </a:rPr>
                        <a:t>Enc</a:t>
                      </a:r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100 %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101 %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100 %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101 %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JCTVC-F456 &amp; F172: Interaction with deblocking filter improvements?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440220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2000" dirty="0" smtClean="0"/>
              <a:t>F118 Deblocking (Ericsson &amp; MediaTek)               F118 + F456 &amp; F172 (luma)</a:t>
            </a:r>
          </a:p>
          <a:p>
            <a:pPr marL="0" indent="0">
              <a:buNone/>
            </a:pPr>
            <a:endParaRPr lang="fi-FI" sz="2000" dirty="0"/>
          </a:p>
          <a:p>
            <a:pPr marL="0" indent="0" algn="ctr">
              <a:buNone/>
            </a:pPr>
            <a:endParaRPr lang="fi-FI" sz="2000" dirty="0" smtClean="0"/>
          </a:p>
          <a:p>
            <a:pPr marL="0" indent="0" algn="ctr">
              <a:buNone/>
            </a:pPr>
            <a:endParaRPr lang="fi-FI" sz="2000" dirty="0"/>
          </a:p>
          <a:p>
            <a:pPr marL="0" indent="0" algn="ctr">
              <a:buNone/>
            </a:pPr>
            <a:endParaRPr lang="fi-FI" sz="2000" dirty="0" smtClean="0"/>
          </a:p>
          <a:p>
            <a:pPr marL="0" indent="0" algn="ctr">
              <a:buNone/>
            </a:pPr>
            <a:endParaRPr lang="fi-FI" sz="2000" dirty="0"/>
          </a:p>
          <a:p>
            <a:pPr marL="0" indent="0" algn="ctr">
              <a:buNone/>
            </a:pPr>
            <a:endParaRPr lang="fi-FI" sz="2000" dirty="0" smtClean="0"/>
          </a:p>
          <a:p>
            <a:pPr marL="0" indent="0">
              <a:buNone/>
            </a:pPr>
            <a:r>
              <a:rPr lang="fi-FI" sz="2000" dirty="0" smtClean="0"/>
              <a:t>F118 + F456 &amp; F172 (F118 as anchor)                 </a:t>
            </a:r>
            <a:r>
              <a:rPr lang="fi-FI" sz="2000" dirty="0"/>
              <a:t>F456 &amp; F172 </a:t>
            </a:r>
            <a:r>
              <a:rPr lang="fi-FI" sz="2000" dirty="0" smtClean="0"/>
              <a:t>(HM3 </a:t>
            </a:r>
            <a:r>
              <a:rPr lang="fi-FI" sz="2000" dirty="0"/>
              <a:t>as anchor)</a:t>
            </a:r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936115"/>
              </p:ext>
            </p:extLst>
          </p:nvPr>
        </p:nvGraphicFramePr>
        <p:xfrm>
          <a:off x="0" y="1863612"/>
          <a:ext cx="4484914" cy="1924050"/>
        </p:xfrm>
        <a:graphic>
          <a:graphicData uri="http://schemas.openxmlformats.org/drawingml/2006/table">
            <a:tbl>
              <a:tblPr/>
              <a:tblGrid>
                <a:gridCol w="867193"/>
                <a:gridCol w="621701"/>
                <a:gridCol w="621701"/>
                <a:gridCol w="621701"/>
                <a:gridCol w="621701"/>
                <a:gridCol w="621701"/>
                <a:gridCol w="509216"/>
              </a:tblGrid>
              <a:tr h="1714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All Intra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All Intra LC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-2.3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-2.1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-2.6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-2.7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-2.5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-2.5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-3.4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-3.9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-2.3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-2.4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-3.5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-3.8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-2.2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-3.0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-1.2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-1.7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-1.7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-1.0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-2.8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-3.1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effectLst/>
                          <a:latin typeface="Arial"/>
                        </a:rPr>
                        <a:t>Enc</a:t>
                      </a:r>
                      <a:r>
                        <a:rPr lang="en-US" sz="1100" b="0" i="0" u="none" strike="noStrike" dirty="0">
                          <a:effectLst/>
                          <a:latin typeface="Arial"/>
                        </a:rPr>
                        <a:t>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100 %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102 %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529288"/>
              </p:ext>
            </p:extLst>
          </p:nvPr>
        </p:nvGraphicFramePr>
        <p:xfrm>
          <a:off x="4677230" y="1863612"/>
          <a:ext cx="4466770" cy="1924050"/>
        </p:xfrm>
        <a:graphic>
          <a:graphicData uri="http://schemas.openxmlformats.org/drawingml/2006/table">
            <a:tbl>
              <a:tblPr/>
              <a:tblGrid>
                <a:gridCol w="867193"/>
                <a:gridCol w="621701"/>
                <a:gridCol w="621701"/>
                <a:gridCol w="621701"/>
                <a:gridCol w="621701"/>
                <a:gridCol w="621701"/>
                <a:gridCol w="491072"/>
              </a:tblGrid>
              <a:tr h="1714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All Intra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All Intra LC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-2.1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-2.0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-3.0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-2.7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-3.1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-3.2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-3.0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-2.9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-3.9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-4.4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-2.7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-2.9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-4.0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-4.4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-2.8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-3.7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-1.6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-2.1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-2.2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-1.5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-3.4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-3.7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effectLst/>
                          <a:latin typeface="Arial"/>
                        </a:rPr>
                        <a:t>Enc</a:t>
                      </a:r>
                      <a:r>
                        <a:rPr lang="en-US" sz="1100" b="0" i="0" u="none" strike="noStrike" dirty="0">
                          <a:effectLst/>
                          <a:latin typeface="Arial"/>
                        </a:rPr>
                        <a:t>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Arial"/>
                        </a:rPr>
                        <a:t>N/A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Arial"/>
                        </a:rPr>
                        <a:t>N/A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Arial"/>
                        </a:rPr>
                        <a:t>N/A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Arial"/>
                        </a:rPr>
                        <a:t>N/A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236989"/>
              </p:ext>
            </p:extLst>
          </p:nvPr>
        </p:nvGraphicFramePr>
        <p:xfrm>
          <a:off x="97971" y="4491151"/>
          <a:ext cx="4386943" cy="1924050"/>
        </p:xfrm>
        <a:graphic>
          <a:graphicData uri="http://schemas.openxmlformats.org/drawingml/2006/table">
            <a:tbl>
              <a:tblPr/>
              <a:tblGrid>
                <a:gridCol w="769222"/>
                <a:gridCol w="621701"/>
                <a:gridCol w="621701"/>
                <a:gridCol w="621701"/>
                <a:gridCol w="621701"/>
                <a:gridCol w="621701"/>
                <a:gridCol w="509216"/>
              </a:tblGrid>
              <a:tr h="1714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All Intra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All Intra LC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-0.48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-0.48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effectLst/>
                          <a:latin typeface="Arial"/>
                        </a:rPr>
                        <a:t>-0.44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-0.50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-0.56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effectLst/>
                          <a:latin typeface="Arial"/>
                        </a:rPr>
                        <a:t>-0.58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effectLst/>
                          <a:latin typeface="Arial"/>
                        </a:rPr>
                        <a:t>Enc</a:t>
                      </a:r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Arial"/>
                        </a:rPr>
                        <a:t>N/A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Arial"/>
                        </a:rPr>
                        <a:t>N/A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Arial"/>
                        </a:rPr>
                        <a:t>N/A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effectLst/>
                          <a:latin typeface="Arial"/>
                        </a:rPr>
                        <a:t>N/A</a:t>
                      </a:r>
                      <a:endParaRPr lang="en-US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1313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JCTVC-F456 &amp; F172: Interaction with 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simplified DC smoothihg?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440220" cy="4708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i-FI" sz="2000" dirty="0"/>
              <a:t>JCTVC-F456 &amp; </a:t>
            </a:r>
            <a:r>
              <a:rPr lang="fi-FI" sz="2000" dirty="0" smtClean="0"/>
              <a:t>F172 (Luma only)</a:t>
            </a:r>
            <a:endParaRPr lang="fi-FI" sz="2000" dirty="0" smtClean="0"/>
          </a:p>
          <a:p>
            <a:pPr marL="0" indent="0">
              <a:buNone/>
            </a:pPr>
            <a:endParaRPr lang="fi-FI" sz="2000" dirty="0"/>
          </a:p>
          <a:p>
            <a:pPr marL="0" indent="0" algn="ctr">
              <a:buNone/>
            </a:pPr>
            <a:endParaRPr lang="fi-FI" sz="2000" dirty="0" smtClean="0"/>
          </a:p>
          <a:p>
            <a:pPr marL="0" indent="0" algn="ctr">
              <a:buNone/>
            </a:pPr>
            <a:endParaRPr lang="fi-FI" sz="2000" dirty="0"/>
          </a:p>
          <a:p>
            <a:pPr marL="0" indent="0" algn="ctr">
              <a:buNone/>
            </a:pPr>
            <a:endParaRPr lang="fi-FI" sz="2000" dirty="0" smtClean="0"/>
          </a:p>
          <a:p>
            <a:pPr marL="0" indent="0" algn="ctr">
              <a:buNone/>
            </a:pPr>
            <a:endParaRPr lang="fi-FI" sz="2000" dirty="0"/>
          </a:p>
          <a:p>
            <a:pPr marL="0" indent="0" algn="ctr">
              <a:buNone/>
            </a:pPr>
            <a:endParaRPr lang="fi-FI" sz="2000" dirty="0" smtClean="0"/>
          </a:p>
          <a:p>
            <a:pPr marL="0" indent="0" algn="ctr">
              <a:buNone/>
            </a:pPr>
            <a:r>
              <a:rPr lang="fi-FI" sz="2000" dirty="0"/>
              <a:t>JCTVC-F456 &amp; </a:t>
            </a:r>
            <a:r>
              <a:rPr lang="fi-FI" sz="2000" dirty="0" smtClean="0"/>
              <a:t>F172 with DC smoothing simplification (F358 &amp; F252 FIR version)</a:t>
            </a:r>
            <a:endParaRPr lang="en-US" sz="20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264299"/>
              </p:ext>
            </p:extLst>
          </p:nvPr>
        </p:nvGraphicFramePr>
        <p:xfrm>
          <a:off x="2260601" y="1954780"/>
          <a:ext cx="4575628" cy="1924050"/>
        </p:xfrm>
        <a:graphic>
          <a:graphicData uri="http://schemas.openxmlformats.org/drawingml/2006/table">
            <a:tbl>
              <a:tblPr/>
              <a:tblGrid>
                <a:gridCol w="780271"/>
                <a:gridCol w="621701"/>
                <a:gridCol w="621701"/>
                <a:gridCol w="621701"/>
                <a:gridCol w="621701"/>
                <a:gridCol w="621701"/>
                <a:gridCol w="686852"/>
              </a:tblGrid>
              <a:tr h="1714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All Intra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All Intra LC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-0.50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-0.46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-0.42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-0.51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-0.51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effectLst/>
                          <a:latin typeface="Arial"/>
                        </a:rPr>
                        <a:t>-0.53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effectLst/>
                          <a:latin typeface="Arial"/>
                        </a:rPr>
                        <a:t>Enc</a:t>
                      </a:r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100 %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101 %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100 %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101 %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288408"/>
              </p:ext>
            </p:extLst>
          </p:nvPr>
        </p:nvGraphicFramePr>
        <p:xfrm>
          <a:off x="2260601" y="4482420"/>
          <a:ext cx="4597399" cy="1924050"/>
        </p:xfrm>
        <a:graphic>
          <a:graphicData uri="http://schemas.openxmlformats.org/drawingml/2006/table">
            <a:tbl>
              <a:tblPr/>
              <a:tblGrid>
                <a:gridCol w="867193"/>
                <a:gridCol w="621701"/>
                <a:gridCol w="621701"/>
                <a:gridCol w="621701"/>
                <a:gridCol w="621701"/>
                <a:gridCol w="621701"/>
                <a:gridCol w="621701"/>
              </a:tblGrid>
              <a:tr h="1714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All Intra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All Intra LC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-0.54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-0.58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-0.55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-0.54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-0.62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effectLst/>
                          <a:latin typeface="Arial"/>
                        </a:rPr>
                        <a:t>-0.61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effectLst/>
                          <a:latin typeface="Arial"/>
                        </a:rPr>
                        <a:t>Enc</a:t>
                      </a:r>
                      <a:r>
                        <a:rPr lang="en-US" sz="1100" b="0" i="0" u="none" strike="noStrike" dirty="0">
                          <a:effectLst/>
                          <a:latin typeface="Arial"/>
                        </a:rPr>
                        <a:t>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101 %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101 %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100 %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100 %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3244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JCTVC-F456: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HM3 directional intra prediction gets less reliable towards the block boundaries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0186656"/>
              </p:ext>
            </p:extLst>
          </p:nvPr>
        </p:nvGraphicFramePr>
        <p:xfrm>
          <a:off x="2993572" y="2805275"/>
          <a:ext cx="3320955" cy="332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Visio" r:id="rId3" imgW="4427940" imgH="4427851" progId="Visio.Drawing.11">
                  <p:embed/>
                </p:oleObj>
              </mc:Choice>
              <mc:Fallback>
                <p:oleObj name="Visio" r:id="rId3" imgW="4427940" imgH="4427851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3572" y="2805275"/>
                        <a:ext cx="3320955" cy="3320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8770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solidFill>
                  <a:schemeClr val="accent6">
                    <a:lumMod val="75000"/>
                  </a:schemeClr>
                </a:solidFill>
              </a:rPr>
              <a:t>JCTVC-F456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: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40220" cy="4525963"/>
          </a:xfrm>
        </p:spPr>
        <p:txBody>
          <a:bodyPr/>
          <a:lstStyle/>
          <a:p>
            <a:r>
              <a:rPr lang="fi-FI" dirty="0" smtClean="0"/>
              <a:t>HM3 smooths the DC prediction samples on the block border to improve the prediction</a:t>
            </a:r>
          </a:p>
          <a:p>
            <a:r>
              <a:rPr lang="fi-FI" dirty="0" smtClean="0"/>
              <a:t>Similar approach proposed here for the directionally predicted blocks</a:t>
            </a:r>
          </a:p>
          <a:p>
            <a:pPr lvl="1"/>
            <a:r>
              <a:rPr lang="fi-FI" dirty="0" smtClean="0"/>
              <a:t>Directional 2-tap filter to smooth one row/column</a:t>
            </a:r>
          </a:p>
          <a:p>
            <a:pPr lvl="1"/>
            <a:r>
              <a:rPr lang="fi-FI" dirty="0" smtClean="0"/>
              <a:t>[1, 3]/4 filter for larger angles (intraPredAngle &gt; 9)</a:t>
            </a:r>
          </a:p>
          <a:p>
            <a:pPr lvl="1"/>
            <a:r>
              <a:rPr lang="fi-FI" dirty="0" smtClean="0"/>
              <a:t>[1, 7]/8 filter for small angles  (</a:t>
            </a:r>
            <a:r>
              <a:rPr lang="fi-FI" dirty="0"/>
              <a:t>intraPredAngle &lt;</a:t>
            </a:r>
            <a:r>
              <a:rPr lang="fi-FI" dirty="0" smtClean="0"/>
              <a:t>= </a:t>
            </a:r>
            <a:r>
              <a:rPr lang="fi-FI" dirty="0"/>
              <a:t>9)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653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solidFill>
                  <a:schemeClr val="accent6">
                    <a:lumMod val="75000"/>
                  </a:schemeClr>
                </a:solidFill>
              </a:rPr>
              <a:t>JCTVC-F456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: Example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7222846"/>
              </p:ext>
            </p:extLst>
          </p:nvPr>
        </p:nvGraphicFramePr>
        <p:xfrm>
          <a:off x="675560" y="1715181"/>
          <a:ext cx="3722610" cy="3995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Visio" r:id="rId3" imgW="4653263" imgH="4994678" progId="Visio.Drawing.11">
                  <p:embed/>
                </p:oleObj>
              </mc:Choice>
              <mc:Fallback>
                <p:oleObj name="Visio" r:id="rId3" imgW="4653263" imgH="4994678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560" y="1715181"/>
                        <a:ext cx="3722610" cy="39957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236712"/>
              </p:ext>
            </p:extLst>
          </p:nvPr>
        </p:nvGraphicFramePr>
        <p:xfrm>
          <a:off x="4890464" y="1715181"/>
          <a:ext cx="3542352" cy="3995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Visio" r:id="rId5" imgW="4427940" imgH="4994678" progId="Visio.Drawing.11">
                  <p:embed/>
                </p:oleObj>
              </mc:Choice>
              <mc:Fallback>
                <p:oleObj name="Visio" r:id="rId5" imgW="4427940" imgH="4994678" progId="Visio.Drawing.11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0464" y="1715181"/>
                        <a:ext cx="3542352" cy="39957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439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solidFill>
                  <a:schemeClr val="accent6">
                    <a:lumMod val="75000"/>
                  </a:schemeClr>
                </a:solidFill>
              </a:rPr>
              <a:t>JCTVC-F456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: Source code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829" y="2057400"/>
            <a:ext cx="8556171" cy="4068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dirty="0" smtClean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err="1">
                <a:latin typeface="Courier New" pitchFamily="49" charset="0"/>
                <a:cs typeface="Courier New" pitchFamily="49" charset="0"/>
              </a:rPr>
              <a:t>iFiltTap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latin typeface="Courier New" pitchFamily="49" charset="0"/>
                <a:cs typeface="Courier New" pitchFamily="49" charset="0"/>
              </a:rPr>
              <a:t>abs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dirty="0">
                <a:latin typeface="Courier New" pitchFamily="49" charset="0"/>
                <a:cs typeface="Courier New" pitchFamily="49" charset="0"/>
              </a:rPr>
              <a:t>intraPredAngle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&lt;=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9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5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buNone/>
            </a:pP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500" dirty="0" smtClean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err="1">
                <a:latin typeface="Courier New" pitchFamily="49" charset="0"/>
                <a:cs typeface="Courier New" pitchFamily="49" charset="0"/>
              </a:rPr>
              <a:t>iFiltOff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latin typeface="Courier New" pitchFamily="49" charset="0"/>
                <a:cs typeface="Courier New" pitchFamily="49" charset="0"/>
              </a:rPr>
              <a:t>abs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dirty="0">
                <a:latin typeface="Courier New" pitchFamily="49" charset="0"/>
                <a:cs typeface="Courier New" pitchFamily="49" charset="0"/>
              </a:rPr>
              <a:t>intraPredAngle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&lt;=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9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latin typeface="Courier New" pitchFamily="49" charset="0"/>
                <a:cs typeface="Courier New" pitchFamily="49" charset="0"/>
              </a:rPr>
              <a:t>intraPredAngle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5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buNone/>
            </a:pPr>
            <a:endParaRPr lang="en-US" sz="1500" dirty="0" smtClean="0">
              <a:solidFill>
                <a:srgbClr val="8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500" dirty="0" smtClean="0">
                <a:solidFill>
                  <a:srgbClr val="80800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1500" dirty="0" smtClean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dirty="0"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5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r>
              <a:rPr lang="en-US" sz="1500" dirty="0"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500" dirty="0" err="1">
                <a:latin typeface="Courier New" pitchFamily="49" charset="0"/>
                <a:cs typeface="Courier New" pitchFamily="49" charset="0"/>
              </a:rPr>
              <a:t>blkSize</a:t>
            </a:r>
            <a:r>
              <a:rPr lang="en-US" sz="15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r>
              <a:rPr lang="en-US" sz="1500" dirty="0" err="1"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5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++)</a:t>
            </a:r>
          </a:p>
          <a:p>
            <a:pPr marL="0" indent="0">
              <a:buNone/>
            </a:pPr>
            <a:r>
              <a:rPr lang="en-US" sz="1500" dirty="0" smtClean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500" dirty="0" err="1">
                <a:latin typeface="Courier New" pitchFamily="49" charset="0"/>
                <a:cs typeface="Courier New" pitchFamily="49" charset="0"/>
              </a:rPr>
              <a:t>pDst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500" dirty="0"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1500" dirty="0" err="1">
                <a:latin typeface="Courier New" pitchFamily="49" charset="0"/>
                <a:cs typeface="Courier New" pitchFamily="49" charset="0"/>
              </a:rPr>
              <a:t>dstStride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5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8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 err="1">
                <a:latin typeface="Courier New" pitchFamily="49" charset="0"/>
                <a:cs typeface="Courier New" pitchFamily="49" charset="0"/>
              </a:rPr>
              <a:t>iFiltTap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)*</a:t>
            </a:r>
            <a:r>
              <a:rPr lang="en-US" sz="1500" dirty="0" err="1">
                <a:latin typeface="Courier New" pitchFamily="49" charset="0"/>
                <a:cs typeface="Courier New" pitchFamily="49" charset="0"/>
              </a:rPr>
              <a:t>pDst</a:t>
            </a:r>
            <a:r>
              <a:rPr lang="en-US" sz="15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500" dirty="0"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1500" dirty="0" err="1">
                <a:latin typeface="Courier New" pitchFamily="49" charset="0"/>
                <a:cs typeface="Courier New" pitchFamily="49" charset="0"/>
              </a:rPr>
              <a:t>dstStride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+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500" dirty="0" smtClean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                            </a:t>
            </a:r>
            <a:r>
              <a:rPr lang="en-US" sz="1500" dirty="0" err="1">
                <a:latin typeface="Courier New" pitchFamily="49" charset="0"/>
                <a:cs typeface="Courier New" pitchFamily="49" charset="0"/>
              </a:rPr>
              <a:t>iFiltTap</a:t>
            </a:r>
            <a:r>
              <a:rPr lang="en-US" sz="1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1500" dirty="0" err="1">
                <a:latin typeface="Courier New" pitchFamily="49" charset="0"/>
                <a:cs typeface="Courier New" pitchFamily="49" charset="0"/>
              </a:rPr>
              <a:t>refSide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500" dirty="0" err="1"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15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+</a:t>
            </a:r>
            <a:r>
              <a:rPr lang="en-US" sz="1500" dirty="0" err="1">
                <a:latin typeface="Courier New" pitchFamily="49" charset="0"/>
                <a:cs typeface="Courier New" pitchFamily="49" charset="0"/>
              </a:rPr>
              <a:t>iFiltOff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 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+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&gt;&gt;</a:t>
            </a:r>
            <a:r>
              <a:rPr lang="en-US" sz="15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5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15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15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36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solidFill>
                  <a:schemeClr val="accent6">
                    <a:lumMod val="75000"/>
                  </a:schemeClr>
                </a:solidFill>
              </a:rPr>
              <a:t>JCTVC-F456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: 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93519"/>
              </p:ext>
            </p:extLst>
          </p:nvPr>
        </p:nvGraphicFramePr>
        <p:xfrm>
          <a:off x="2365768" y="1909111"/>
          <a:ext cx="4597398" cy="1828800"/>
        </p:xfrm>
        <a:graphic>
          <a:graphicData uri="http://schemas.openxmlformats.org/drawingml/2006/table">
            <a:tbl>
              <a:tblPr firstRow="1" firstCol="1" bandRow="1"/>
              <a:tblGrid>
                <a:gridCol w="842310"/>
                <a:gridCol w="644738"/>
                <a:gridCol w="644738"/>
                <a:gridCol w="644738"/>
                <a:gridCol w="606958"/>
                <a:gridCol w="606958"/>
                <a:gridCol w="606958"/>
              </a:tblGrid>
              <a:tr h="171450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-0.6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-0.2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0.0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0.2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0.7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0.0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Overall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0.0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-0.1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err="1">
                          <a:effectLst/>
                          <a:latin typeface="Arial"/>
                          <a:ea typeface="Times New Roman"/>
                        </a:rPr>
                        <a:t>Enc</a:t>
                      </a:r>
                      <a:r>
                        <a:rPr lang="en-US" sz="900" dirty="0">
                          <a:effectLst/>
                          <a:latin typeface="Arial"/>
                          <a:ea typeface="Times New Roman"/>
                        </a:rPr>
                        <a:t> Time[%]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100 %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100 %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100 %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100 %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440220" cy="4708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i-FI" sz="2000" dirty="0" smtClean="0"/>
              <a:t>DIPS for luma and chroma</a:t>
            </a:r>
          </a:p>
          <a:p>
            <a:pPr marL="0" indent="0" algn="ctr">
              <a:buNone/>
            </a:pPr>
            <a:endParaRPr lang="fi-FI" sz="2000" dirty="0"/>
          </a:p>
          <a:p>
            <a:pPr marL="0" indent="0" algn="ctr">
              <a:buNone/>
            </a:pPr>
            <a:endParaRPr lang="fi-FI" sz="2000" dirty="0" smtClean="0"/>
          </a:p>
          <a:p>
            <a:pPr marL="0" indent="0" algn="ctr">
              <a:buNone/>
            </a:pPr>
            <a:endParaRPr lang="fi-FI" sz="2000" dirty="0"/>
          </a:p>
          <a:p>
            <a:pPr marL="0" indent="0" algn="ctr">
              <a:buNone/>
            </a:pPr>
            <a:endParaRPr lang="fi-FI" sz="2000" dirty="0" smtClean="0"/>
          </a:p>
          <a:p>
            <a:pPr marL="0" indent="0" algn="ctr">
              <a:buNone/>
            </a:pPr>
            <a:endParaRPr lang="fi-FI" sz="2000" dirty="0"/>
          </a:p>
          <a:p>
            <a:pPr marL="0" indent="0" algn="ctr">
              <a:buNone/>
            </a:pPr>
            <a:endParaRPr lang="fi-FI" sz="2000" dirty="0" smtClean="0"/>
          </a:p>
          <a:p>
            <a:pPr marL="0" indent="0" algn="ctr">
              <a:buNone/>
            </a:pPr>
            <a:r>
              <a:rPr lang="fi-FI" sz="2000" dirty="0" smtClean="0"/>
              <a:t>DIPS for luma only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997270"/>
              </p:ext>
            </p:extLst>
          </p:nvPr>
        </p:nvGraphicFramePr>
        <p:xfrm>
          <a:off x="2365766" y="4461063"/>
          <a:ext cx="4597400" cy="1828800"/>
        </p:xfrm>
        <a:graphic>
          <a:graphicData uri="http://schemas.openxmlformats.org/drawingml/2006/table">
            <a:tbl>
              <a:tblPr firstRow="1" firstCol="1" bandRow="1"/>
              <a:tblGrid>
                <a:gridCol w="863600"/>
                <a:gridCol w="622300"/>
                <a:gridCol w="622300"/>
                <a:gridCol w="622300"/>
                <a:gridCol w="622300"/>
                <a:gridCol w="622300"/>
                <a:gridCol w="622300"/>
              </a:tblGrid>
              <a:tr h="171450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-0.6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-0.6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-0.2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-0.2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-0.2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Overall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err="1">
                          <a:effectLst/>
                          <a:latin typeface="Arial"/>
                          <a:ea typeface="Times New Roman"/>
                        </a:rPr>
                        <a:t>Enc</a:t>
                      </a:r>
                      <a:r>
                        <a:rPr lang="en-US" sz="1000" dirty="0">
                          <a:effectLst/>
                          <a:latin typeface="Arial"/>
                          <a:ea typeface="Times New Roman"/>
                        </a:rPr>
                        <a:t> Time[%]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101 %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101 %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100 %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101 %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134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>
                <a:solidFill>
                  <a:schemeClr val="accent6">
                    <a:lumMod val="75000"/>
                  </a:schemeClr>
                </a:solidFill>
              </a:rPr>
              <a:t>JCTVC-F456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: Combination with F172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40220" cy="4525963"/>
          </a:xfrm>
        </p:spPr>
        <p:txBody>
          <a:bodyPr>
            <a:normAutofit/>
          </a:bodyPr>
          <a:lstStyle/>
          <a:p>
            <a:r>
              <a:rPr lang="fi-FI" dirty="0" smtClean="0"/>
              <a:t>JCTVC-F172 by Mitsubishi provides more efficient smoothing for directly horizontal and vertial modes</a:t>
            </a:r>
          </a:p>
          <a:p>
            <a:r>
              <a:rPr lang="fi-FI" dirty="0" smtClean="0"/>
              <a:t>Suggestion:</a:t>
            </a:r>
          </a:p>
          <a:p>
            <a:pPr lvl="1"/>
            <a:r>
              <a:rPr lang="fi-FI" dirty="0" smtClean="0"/>
              <a:t>Use JCTVC-F172 for horizontal and vertical</a:t>
            </a:r>
          </a:p>
          <a:p>
            <a:pPr lvl="1"/>
            <a:r>
              <a:rPr lang="fi-FI" dirty="0" smtClean="0"/>
              <a:t>Use JCTVC-F456 for abs(intraPredAngle) &gt; 9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15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JCTVC-F456 &amp; F172: Source code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0830"/>
            <a:ext cx="8305800" cy="43953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>
                <a:solidFill>
                  <a:srgbClr val="80800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intraPredAngle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==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&amp;&amp;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blkSize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32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>
                <a:solidFill>
                  <a:srgbClr val="80800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(k=</a:t>
            </a:r>
            <a:r>
              <a:rPr lang="en-US" sz="14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;k&lt;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blkSize;k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++)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pDst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[k*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dstStride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Clip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pDst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[k*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dstStride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+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</a:t>
            </a:r>
            <a:r>
              <a:rPr lang="en-US" sz="1400" dirty="0" smtClean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refSide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[k+</a:t>
            </a:r>
            <a:r>
              <a:rPr lang="en-US" sz="14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refSide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4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808000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en-US" sz="1400" dirty="0" smtClean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80800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abs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intraPredAngle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9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80008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iFiltOff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intraPredAngle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buNone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smtClean="0">
                <a:solidFill>
                  <a:srgbClr val="80800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1400" dirty="0" smtClean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(k=</a:t>
            </a:r>
            <a:r>
              <a:rPr lang="en-US" sz="14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;k&lt;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blkSize;k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++)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pDst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[k*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dstStride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pDst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[k*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dstStride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+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</a:t>
            </a:r>
            <a:r>
              <a:rPr lang="en-US" sz="1400" dirty="0" smtClean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refSide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k+iFiltOff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+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&gt;&gt;</a:t>
            </a:r>
            <a:r>
              <a:rPr lang="en-US" sz="1400" dirty="0">
                <a:solidFill>
                  <a:srgbClr val="C0C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8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JCTVC-F456 &amp; F172: Combined results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440220" cy="4708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i-FI" sz="2000" dirty="0" smtClean="0"/>
              <a:t>Luma and chroma</a:t>
            </a:r>
          </a:p>
          <a:p>
            <a:pPr marL="0" indent="0" algn="ctr">
              <a:buNone/>
            </a:pPr>
            <a:endParaRPr lang="fi-FI" sz="2000" dirty="0"/>
          </a:p>
          <a:p>
            <a:pPr marL="0" indent="0" algn="ctr">
              <a:buNone/>
            </a:pPr>
            <a:endParaRPr lang="fi-FI" sz="2000" dirty="0" smtClean="0"/>
          </a:p>
          <a:p>
            <a:pPr marL="0" indent="0" algn="ctr">
              <a:buNone/>
            </a:pPr>
            <a:endParaRPr lang="fi-FI" sz="2000" dirty="0"/>
          </a:p>
          <a:p>
            <a:pPr marL="0" indent="0" algn="ctr">
              <a:buNone/>
            </a:pPr>
            <a:endParaRPr lang="fi-FI" sz="2000" dirty="0" smtClean="0"/>
          </a:p>
          <a:p>
            <a:pPr marL="0" indent="0" algn="ctr">
              <a:buNone/>
            </a:pPr>
            <a:endParaRPr lang="fi-FI" sz="2000" dirty="0"/>
          </a:p>
          <a:p>
            <a:pPr marL="0" indent="0" algn="ctr">
              <a:buNone/>
            </a:pPr>
            <a:endParaRPr lang="fi-FI" sz="2000" dirty="0" smtClean="0"/>
          </a:p>
          <a:p>
            <a:pPr marL="0" indent="0" algn="ctr">
              <a:buNone/>
            </a:pPr>
            <a:r>
              <a:rPr lang="fi-FI" sz="2000" dirty="0" smtClean="0"/>
              <a:t>Luma only</a:t>
            </a:r>
            <a:endParaRPr lang="en-US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044003"/>
              </p:ext>
            </p:extLst>
          </p:nvPr>
        </p:nvGraphicFramePr>
        <p:xfrm>
          <a:off x="2327728" y="1841840"/>
          <a:ext cx="4597400" cy="1828800"/>
        </p:xfrm>
        <a:graphic>
          <a:graphicData uri="http://schemas.openxmlformats.org/drawingml/2006/table">
            <a:tbl>
              <a:tblPr firstRow="1" firstCol="1" bandRow="1"/>
              <a:tblGrid>
                <a:gridCol w="863600"/>
                <a:gridCol w="622300"/>
                <a:gridCol w="622300"/>
                <a:gridCol w="622300"/>
                <a:gridCol w="622300"/>
                <a:gridCol w="622300"/>
                <a:gridCol w="622300"/>
              </a:tblGrid>
              <a:tr h="171450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-0.6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0.0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0.2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-0.2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-0.6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0.0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-0.6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-0.2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-0.7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-0.7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-0.6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-0.6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-0.2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Overall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-0.6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0.0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0.1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-0.6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-0.2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-0.2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err="1">
                          <a:effectLst/>
                          <a:latin typeface="Arial"/>
                          <a:ea typeface="Times New Roman"/>
                        </a:rPr>
                        <a:t>Enc</a:t>
                      </a:r>
                      <a:r>
                        <a:rPr lang="en-US" sz="900" dirty="0">
                          <a:effectLst/>
                          <a:latin typeface="Arial"/>
                          <a:ea typeface="Times New Roman"/>
                        </a:rPr>
                        <a:t> Time[%]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100 %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100 %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100 %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101 %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120995"/>
              </p:ext>
            </p:extLst>
          </p:nvPr>
        </p:nvGraphicFramePr>
        <p:xfrm>
          <a:off x="2327728" y="4438877"/>
          <a:ext cx="4597400" cy="1828800"/>
        </p:xfrm>
        <a:graphic>
          <a:graphicData uri="http://schemas.openxmlformats.org/drawingml/2006/table">
            <a:tbl>
              <a:tblPr firstRow="1" firstCol="1" bandRow="1"/>
              <a:tblGrid>
                <a:gridCol w="863600"/>
                <a:gridCol w="622300"/>
                <a:gridCol w="622300"/>
                <a:gridCol w="622300"/>
                <a:gridCol w="622300"/>
                <a:gridCol w="622300"/>
                <a:gridCol w="622300"/>
              </a:tblGrid>
              <a:tr h="171450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-0.6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-0.6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-0.6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-0.3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-0.6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-0.6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-0.6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Overall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-0.4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-0.5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err="1">
                          <a:effectLst/>
                          <a:latin typeface="Arial"/>
                          <a:ea typeface="Times New Roman"/>
                        </a:rPr>
                        <a:t>Enc</a:t>
                      </a:r>
                      <a:r>
                        <a:rPr lang="en-US" sz="900" dirty="0">
                          <a:effectLst/>
                          <a:latin typeface="Arial"/>
                          <a:ea typeface="Times New Roman"/>
                        </a:rPr>
                        <a:t> Time[%]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100 %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101 %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100 %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101 %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0874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1423</Words>
  <Application>Microsoft Office PowerPoint</Application>
  <PresentationFormat>On-screen Show (4:3)</PresentationFormat>
  <Paragraphs>650</Paragraphs>
  <Slides>13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Visio</vt:lpstr>
      <vt:lpstr>JCTVC-F456 Directional intra prediction smoothing (DIPS) </vt:lpstr>
      <vt:lpstr>JCTVC-F456: Background</vt:lpstr>
      <vt:lpstr>JCTVC-F456: Proposal</vt:lpstr>
      <vt:lpstr>JCTVC-F456: Example</vt:lpstr>
      <vt:lpstr>JCTVC-F456: Source code</vt:lpstr>
      <vt:lpstr>JCTVC-F456: Results</vt:lpstr>
      <vt:lpstr>JCTVC-F456: Combination with F172</vt:lpstr>
      <vt:lpstr>JCTVC-F456 &amp; F172: Source code</vt:lpstr>
      <vt:lpstr>JCTVC-F456 &amp; F172: Combined results</vt:lpstr>
      <vt:lpstr>Thank You!</vt:lpstr>
      <vt:lpstr>Additional info slides</vt:lpstr>
      <vt:lpstr>JCTVC-F456 &amp; F172: Interaction with deblocking filter improvements?</vt:lpstr>
      <vt:lpstr>JCTVC-F456 &amp; F172: Interaction with simplified DC smoothihg?</vt:lpstr>
    </vt:vector>
  </TitlesOfParts>
  <Company>Nokia Oyj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JCTVC-F456 Directional intra prediction smoothing (DIPS)</dc:title>
  <dc:creator>lainema</dc:creator>
  <cp:lastModifiedBy>lainema</cp:lastModifiedBy>
  <cp:revision>24</cp:revision>
  <dcterms:created xsi:type="dcterms:W3CDTF">2011-07-15T17:02:01Z</dcterms:created>
  <dcterms:modified xsi:type="dcterms:W3CDTF">2011-07-16T12:32:13Z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bee2229c-a248-45bb-a8a7-59eb5b03a6d7</vt:lpwstr>
  </property>
  <property fmtid="{D5CDD505-2E9C-101B-9397-08002B2CF9AE}" pid="3" name="NokiaConfidentiality">
    <vt:lpwstr>Public</vt:lpwstr>
  </property>
</Properties>
</file>