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5"/>
  </p:notesMasterIdLst>
  <p:handoutMasterIdLst>
    <p:handoutMasterId r:id="rId16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5" r:id="rId9"/>
    <p:sldId id="263" r:id="rId10"/>
    <p:sldId id="264" r:id="rId11"/>
    <p:sldId id="266" r:id="rId12"/>
    <p:sldId id="267" r:id="rId13"/>
    <p:sldId id="268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 preferSingleView="1">
    <p:restoredLeft sz="13846" autoAdjust="0"/>
    <p:restoredTop sz="94660"/>
  </p:normalViewPr>
  <p:slideViewPr>
    <p:cSldViewPr snapToGrid="0" snapToObjects="1">
      <p:cViewPr varScale="1">
        <p:scale>
          <a:sx n="93" d="100"/>
          <a:sy n="93" d="100"/>
        </p:scale>
        <p:origin x="-159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handoutMaster" Target="handoutMasters/handout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image" Target="../media/image2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01E6ACB-7404-4394-BFC1-08C0B7C53771}" type="datetimeFigureOut">
              <a:rPr lang="en-US" smtClean="0"/>
              <a:t>7/16/2011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9C15B0A-9ADC-41D2-8339-8D14FEB0A29B}" type="slidenum">
              <a:rPr lang="en-US" smtClean="0"/>
              <a:t>‹#›</a:t>
            </a:fld>
            <a:endParaRPr lang="en-US"/>
          </a:p>
        </p:txBody>
      </p:sp>
      <p:sp>
        <p:nvSpPr>
          <p:cNvPr id="6" name="fc"/>
          <p:cNvSpPr txBox="1"/>
          <p:nvPr/>
        </p:nvSpPr>
        <p:spPr>
          <a:xfrm>
            <a:off x="0" y="8928100"/>
            <a:ext cx="6858000" cy="246221"/>
          </a:xfrm>
          <a:prstGeom prst="rect">
            <a:avLst/>
          </a:prstGeom>
          <a:noFill/>
        </p:spPr>
        <p:txBody>
          <a:bodyPr vert="horz" rtlCol="0">
            <a:spAutoFit/>
          </a:bodyPr>
          <a:lstStyle/>
          <a:p>
            <a:pPr algn="ctr"/>
            <a:endParaRPr lang="en-US" sz="1000" b="1">
              <a:solidFill>
                <a:srgbClr val="FF9900"/>
              </a:solidFill>
              <a:latin typeface="nokia pure text"/>
            </a:endParaRPr>
          </a:p>
        </p:txBody>
      </p:sp>
    </p:spTree>
    <p:extLst>
      <p:ext uri="{BB962C8B-B14F-4D97-AF65-F5344CB8AC3E}">
        <p14:creationId xmlns:p14="http://schemas.microsoft.com/office/powerpoint/2010/main" val="389455081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73F44AE-86C4-44E1-99C1-99ADC9700C57}" type="datetimeFigureOut">
              <a:rPr lang="en-US" smtClean="0"/>
              <a:t>7/16/2011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C10460B-47B6-4F19-BC32-AC3D718F05CA}" type="slidenum">
              <a:rPr lang="en-US" smtClean="0"/>
              <a:t>‹#›</a:t>
            </a:fld>
            <a:endParaRPr lang="en-US"/>
          </a:p>
        </p:txBody>
      </p:sp>
      <p:sp>
        <p:nvSpPr>
          <p:cNvPr id="8" name="fc"/>
          <p:cNvSpPr txBox="1"/>
          <p:nvPr/>
        </p:nvSpPr>
        <p:spPr>
          <a:xfrm>
            <a:off x="0" y="8928100"/>
            <a:ext cx="6858000" cy="246221"/>
          </a:xfrm>
          <a:prstGeom prst="rect">
            <a:avLst/>
          </a:prstGeom>
          <a:noFill/>
        </p:spPr>
        <p:txBody>
          <a:bodyPr vert="horz" rtlCol="0">
            <a:spAutoFit/>
          </a:bodyPr>
          <a:lstStyle/>
          <a:p>
            <a:pPr algn="ctr"/>
            <a:endParaRPr lang="en-US" sz="1000" b="1" i="0" u="none" baseline="0">
              <a:solidFill>
                <a:srgbClr val="FF9900"/>
              </a:solidFill>
              <a:latin typeface="nokia pure text"/>
            </a:endParaRPr>
          </a:p>
        </p:txBody>
      </p:sp>
    </p:spTree>
    <p:extLst>
      <p:ext uri="{BB962C8B-B14F-4D97-AF65-F5344CB8AC3E}">
        <p14:creationId xmlns:p14="http://schemas.microsoft.com/office/powerpoint/2010/main" val="15171371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10460B-47B6-4F19-BC32-AC3D718F05CA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52428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10460B-47B6-4F19-BC32-AC3D718F05CA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52428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10460B-47B6-4F19-BC32-AC3D718F05CA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52428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10460B-47B6-4F19-BC32-AC3D718F05CA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5242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6040B-940C-4D0C-8F17-34BD5EBB4507}" type="datetimeFigureOut">
              <a:rPr lang="en-US" smtClean="0"/>
              <a:t>7/16/2011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DC61-AB0F-4CBC-9CE2-9F067A2066B5}" type="slidenum">
              <a:rPr lang="en-US" smtClean="0"/>
              <a:t>‹#›</a:t>
            </a:fld>
            <a:endParaRPr lang="en-US"/>
          </a:p>
        </p:txBody>
      </p:sp>
      <p:sp>
        <p:nvSpPr>
          <p:cNvPr id="7" name="fc"/>
          <p:cNvSpPr txBox="1"/>
          <p:nvPr userDrawn="1"/>
        </p:nvSpPr>
        <p:spPr>
          <a:xfrm>
            <a:off x="0" y="6642100"/>
            <a:ext cx="9144000" cy="246221"/>
          </a:xfrm>
          <a:prstGeom prst="rect">
            <a:avLst/>
          </a:prstGeom>
          <a:noFill/>
        </p:spPr>
        <p:txBody>
          <a:bodyPr vert="horz" rtlCol="0">
            <a:spAutoFit/>
          </a:bodyPr>
          <a:lstStyle/>
          <a:p>
            <a:pPr algn="ctr"/>
            <a:endParaRPr lang="en-US" sz="1000" b="1" i="0" u="none" baseline="0">
              <a:solidFill>
                <a:srgbClr val="FF9900"/>
              </a:solidFill>
              <a:latin typeface="nokia pure text"/>
            </a:endParaRPr>
          </a:p>
        </p:txBody>
      </p:sp>
    </p:spTree>
    <p:extLst>
      <p:ext uri="{BB962C8B-B14F-4D97-AF65-F5344CB8AC3E}">
        <p14:creationId xmlns:p14="http://schemas.microsoft.com/office/powerpoint/2010/main" val="19231961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6040B-940C-4D0C-8F17-34BD5EBB4507}" type="datetimeFigureOut">
              <a:rPr lang="en-US" smtClean="0"/>
              <a:t>7/16/2011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DC61-AB0F-4CBC-9CE2-9F067A2066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86663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6040B-940C-4D0C-8F17-34BD5EBB4507}" type="datetimeFigureOut">
              <a:rPr lang="en-US" smtClean="0"/>
              <a:t>7/16/2011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DC61-AB0F-4CBC-9CE2-9F067A2066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04900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6040B-940C-4D0C-8F17-34BD5EBB4507}" type="datetimeFigureOut">
              <a:rPr lang="en-US" smtClean="0"/>
              <a:t>7/16/2011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DC61-AB0F-4CBC-9CE2-9F067A2066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92185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6040B-940C-4D0C-8F17-34BD5EBB4507}" type="datetimeFigureOut">
              <a:rPr lang="en-US" smtClean="0"/>
              <a:t>7/16/2011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DC61-AB0F-4CBC-9CE2-9F067A2066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98637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6040B-940C-4D0C-8F17-34BD5EBB4507}" type="datetimeFigureOut">
              <a:rPr lang="en-US" smtClean="0"/>
              <a:t>7/16/2011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DC61-AB0F-4CBC-9CE2-9F067A2066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25868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6040B-940C-4D0C-8F17-34BD5EBB4507}" type="datetimeFigureOut">
              <a:rPr lang="en-US" smtClean="0"/>
              <a:t>7/16/2011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DC61-AB0F-4CBC-9CE2-9F067A2066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74190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6040B-940C-4D0C-8F17-34BD5EBB4507}" type="datetimeFigureOut">
              <a:rPr lang="en-US" smtClean="0"/>
              <a:t>7/16/2011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DC61-AB0F-4CBC-9CE2-9F067A2066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32689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6040B-940C-4D0C-8F17-34BD5EBB4507}" type="datetimeFigureOut">
              <a:rPr lang="en-US" smtClean="0"/>
              <a:t>7/16/2011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DC61-AB0F-4CBC-9CE2-9F067A2066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07877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6040B-940C-4D0C-8F17-34BD5EBB4507}" type="datetimeFigureOut">
              <a:rPr lang="en-US" smtClean="0"/>
              <a:t>7/16/2011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DC61-AB0F-4CBC-9CE2-9F067A2066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8867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D6040B-940C-4D0C-8F17-34BD5EBB4507}" type="datetimeFigureOut">
              <a:rPr lang="en-US" smtClean="0"/>
              <a:t>7/16/2011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9DC61-AB0F-4CBC-9CE2-9F067A2066B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78030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D6040B-940C-4D0C-8F17-34BD5EBB4507}" type="datetimeFigureOut">
              <a:rPr lang="en-US" smtClean="0"/>
              <a:t>7/16/2011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99DC61-AB0F-4CBC-9CE2-9F067A2066B5}" type="slidenum">
              <a:rPr lang="en-US" smtClean="0"/>
              <a:t>‹#›</a:t>
            </a:fld>
            <a:endParaRPr lang="en-US"/>
          </a:p>
        </p:txBody>
      </p:sp>
      <p:sp>
        <p:nvSpPr>
          <p:cNvPr id="7" name="fc"/>
          <p:cNvSpPr txBox="1"/>
          <p:nvPr userDrawn="1"/>
        </p:nvSpPr>
        <p:spPr>
          <a:xfrm>
            <a:off x="0" y="6642100"/>
            <a:ext cx="9144000" cy="246221"/>
          </a:xfrm>
          <a:prstGeom prst="rect">
            <a:avLst/>
          </a:prstGeom>
          <a:noFill/>
        </p:spPr>
        <p:txBody>
          <a:bodyPr vert="horz" rtlCol="0">
            <a:spAutoFit/>
          </a:bodyPr>
          <a:lstStyle/>
          <a:p>
            <a:pPr algn="ctr"/>
            <a:endParaRPr lang="en-US" sz="1000" b="1" i="0" u="none" baseline="0">
              <a:solidFill>
                <a:srgbClr val="FF9900"/>
              </a:solidFill>
              <a:latin typeface="nokia pure text"/>
            </a:endParaRPr>
          </a:p>
        </p:txBody>
      </p:sp>
    </p:spTree>
    <p:extLst>
      <p:ext uri="{BB962C8B-B14F-4D97-AF65-F5344CB8AC3E}">
        <p14:creationId xmlns:p14="http://schemas.microsoft.com/office/powerpoint/2010/main" val="19151093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6" Type="http://schemas.openxmlformats.org/officeDocument/2006/relationships/image" Target="../media/image3.emf"/><Relationship Id="rId5" Type="http://schemas.openxmlformats.org/officeDocument/2006/relationships/oleObject" Target="../embeddings/oleObject3.bin"/><Relationship Id="rId4" Type="http://schemas.openxmlformats.org/officeDocument/2006/relationships/image" Target="../media/image2.emf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fi-FI" dirty="0" smtClean="0"/>
              <a:t>JCTVC-F456</a:t>
            </a:r>
            <a:br>
              <a:rPr lang="fi-FI" dirty="0" smtClean="0"/>
            </a:br>
            <a:r>
              <a:rPr lang="fi-FI" sz="4000" dirty="0" smtClean="0"/>
              <a:t>Directional intra prediction smoothing</a:t>
            </a:r>
            <a:br>
              <a:rPr lang="fi-FI" sz="4000" dirty="0" smtClean="0"/>
            </a:br>
            <a:r>
              <a:rPr lang="fi-FI" sz="4000" dirty="0" smtClean="0"/>
              <a:t>(DIPS)</a:t>
            </a:r>
            <a:br>
              <a:rPr lang="fi-FI" sz="4000" dirty="0" smtClean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i-FI" dirty="0" smtClean="0"/>
              <a:t>Jani Lainema, Kemal Ugur</a:t>
            </a:r>
          </a:p>
          <a:p>
            <a:r>
              <a:rPr lang="fi-FI" dirty="0" smtClean="0"/>
              <a:t>Nokia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780597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017838"/>
            <a:ext cx="8229600" cy="1143000"/>
          </a:xfrm>
        </p:spPr>
        <p:txBody>
          <a:bodyPr>
            <a:normAutofit/>
          </a:bodyPr>
          <a:lstStyle/>
          <a:p>
            <a:r>
              <a:rPr lang="fi-FI" dirty="0" smtClean="0">
                <a:solidFill>
                  <a:schemeClr val="accent6">
                    <a:lumMod val="75000"/>
                  </a:schemeClr>
                </a:solidFill>
              </a:rPr>
              <a:t>Thank You!</a:t>
            </a:r>
            <a:endParaRPr lang="en-US" dirty="0"/>
          </a:p>
        </p:txBody>
      </p:sp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021709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017838"/>
            <a:ext cx="8229600" cy="1143000"/>
          </a:xfrm>
        </p:spPr>
        <p:txBody>
          <a:bodyPr>
            <a:normAutofit/>
          </a:bodyPr>
          <a:lstStyle/>
          <a:p>
            <a:r>
              <a:rPr lang="fi-FI" dirty="0" smtClean="0">
                <a:solidFill>
                  <a:schemeClr val="accent6">
                    <a:lumMod val="75000"/>
                  </a:schemeClr>
                </a:solidFill>
              </a:rPr>
              <a:t>Additional info slides</a:t>
            </a:r>
            <a:endParaRPr lang="en-US" dirty="0"/>
          </a:p>
        </p:txBody>
      </p:sp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627628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 Diagonal Corner Rectangle 13"/>
          <p:cNvSpPr/>
          <p:nvPr/>
        </p:nvSpPr>
        <p:spPr>
          <a:xfrm>
            <a:off x="0" y="5823857"/>
            <a:ext cx="9144000" cy="206830"/>
          </a:xfrm>
          <a:prstGeom prst="round2DiagRect">
            <a:avLst/>
          </a:prstGeom>
          <a:solidFill>
            <a:schemeClr val="accent1">
              <a:lumMod val="40000"/>
              <a:lumOff val="60000"/>
            </a:schemeClr>
          </a:solidFill>
          <a:ln w="38100">
            <a:solidFill>
              <a:schemeClr val="accent5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23750315"/>
              </p:ext>
            </p:extLst>
          </p:nvPr>
        </p:nvGraphicFramePr>
        <p:xfrm>
          <a:off x="4677230" y="4491151"/>
          <a:ext cx="4343400" cy="1924050"/>
        </p:xfrm>
        <a:graphic>
          <a:graphicData uri="http://schemas.openxmlformats.org/drawingml/2006/table">
            <a:tbl>
              <a:tblPr/>
              <a:tblGrid>
                <a:gridCol w="780271"/>
                <a:gridCol w="621701"/>
                <a:gridCol w="621701"/>
                <a:gridCol w="621701"/>
                <a:gridCol w="621701"/>
                <a:gridCol w="621701"/>
                <a:gridCol w="454624"/>
              </a:tblGrid>
              <a:tr h="171450">
                <a:tc rowSpan="2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All Intra HE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All Intra LC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A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-0.4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B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-0.4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-0.3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-0.3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-0.4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-0.4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-0.4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C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-0.4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D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Overall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-0.50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-0.46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-0.42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-0.51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-0.51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 dirty="0">
                          <a:effectLst/>
                          <a:latin typeface="Arial"/>
                        </a:rPr>
                        <a:t>-0.53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 dirty="0" err="1">
                          <a:effectLst/>
                          <a:latin typeface="Arial"/>
                        </a:rPr>
                        <a:t>Enc</a:t>
                      </a:r>
                      <a:r>
                        <a:rPr lang="en-US" sz="1000" b="0" i="0" u="none" strike="noStrike" dirty="0">
                          <a:effectLst/>
                          <a:latin typeface="Arial"/>
                        </a:rPr>
                        <a:t>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100 %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101 %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 dirty="0">
                          <a:effectLst/>
                          <a:latin typeface="Arial"/>
                        </a:rPr>
                        <a:t>Dec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100 %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101 %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i-FI" dirty="0" smtClean="0">
                <a:solidFill>
                  <a:schemeClr val="accent6">
                    <a:lumMod val="75000"/>
                  </a:schemeClr>
                </a:solidFill>
              </a:rPr>
              <a:t>JCTVC-F456 &amp; F172: Interaction with deblocking filter improvements?</a:t>
            </a:r>
            <a:endParaRPr lang="en-US" dirty="0"/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457200" y="1417638"/>
            <a:ext cx="8440220" cy="470852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fi-FI" sz="2000" dirty="0" smtClean="0"/>
              <a:t>F118 Deblocking (Ericsson &amp; MediaTek)               F118 + F456 &amp; F172 (luma)</a:t>
            </a:r>
          </a:p>
          <a:p>
            <a:pPr marL="0" indent="0">
              <a:buNone/>
            </a:pPr>
            <a:endParaRPr lang="fi-FI" sz="2000" dirty="0"/>
          </a:p>
          <a:p>
            <a:pPr marL="0" indent="0" algn="ctr">
              <a:buNone/>
            </a:pPr>
            <a:endParaRPr lang="fi-FI" sz="2000" dirty="0" smtClean="0"/>
          </a:p>
          <a:p>
            <a:pPr marL="0" indent="0" algn="ctr">
              <a:buNone/>
            </a:pPr>
            <a:endParaRPr lang="fi-FI" sz="2000" dirty="0"/>
          </a:p>
          <a:p>
            <a:pPr marL="0" indent="0" algn="ctr">
              <a:buNone/>
            </a:pPr>
            <a:endParaRPr lang="fi-FI" sz="2000" dirty="0" smtClean="0"/>
          </a:p>
          <a:p>
            <a:pPr marL="0" indent="0" algn="ctr">
              <a:buNone/>
            </a:pPr>
            <a:endParaRPr lang="fi-FI" sz="2000" dirty="0"/>
          </a:p>
          <a:p>
            <a:pPr marL="0" indent="0" algn="ctr">
              <a:buNone/>
            </a:pPr>
            <a:endParaRPr lang="fi-FI" sz="2000" dirty="0" smtClean="0"/>
          </a:p>
          <a:p>
            <a:pPr marL="0" indent="0">
              <a:buNone/>
            </a:pPr>
            <a:r>
              <a:rPr lang="fi-FI" sz="2000" dirty="0" smtClean="0"/>
              <a:t>F118 + F456 &amp; F172 (F118 as anchor)                 </a:t>
            </a:r>
            <a:r>
              <a:rPr lang="fi-FI" sz="2000" dirty="0"/>
              <a:t>F456 &amp; F172 </a:t>
            </a:r>
            <a:r>
              <a:rPr lang="fi-FI" sz="2000" dirty="0" smtClean="0"/>
              <a:t>(HM3 </a:t>
            </a:r>
            <a:r>
              <a:rPr lang="fi-FI" sz="2000" dirty="0"/>
              <a:t>as anchor)</a:t>
            </a:r>
            <a:endParaRPr lang="en-US" sz="2000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60936115"/>
              </p:ext>
            </p:extLst>
          </p:nvPr>
        </p:nvGraphicFramePr>
        <p:xfrm>
          <a:off x="0" y="1863612"/>
          <a:ext cx="4484914" cy="1924050"/>
        </p:xfrm>
        <a:graphic>
          <a:graphicData uri="http://schemas.openxmlformats.org/drawingml/2006/table">
            <a:tbl>
              <a:tblPr/>
              <a:tblGrid>
                <a:gridCol w="867193"/>
                <a:gridCol w="621701"/>
                <a:gridCol w="621701"/>
                <a:gridCol w="621701"/>
                <a:gridCol w="621701"/>
                <a:gridCol w="621701"/>
                <a:gridCol w="509216"/>
              </a:tblGrid>
              <a:tr h="171450">
                <a:tc rowSpan="2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All Intra HE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All Intra LC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A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-1.6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-1.3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-2.3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-2.1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B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-1.2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-1.0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-2.6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-2.7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C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-0.9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-2.5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-2.5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-0.9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-3.4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-3.9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D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-0.9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-2.3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-2.4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-0.8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-3.5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-3.8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-1.3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-1.1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-2.2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-3.0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Overall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-1.2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-1.7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-1.7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-1.0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-2.8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-3.1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 err="1">
                          <a:effectLst/>
                          <a:latin typeface="Arial"/>
                        </a:rPr>
                        <a:t>Enc</a:t>
                      </a:r>
                      <a:r>
                        <a:rPr lang="en-US" sz="1100" b="0" i="0" u="none" strike="noStrike" dirty="0">
                          <a:effectLst/>
                          <a:latin typeface="Arial"/>
                        </a:rPr>
                        <a:t>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N/A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N/A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>
                          <a:effectLst/>
                          <a:latin typeface="Arial"/>
                        </a:rPr>
                        <a:t>Dec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100 %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102 %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27529288"/>
              </p:ext>
            </p:extLst>
          </p:nvPr>
        </p:nvGraphicFramePr>
        <p:xfrm>
          <a:off x="4677230" y="1863612"/>
          <a:ext cx="4466770" cy="1924050"/>
        </p:xfrm>
        <a:graphic>
          <a:graphicData uri="http://schemas.openxmlformats.org/drawingml/2006/table">
            <a:tbl>
              <a:tblPr/>
              <a:tblGrid>
                <a:gridCol w="867193"/>
                <a:gridCol w="621701"/>
                <a:gridCol w="621701"/>
                <a:gridCol w="621701"/>
                <a:gridCol w="621701"/>
                <a:gridCol w="621701"/>
                <a:gridCol w="491072"/>
              </a:tblGrid>
              <a:tr h="171450">
                <a:tc rowSpan="2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All Intra HE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All Intra LC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A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-2.1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-2.0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-1.7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-1.8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-3.0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-2.7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B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-1.6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-1.8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-1.9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-3.1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-3.2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C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-1.4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-3.0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-2.9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-1.4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-3.9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-4.4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D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-1.4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-2.7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-2.9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-1.4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-4.0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-4.4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-1.8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-0.9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-1.2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-1.7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-2.8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-3.7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Overall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-1.6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-2.1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-2.2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-1.5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-3.4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-3.7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 err="1">
                          <a:effectLst/>
                          <a:latin typeface="Arial"/>
                        </a:rPr>
                        <a:t>Enc</a:t>
                      </a:r>
                      <a:r>
                        <a:rPr lang="en-US" sz="1100" b="0" i="0" u="none" strike="noStrike" dirty="0">
                          <a:effectLst/>
                          <a:latin typeface="Arial"/>
                        </a:rPr>
                        <a:t>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 smtClean="0">
                          <a:effectLst/>
                          <a:latin typeface="Arial"/>
                        </a:rPr>
                        <a:t>N/A</a:t>
                      </a:r>
                      <a:endParaRPr lang="en-US" sz="12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 smtClean="0">
                          <a:effectLst/>
                          <a:latin typeface="Arial"/>
                        </a:rPr>
                        <a:t>N/A</a:t>
                      </a:r>
                      <a:endParaRPr lang="en-US" sz="12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>
                          <a:effectLst/>
                          <a:latin typeface="Arial"/>
                        </a:rPr>
                        <a:t>Dec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 smtClean="0">
                          <a:effectLst/>
                          <a:latin typeface="Arial"/>
                        </a:rPr>
                        <a:t>N/A</a:t>
                      </a:r>
                      <a:endParaRPr lang="en-US" sz="12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 smtClean="0">
                          <a:effectLst/>
                          <a:latin typeface="Arial"/>
                        </a:rPr>
                        <a:t>N/A</a:t>
                      </a:r>
                      <a:endParaRPr lang="en-US" sz="12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1" name="Table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01236989"/>
              </p:ext>
            </p:extLst>
          </p:nvPr>
        </p:nvGraphicFramePr>
        <p:xfrm>
          <a:off x="97971" y="4491151"/>
          <a:ext cx="4386943" cy="1924050"/>
        </p:xfrm>
        <a:graphic>
          <a:graphicData uri="http://schemas.openxmlformats.org/drawingml/2006/table">
            <a:tbl>
              <a:tblPr/>
              <a:tblGrid>
                <a:gridCol w="769222"/>
                <a:gridCol w="621701"/>
                <a:gridCol w="621701"/>
                <a:gridCol w="621701"/>
                <a:gridCol w="621701"/>
                <a:gridCol w="621701"/>
                <a:gridCol w="509216"/>
              </a:tblGrid>
              <a:tr h="171450">
                <a:tc rowSpan="2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All Intra HE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All Intra LC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A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-0.7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-0.7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B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-0.4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-0.3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-0.3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-0.4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C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-0.4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D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-0.7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Overall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-0.48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-0.48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 dirty="0">
                          <a:effectLst/>
                          <a:latin typeface="Arial"/>
                        </a:rPr>
                        <a:t>-0.44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-0.50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-0.56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 dirty="0">
                          <a:effectLst/>
                          <a:latin typeface="Arial"/>
                        </a:rPr>
                        <a:t>-0.58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 dirty="0" err="1">
                          <a:effectLst/>
                          <a:latin typeface="Arial"/>
                        </a:rPr>
                        <a:t>Enc</a:t>
                      </a:r>
                      <a:r>
                        <a:rPr lang="en-US" sz="1000" b="0" i="0" u="none" strike="noStrike" dirty="0">
                          <a:effectLst/>
                          <a:latin typeface="Arial"/>
                        </a:rPr>
                        <a:t>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 smtClean="0">
                          <a:effectLst/>
                          <a:latin typeface="Arial"/>
                        </a:rPr>
                        <a:t>N/A</a:t>
                      </a:r>
                      <a:endParaRPr lang="en-US" sz="12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 smtClean="0">
                          <a:effectLst/>
                          <a:latin typeface="Arial"/>
                        </a:rPr>
                        <a:t>N/A</a:t>
                      </a:r>
                      <a:endParaRPr lang="en-US" sz="12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 dirty="0">
                          <a:effectLst/>
                          <a:latin typeface="Arial"/>
                        </a:rPr>
                        <a:t>Dec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 smtClean="0">
                          <a:effectLst/>
                          <a:latin typeface="Arial"/>
                        </a:rPr>
                        <a:t>N/A</a:t>
                      </a:r>
                      <a:endParaRPr lang="en-US" sz="12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 smtClean="0">
                          <a:effectLst/>
                          <a:latin typeface="Arial"/>
                        </a:rPr>
                        <a:t>N/A</a:t>
                      </a:r>
                      <a:endParaRPr lang="en-US" sz="1200" b="0" i="0" u="none" strike="noStrike" dirty="0"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8131366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i-FI" dirty="0" smtClean="0">
                <a:solidFill>
                  <a:schemeClr val="accent6">
                    <a:lumMod val="75000"/>
                  </a:schemeClr>
                </a:solidFill>
              </a:rPr>
              <a:t>JCTVC-F456 &amp; F172: Interaction with </a:t>
            </a:r>
            <a:r>
              <a:rPr lang="fi-FI" dirty="0" smtClean="0">
                <a:solidFill>
                  <a:schemeClr val="accent6">
                    <a:lumMod val="75000"/>
                  </a:schemeClr>
                </a:solidFill>
              </a:rPr>
              <a:t>simplified DC smoothihg?</a:t>
            </a:r>
            <a:endParaRPr lang="en-US" dirty="0"/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457200" y="1417638"/>
            <a:ext cx="8440220" cy="4708525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fi-FI" sz="2000" dirty="0"/>
              <a:t>JCTVC-F456 &amp; </a:t>
            </a:r>
            <a:r>
              <a:rPr lang="fi-FI" sz="2000" dirty="0" smtClean="0"/>
              <a:t>F172 (Luma only)</a:t>
            </a:r>
            <a:endParaRPr lang="fi-FI" sz="2000" dirty="0" smtClean="0"/>
          </a:p>
          <a:p>
            <a:pPr marL="0" indent="0">
              <a:buNone/>
            </a:pPr>
            <a:endParaRPr lang="fi-FI" sz="2000" dirty="0"/>
          </a:p>
          <a:p>
            <a:pPr marL="0" indent="0" algn="ctr">
              <a:buNone/>
            </a:pPr>
            <a:endParaRPr lang="fi-FI" sz="2000" dirty="0" smtClean="0"/>
          </a:p>
          <a:p>
            <a:pPr marL="0" indent="0" algn="ctr">
              <a:buNone/>
            </a:pPr>
            <a:endParaRPr lang="fi-FI" sz="2000" dirty="0"/>
          </a:p>
          <a:p>
            <a:pPr marL="0" indent="0" algn="ctr">
              <a:buNone/>
            </a:pPr>
            <a:endParaRPr lang="fi-FI" sz="2000" dirty="0" smtClean="0"/>
          </a:p>
          <a:p>
            <a:pPr marL="0" indent="0" algn="ctr">
              <a:buNone/>
            </a:pPr>
            <a:endParaRPr lang="fi-FI" sz="2000" dirty="0"/>
          </a:p>
          <a:p>
            <a:pPr marL="0" indent="0" algn="ctr">
              <a:buNone/>
            </a:pPr>
            <a:endParaRPr lang="fi-FI" sz="2000" dirty="0" smtClean="0"/>
          </a:p>
          <a:p>
            <a:pPr marL="0" indent="0" algn="ctr">
              <a:buNone/>
            </a:pPr>
            <a:r>
              <a:rPr lang="fi-FI" sz="2000" dirty="0"/>
              <a:t>JCTVC-F456 &amp; </a:t>
            </a:r>
            <a:r>
              <a:rPr lang="fi-FI" sz="2000" dirty="0" smtClean="0"/>
              <a:t>F172 with DC smoothing simplification (F358 &amp; F252 FIR version)</a:t>
            </a:r>
            <a:endParaRPr lang="en-US" sz="2000" dirty="0"/>
          </a:p>
        </p:txBody>
      </p:sp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61264299"/>
              </p:ext>
            </p:extLst>
          </p:nvPr>
        </p:nvGraphicFramePr>
        <p:xfrm>
          <a:off x="2260601" y="1954780"/>
          <a:ext cx="4575628" cy="1924050"/>
        </p:xfrm>
        <a:graphic>
          <a:graphicData uri="http://schemas.openxmlformats.org/drawingml/2006/table">
            <a:tbl>
              <a:tblPr/>
              <a:tblGrid>
                <a:gridCol w="780271"/>
                <a:gridCol w="621701"/>
                <a:gridCol w="621701"/>
                <a:gridCol w="621701"/>
                <a:gridCol w="621701"/>
                <a:gridCol w="621701"/>
                <a:gridCol w="686852"/>
              </a:tblGrid>
              <a:tr h="171450">
                <a:tc rowSpan="2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All Intra HE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All Intra LC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A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-0.4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B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-0.4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-0.3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-0.3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-0.4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-0.4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-0.4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C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-0.4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D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Overall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-0.50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-0.46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-0.42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-0.51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-0.51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 dirty="0">
                          <a:effectLst/>
                          <a:latin typeface="Arial"/>
                        </a:rPr>
                        <a:t>-0.53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 dirty="0" err="1">
                          <a:effectLst/>
                          <a:latin typeface="Arial"/>
                        </a:rPr>
                        <a:t>Enc</a:t>
                      </a:r>
                      <a:r>
                        <a:rPr lang="en-US" sz="1000" b="0" i="0" u="none" strike="noStrike" dirty="0">
                          <a:effectLst/>
                          <a:latin typeface="Arial"/>
                        </a:rPr>
                        <a:t>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100 %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101 %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 dirty="0">
                          <a:effectLst/>
                          <a:latin typeface="Arial"/>
                        </a:rPr>
                        <a:t>Dec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100 %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101 %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39288408"/>
              </p:ext>
            </p:extLst>
          </p:nvPr>
        </p:nvGraphicFramePr>
        <p:xfrm>
          <a:off x="2260601" y="4482420"/>
          <a:ext cx="4597399" cy="1924050"/>
        </p:xfrm>
        <a:graphic>
          <a:graphicData uri="http://schemas.openxmlformats.org/drawingml/2006/table">
            <a:tbl>
              <a:tblPr/>
              <a:tblGrid>
                <a:gridCol w="867193"/>
                <a:gridCol w="621701"/>
                <a:gridCol w="621701"/>
                <a:gridCol w="621701"/>
                <a:gridCol w="621701"/>
                <a:gridCol w="621701"/>
                <a:gridCol w="621701"/>
              </a:tblGrid>
              <a:tr h="171450">
                <a:tc rowSpan="2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All Intra HE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All Intra LC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A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-0.7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-0.7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-0.9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-0.8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B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-0.4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-0.4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-0.4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C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D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Class E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-0.5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-0.7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-0.7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-0.6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-0.7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Overall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-0.54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-0.58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-0.55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-0.54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-0.62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effectLst/>
                          <a:latin typeface="Arial"/>
                        </a:rPr>
                        <a:t>-0.61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 err="1">
                          <a:effectLst/>
                          <a:latin typeface="Arial"/>
                        </a:rPr>
                        <a:t>Enc</a:t>
                      </a:r>
                      <a:r>
                        <a:rPr lang="en-US" sz="1100" b="0" i="0" u="none" strike="noStrike" dirty="0">
                          <a:effectLst/>
                          <a:latin typeface="Arial"/>
                        </a:rPr>
                        <a:t>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101 %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101 %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>
                          <a:effectLst/>
                          <a:latin typeface="Arial"/>
                        </a:rPr>
                        <a:t>Dec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effectLst/>
                          <a:latin typeface="Arial"/>
                        </a:rPr>
                        <a:t>100 %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effectLst/>
                          <a:latin typeface="Arial"/>
                        </a:rPr>
                        <a:t>100 %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732440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dirty="0" smtClean="0">
                <a:solidFill>
                  <a:schemeClr val="accent6">
                    <a:lumMod val="75000"/>
                  </a:schemeClr>
                </a:solidFill>
              </a:rPr>
              <a:t>JCTVC-F456: Background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i-FI" dirty="0" smtClean="0"/>
              <a:t>HM3 directional intra prediction gets less reliable towards the block boundaries</a:t>
            </a:r>
            <a:endParaRPr lang="en-US" dirty="0"/>
          </a:p>
        </p:txBody>
      </p:sp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graphicFrame>
        <p:nvGraphicFramePr>
          <p:cNvPr id="5" name="Object 4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050186656"/>
              </p:ext>
            </p:extLst>
          </p:nvPr>
        </p:nvGraphicFramePr>
        <p:xfrm>
          <a:off x="2993572" y="2805275"/>
          <a:ext cx="3320955" cy="33208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48" name="Visio" r:id="rId3" imgW="4427940" imgH="4427851" progId="Visio.Drawing.11">
                  <p:embed/>
                </p:oleObj>
              </mc:Choice>
              <mc:Fallback>
                <p:oleObj name="Visio" r:id="rId3" imgW="4427940" imgH="4427851" progId="Visio.Drawing.11">
                  <p:embed/>
                  <p:pic>
                    <p:nvPicPr>
                      <p:cNvPr id="0" name="Object 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993572" y="2805275"/>
                        <a:ext cx="3320955" cy="3320888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7087709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dirty="0">
                <a:solidFill>
                  <a:schemeClr val="accent6">
                    <a:lumMod val="75000"/>
                  </a:schemeClr>
                </a:solidFill>
              </a:rPr>
              <a:t>JCTVC-F456</a:t>
            </a:r>
            <a:r>
              <a:rPr lang="fi-FI" dirty="0" smtClean="0">
                <a:solidFill>
                  <a:schemeClr val="accent6">
                    <a:lumMod val="75000"/>
                  </a:schemeClr>
                </a:solidFill>
              </a:rPr>
              <a:t>: Proposal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440220" cy="4525963"/>
          </a:xfrm>
        </p:spPr>
        <p:txBody>
          <a:bodyPr/>
          <a:lstStyle/>
          <a:p>
            <a:r>
              <a:rPr lang="fi-FI" dirty="0" smtClean="0"/>
              <a:t>HM3 smooths the DC prediction samples on the block border to improve the prediction</a:t>
            </a:r>
          </a:p>
          <a:p>
            <a:r>
              <a:rPr lang="fi-FI" dirty="0" smtClean="0"/>
              <a:t>Similar approach proposed here for the directionally predicted blocks</a:t>
            </a:r>
          </a:p>
          <a:p>
            <a:pPr lvl="1"/>
            <a:r>
              <a:rPr lang="fi-FI" dirty="0" smtClean="0"/>
              <a:t>Directional 2-tap filter to smooth one row/column</a:t>
            </a:r>
          </a:p>
          <a:p>
            <a:pPr lvl="1"/>
            <a:r>
              <a:rPr lang="fi-FI" dirty="0" smtClean="0"/>
              <a:t>[1, 3]/4 filter for larger angles (intraPredAngle &gt; 9)</a:t>
            </a:r>
          </a:p>
          <a:p>
            <a:pPr lvl="1"/>
            <a:r>
              <a:rPr lang="fi-FI" dirty="0" smtClean="0"/>
              <a:t>[1, 7]/8 filter for small angles  (</a:t>
            </a:r>
            <a:r>
              <a:rPr lang="fi-FI" dirty="0"/>
              <a:t>intraPredAngle &lt;</a:t>
            </a:r>
            <a:r>
              <a:rPr lang="fi-FI" dirty="0" smtClean="0"/>
              <a:t>= </a:t>
            </a:r>
            <a:r>
              <a:rPr lang="fi-FI" dirty="0"/>
              <a:t>9)</a:t>
            </a:r>
            <a:endParaRPr lang="en-US" dirty="0"/>
          </a:p>
        </p:txBody>
      </p:sp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65386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dirty="0">
                <a:solidFill>
                  <a:schemeClr val="accent6">
                    <a:lumMod val="75000"/>
                  </a:schemeClr>
                </a:solidFill>
              </a:rPr>
              <a:t>JCTVC-F456</a:t>
            </a:r>
            <a:r>
              <a:rPr lang="fi-FI" dirty="0" smtClean="0">
                <a:solidFill>
                  <a:schemeClr val="accent6">
                    <a:lumMod val="75000"/>
                  </a:schemeClr>
                </a:solidFill>
              </a:rPr>
              <a:t>: Example</a:t>
            </a:r>
            <a:endParaRPr lang="en-US" dirty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  <p:graphicFrame>
        <p:nvGraphicFramePr>
          <p:cNvPr id="4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337222846"/>
              </p:ext>
            </p:extLst>
          </p:nvPr>
        </p:nvGraphicFramePr>
        <p:xfrm>
          <a:off x="675560" y="1715181"/>
          <a:ext cx="3722610" cy="399574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15" name="Visio" r:id="rId3" imgW="4653263" imgH="4994678" progId="Visio.Drawing.11">
                  <p:embed/>
                </p:oleObj>
              </mc:Choice>
              <mc:Fallback>
                <p:oleObj name="Visio" r:id="rId3" imgW="4653263" imgH="4994678" progId="Visio.Drawing.11">
                  <p:embed/>
                  <p:pic>
                    <p:nvPicPr>
                      <p:cNvPr id="0" name="Object 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675560" y="1715181"/>
                        <a:ext cx="3722610" cy="3995742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6" name="Object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15236712"/>
              </p:ext>
            </p:extLst>
          </p:nvPr>
        </p:nvGraphicFramePr>
        <p:xfrm>
          <a:off x="4890464" y="1715181"/>
          <a:ext cx="3542352" cy="399574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16" name="Visio" r:id="rId5" imgW="4427940" imgH="4994678" progId="Visio.Drawing.11">
                  <p:embed/>
                </p:oleObj>
              </mc:Choice>
              <mc:Fallback>
                <p:oleObj name="Visio" r:id="rId5" imgW="4427940" imgH="4994678" progId="Visio.Drawing.11">
                  <p:embed/>
                  <p:pic>
                    <p:nvPicPr>
                      <p:cNvPr id="0" name="Object 6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890464" y="1715181"/>
                        <a:ext cx="3542352" cy="3995742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2243972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dirty="0">
                <a:solidFill>
                  <a:schemeClr val="accent6">
                    <a:lumMod val="75000"/>
                  </a:schemeClr>
                </a:solidFill>
              </a:rPr>
              <a:t>JCTVC-F456</a:t>
            </a:r>
            <a:r>
              <a:rPr lang="fi-FI" dirty="0" smtClean="0">
                <a:solidFill>
                  <a:schemeClr val="accent6">
                    <a:lumMod val="75000"/>
                  </a:schemeClr>
                </a:solidFill>
              </a:rPr>
              <a:t>: Source code</a:t>
            </a:r>
            <a:endParaRPr lang="en-US" dirty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6829" y="2057400"/>
            <a:ext cx="8556171" cy="40687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1500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1500" dirty="0" smtClean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 err="1">
                <a:latin typeface="Courier New" pitchFamily="49" charset="0"/>
                <a:cs typeface="Courier New" pitchFamily="49" charset="0"/>
              </a:rPr>
              <a:t>iFiltTap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=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latin typeface="Courier New" pitchFamily="49" charset="0"/>
                <a:cs typeface="Courier New" pitchFamily="49" charset="0"/>
              </a:rPr>
              <a:t>abs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500" dirty="0">
                <a:latin typeface="Courier New" pitchFamily="49" charset="0"/>
                <a:cs typeface="Courier New" pitchFamily="49" charset="0"/>
              </a:rPr>
              <a:t>intraPredAngle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&lt;=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9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?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: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1500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;</a:t>
            </a:r>
          </a:p>
          <a:p>
            <a:pPr marL="0" indent="0">
              <a:buNone/>
            </a:pPr>
            <a:r>
              <a:rPr lang="en-US" sz="1500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1500" dirty="0" smtClean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 err="1">
                <a:latin typeface="Courier New" pitchFamily="49" charset="0"/>
                <a:cs typeface="Courier New" pitchFamily="49" charset="0"/>
              </a:rPr>
              <a:t>iFiltOff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=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latin typeface="Courier New" pitchFamily="49" charset="0"/>
                <a:cs typeface="Courier New" pitchFamily="49" charset="0"/>
              </a:rPr>
              <a:t>abs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500" dirty="0">
                <a:latin typeface="Courier New" pitchFamily="49" charset="0"/>
                <a:cs typeface="Courier New" pitchFamily="49" charset="0"/>
              </a:rPr>
              <a:t>intraPredAngle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&lt;=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9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?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: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latin typeface="Courier New" pitchFamily="49" charset="0"/>
                <a:cs typeface="Courier New" pitchFamily="49" charset="0"/>
              </a:rPr>
              <a:t>intraPredAngle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&gt;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?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: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1500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;</a:t>
            </a:r>
          </a:p>
          <a:p>
            <a:pPr marL="0" indent="0">
              <a:buNone/>
            </a:pPr>
            <a:endParaRPr lang="en-US" sz="1500" dirty="0" smtClean="0">
              <a:solidFill>
                <a:srgbClr val="808000"/>
              </a:solidFill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1500" dirty="0" smtClean="0">
                <a:solidFill>
                  <a:srgbClr val="808000"/>
                </a:solidFill>
                <a:latin typeface="Courier New" pitchFamily="49" charset="0"/>
                <a:cs typeface="Courier New" pitchFamily="49" charset="0"/>
              </a:rPr>
              <a:t>for</a:t>
            </a:r>
            <a:r>
              <a:rPr lang="en-US" sz="1500" dirty="0" smtClean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500" dirty="0"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=</a:t>
            </a:r>
            <a:r>
              <a:rPr lang="en-US" sz="15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;</a:t>
            </a:r>
            <a:r>
              <a:rPr lang="en-US" sz="1500" dirty="0"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en-US" sz="1500" dirty="0" err="1">
                <a:latin typeface="Courier New" pitchFamily="49" charset="0"/>
                <a:cs typeface="Courier New" pitchFamily="49" charset="0"/>
              </a:rPr>
              <a:t>blkSize</a:t>
            </a:r>
            <a:r>
              <a:rPr lang="en-US" sz="1500" dirty="0" err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;</a:t>
            </a:r>
            <a:r>
              <a:rPr lang="en-US" sz="1500" dirty="0" err="1"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500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++)</a:t>
            </a:r>
          </a:p>
          <a:p>
            <a:pPr marL="0" indent="0">
              <a:buNone/>
            </a:pPr>
            <a:r>
              <a:rPr lang="en-US" sz="1500" dirty="0" smtClean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500" dirty="0" err="1">
                <a:latin typeface="Courier New" pitchFamily="49" charset="0"/>
                <a:cs typeface="Courier New" pitchFamily="49" charset="0"/>
              </a:rPr>
              <a:t>pDst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500" dirty="0"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*</a:t>
            </a:r>
            <a:r>
              <a:rPr lang="en-US" sz="1500" dirty="0" err="1">
                <a:latin typeface="Courier New" pitchFamily="49" charset="0"/>
                <a:cs typeface="Courier New" pitchFamily="49" charset="0"/>
              </a:rPr>
              <a:t>dstStride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=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5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8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-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 err="1">
                <a:latin typeface="Courier New" pitchFamily="49" charset="0"/>
                <a:cs typeface="Courier New" pitchFamily="49" charset="0"/>
              </a:rPr>
              <a:t>iFiltTap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)*</a:t>
            </a:r>
            <a:r>
              <a:rPr lang="en-US" sz="1500" dirty="0" err="1">
                <a:latin typeface="Courier New" pitchFamily="49" charset="0"/>
                <a:cs typeface="Courier New" pitchFamily="49" charset="0"/>
              </a:rPr>
              <a:t>pDst</a:t>
            </a:r>
            <a:r>
              <a:rPr lang="en-US" sz="1500" dirty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500" dirty="0"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*</a:t>
            </a:r>
            <a:r>
              <a:rPr lang="en-US" sz="1500" dirty="0" err="1">
                <a:latin typeface="Courier New" pitchFamily="49" charset="0"/>
                <a:cs typeface="Courier New" pitchFamily="49" charset="0"/>
              </a:rPr>
              <a:t>dstStride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+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/>
            </a:r>
            <a:b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</a:br>
            <a:r>
              <a:rPr lang="en-US" sz="1500" dirty="0" smtClean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                            </a:t>
            </a:r>
            <a:r>
              <a:rPr lang="en-US" sz="1500" dirty="0" err="1">
                <a:latin typeface="Courier New" pitchFamily="49" charset="0"/>
                <a:cs typeface="Courier New" pitchFamily="49" charset="0"/>
              </a:rPr>
              <a:t>iFiltTap</a:t>
            </a:r>
            <a:r>
              <a:rPr lang="en-US" sz="15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*</a:t>
            </a:r>
            <a:r>
              <a:rPr lang="en-US" sz="1500" dirty="0" err="1">
                <a:latin typeface="Courier New" pitchFamily="49" charset="0"/>
                <a:cs typeface="Courier New" pitchFamily="49" charset="0"/>
              </a:rPr>
              <a:t>refSide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500" dirty="0" err="1"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500" dirty="0" err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+</a:t>
            </a:r>
            <a:r>
              <a:rPr lang="en-US" sz="1500" dirty="0" err="1">
                <a:latin typeface="Courier New" pitchFamily="49" charset="0"/>
                <a:cs typeface="Courier New" pitchFamily="49" charset="0"/>
              </a:rPr>
              <a:t>iFiltOff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] 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+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4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&gt;&gt;</a:t>
            </a:r>
            <a:r>
              <a:rPr lang="en-US" sz="15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5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15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;</a:t>
            </a:r>
            <a:endParaRPr lang="en-US" sz="1500" dirty="0">
              <a:latin typeface="Courier New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483618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dirty="0">
                <a:solidFill>
                  <a:schemeClr val="accent6">
                    <a:lumMod val="75000"/>
                  </a:schemeClr>
                </a:solidFill>
              </a:rPr>
              <a:t>JCTVC-F456</a:t>
            </a:r>
            <a:r>
              <a:rPr lang="fi-FI" dirty="0" smtClean="0">
                <a:solidFill>
                  <a:schemeClr val="accent6">
                    <a:lumMod val="75000"/>
                  </a:schemeClr>
                </a:solidFill>
              </a:rPr>
              <a:t>: Results</a:t>
            </a:r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1493519"/>
              </p:ext>
            </p:extLst>
          </p:nvPr>
        </p:nvGraphicFramePr>
        <p:xfrm>
          <a:off x="2365768" y="1909111"/>
          <a:ext cx="4597398" cy="1828800"/>
        </p:xfrm>
        <a:graphic>
          <a:graphicData uri="http://schemas.openxmlformats.org/drawingml/2006/table">
            <a:tbl>
              <a:tblPr firstRow="1" firstCol="1" bandRow="1"/>
              <a:tblGrid>
                <a:gridCol w="842310"/>
                <a:gridCol w="644738"/>
                <a:gridCol w="644738"/>
                <a:gridCol w="644738"/>
                <a:gridCol w="606958"/>
                <a:gridCol w="606958"/>
                <a:gridCol w="606958"/>
              </a:tblGrid>
              <a:tr h="171450">
                <a:tc rowSpan="2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All Intra HE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All Intra LC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Y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U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V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Y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U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V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Class A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dirty="0">
                          <a:effectLst/>
                          <a:latin typeface="Arial"/>
                          <a:ea typeface="Times New Roman"/>
                        </a:rPr>
                        <a:t>-0.6 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0.1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-0.1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-0.2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Class B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0.1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0.1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Class C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-0.1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0.0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Class D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0.2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-0.1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-0.1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Class E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0.7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0.0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0.1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Overall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0.0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-0.1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 err="1">
                          <a:effectLst/>
                          <a:latin typeface="Arial"/>
                          <a:ea typeface="Times New Roman"/>
                        </a:rPr>
                        <a:t>Enc</a:t>
                      </a:r>
                      <a:r>
                        <a:rPr lang="en-US" sz="900" dirty="0">
                          <a:effectLst/>
                          <a:latin typeface="Arial"/>
                          <a:ea typeface="Times New Roman"/>
                        </a:rPr>
                        <a:t> Time[%]</a:t>
                      </a: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100 %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100 %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>
                          <a:effectLst/>
                          <a:latin typeface="Arial"/>
                          <a:ea typeface="Times New Roman"/>
                        </a:rPr>
                        <a:t>Dec Time[%]</a:t>
                      </a: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100 %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dirty="0">
                          <a:effectLst/>
                          <a:latin typeface="Arial"/>
                          <a:ea typeface="Times New Roman"/>
                        </a:rPr>
                        <a:t>100 %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457200" y="1417638"/>
            <a:ext cx="8440220" cy="4708525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fi-FI" sz="2000" dirty="0" smtClean="0"/>
              <a:t>DIPS for luma and chroma</a:t>
            </a:r>
          </a:p>
          <a:p>
            <a:pPr marL="0" indent="0" algn="ctr">
              <a:buNone/>
            </a:pPr>
            <a:endParaRPr lang="fi-FI" sz="2000" dirty="0"/>
          </a:p>
          <a:p>
            <a:pPr marL="0" indent="0" algn="ctr">
              <a:buNone/>
            </a:pPr>
            <a:endParaRPr lang="fi-FI" sz="2000" dirty="0" smtClean="0"/>
          </a:p>
          <a:p>
            <a:pPr marL="0" indent="0" algn="ctr">
              <a:buNone/>
            </a:pPr>
            <a:endParaRPr lang="fi-FI" sz="2000" dirty="0"/>
          </a:p>
          <a:p>
            <a:pPr marL="0" indent="0" algn="ctr">
              <a:buNone/>
            </a:pPr>
            <a:endParaRPr lang="fi-FI" sz="2000" dirty="0" smtClean="0"/>
          </a:p>
          <a:p>
            <a:pPr marL="0" indent="0" algn="ctr">
              <a:buNone/>
            </a:pPr>
            <a:endParaRPr lang="fi-FI" sz="2000" dirty="0"/>
          </a:p>
          <a:p>
            <a:pPr marL="0" indent="0" algn="ctr">
              <a:buNone/>
            </a:pPr>
            <a:endParaRPr lang="fi-FI" sz="2000" dirty="0" smtClean="0"/>
          </a:p>
          <a:p>
            <a:pPr marL="0" indent="0" algn="ctr">
              <a:buNone/>
            </a:pPr>
            <a:r>
              <a:rPr lang="fi-FI" sz="2000" dirty="0" smtClean="0"/>
              <a:t>DIPS for luma only</a:t>
            </a:r>
            <a:endParaRPr lang="en-US" sz="2000" dirty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63997270"/>
              </p:ext>
            </p:extLst>
          </p:nvPr>
        </p:nvGraphicFramePr>
        <p:xfrm>
          <a:off x="2365766" y="4461063"/>
          <a:ext cx="4597400" cy="1828800"/>
        </p:xfrm>
        <a:graphic>
          <a:graphicData uri="http://schemas.openxmlformats.org/drawingml/2006/table">
            <a:tbl>
              <a:tblPr firstRow="1" firstCol="1" bandRow="1"/>
              <a:tblGrid>
                <a:gridCol w="863600"/>
                <a:gridCol w="622300"/>
                <a:gridCol w="622300"/>
                <a:gridCol w="622300"/>
                <a:gridCol w="622300"/>
                <a:gridCol w="622300"/>
                <a:gridCol w="622300"/>
              </a:tblGrid>
              <a:tr h="171450">
                <a:tc rowSpan="2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dirty="0"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All Intra HE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All Intra LC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Y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dirty="0">
                          <a:effectLst/>
                          <a:latin typeface="Arial"/>
                          <a:ea typeface="Times New Roman"/>
                        </a:rPr>
                        <a:t>U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V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Y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U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V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dirty="0">
                          <a:effectLst/>
                          <a:latin typeface="Arial"/>
                          <a:ea typeface="Times New Roman"/>
                        </a:rPr>
                        <a:t>Class A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-0.6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-0.6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Class B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-0.2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dirty="0">
                          <a:effectLst/>
                          <a:latin typeface="Arial"/>
                          <a:ea typeface="Times New Roman"/>
                        </a:rPr>
                        <a:t>Class C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-0.2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-0.2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Class D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Class E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Overall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 dirty="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 dirty="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 dirty="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 dirty="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 dirty="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 dirty="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dirty="0" err="1">
                          <a:effectLst/>
                          <a:latin typeface="Arial"/>
                          <a:ea typeface="Times New Roman"/>
                        </a:rPr>
                        <a:t>Enc</a:t>
                      </a:r>
                      <a:r>
                        <a:rPr lang="en-US" sz="1000" dirty="0">
                          <a:effectLst/>
                          <a:latin typeface="Arial"/>
                          <a:ea typeface="Times New Roman"/>
                        </a:rPr>
                        <a:t> Time[%]</a:t>
                      </a: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101 %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101 %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dirty="0">
                          <a:effectLst/>
                          <a:latin typeface="Arial"/>
                          <a:ea typeface="Times New Roman"/>
                        </a:rPr>
                        <a:t>Dec Time[%]</a:t>
                      </a:r>
                      <a:endParaRPr lang="en-US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100 %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dirty="0">
                          <a:effectLst/>
                          <a:latin typeface="Arial"/>
                          <a:ea typeface="Times New Roman"/>
                        </a:rPr>
                        <a:t>101 %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413479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i-FI" dirty="0">
                <a:solidFill>
                  <a:schemeClr val="accent6">
                    <a:lumMod val="75000"/>
                  </a:schemeClr>
                </a:solidFill>
              </a:rPr>
              <a:t>JCTVC-F456</a:t>
            </a:r>
            <a:r>
              <a:rPr lang="fi-FI" dirty="0" smtClean="0">
                <a:solidFill>
                  <a:schemeClr val="accent6">
                    <a:lumMod val="75000"/>
                  </a:schemeClr>
                </a:solidFill>
              </a:rPr>
              <a:t>: Combination with F172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440220" cy="4525963"/>
          </a:xfrm>
        </p:spPr>
        <p:txBody>
          <a:bodyPr>
            <a:normAutofit/>
          </a:bodyPr>
          <a:lstStyle/>
          <a:p>
            <a:r>
              <a:rPr lang="fi-FI" dirty="0" smtClean="0"/>
              <a:t>JCTVC-F172 by Mitsubishi provides more efficient smoothing for directly horizontal and vertial modes</a:t>
            </a:r>
          </a:p>
          <a:p>
            <a:r>
              <a:rPr lang="fi-FI" dirty="0" smtClean="0"/>
              <a:t>Suggestion:</a:t>
            </a:r>
          </a:p>
          <a:p>
            <a:pPr lvl="1"/>
            <a:r>
              <a:rPr lang="fi-FI" dirty="0" smtClean="0"/>
              <a:t>Use JCTVC-F172 for horizontal and vertical</a:t>
            </a:r>
          </a:p>
          <a:p>
            <a:pPr lvl="1"/>
            <a:r>
              <a:rPr lang="fi-FI" dirty="0" smtClean="0"/>
              <a:t>Use JCTVC-F456 for abs(intraPredAngle) &gt; 9</a:t>
            </a:r>
          </a:p>
        </p:txBody>
      </p:sp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11526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i-FI" dirty="0" smtClean="0">
                <a:solidFill>
                  <a:schemeClr val="accent6">
                    <a:lumMod val="75000"/>
                  </a:schemeClr>
                </a:solidFill>
              </a:rPr>
              <a:t>JCTVC-F456 &amp; F172: Source code</a:t>
            </a:r>
            <a:endParaRPr lang="en-US" dirty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30830"/>
            <a:ext cx="8305800" cy="4395334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1400" dirty="0">
                <a:solidFill>
                  <a:srgbClr val="808000"/>
                </a:solidFill>
                <a:latin typeface="Courier New" pitchFamily="49" charset="0"/>
                <a:cs typeface="Courier New" pitchFamily="49" charset="0"/>
              </a:rPr>
              <a:t>if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intraPredAngle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==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&amp;&amp;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 err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blkSize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32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)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{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400" dirty="0">
                <a:solidFill>
                  <a:srgbClr val="808000"/>
                </a:solidFill>
                <a:latin typeface="Courier New" pitchFamily="49" charset="0"/>
                <a:cs typeface="Courier New" pitchFamily="49" charset="0"/>
              </a:rPr>
              <a:t>for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(k=</a:t>
            </a:r>
            <a:r>
              <a:rPr lang="en-US" sz="14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;k&lt;</a:t>
            </a:r>
            <a:r>
              <a:rPr lang="en-US" sz="1400" dirty="0" err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blkSize;k</a:t>
            </a:r>
            <a:r>
              <a:rPr lang="en-US" sz="1400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++)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   </a:t>
            </a:r>
            <a:r>
              <a:rPr lang="en-US" sz="1400" dirty="0" err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pDst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[k*</a:t>
            </a:r>
            <a:r>
              <a:rPr lang="en-US" sz="1400" dirty="0" err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dstStride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=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latin typeface="Courier New" pitchFamily="49" charset="0"/>
                <a:cs typeface="Courier New" pitchFamily="49" charset="0"/>
              </a:rPr>
              <a:t>Clip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 err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pDst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[k*</a:t>
            </a:r>
            <a:r>
              <a:rPr lang="en-US" sz="1400" dirty="0" err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dstStride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+</a:t>
            </a:r>
          </a:p>
          <a:p>
            <a:pPr marL="0" indent="0">
              <a:buNone/>
            </a:pP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                            </a:t>
            </a:r>
            <a:r>
              <a:rPr lang="en-US" sz="1400" dirty="0" smtClean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 err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refSide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[k+</a:t>
            </a:r>
            <a:r>
              <a:rPr lang="en-US" sz="14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1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-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 err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refSide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4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/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1400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);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}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rgbClr val="808000"/>
                </a:solidFill>
                <a:latin typeface="Courier New" pitchFamily="49" charset="0"/>
                <a:cs typeface="Courier New" pitchFamily="49" charset="0"/>
              </a:rPr>
              <a:t>else</a:t>
            </a:r>
            <a:r>
              <a:rPr lang="en-US" sz="1400" dirty="0" smtClean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808000"/>
                </a:solidFill>
                <a:latin typeface="Courier New" pitchFamily="49" charset="0"/>
                <a:cs typeface="Courier New" pitchFamily="49" charset="0"/>
              </a:rPr>
              <a:t>if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latin typeface="Courier New" pitchFamily="49" charset="0"/>
                <a:cs typeface="Courier New" pitchFamily="49" charset="0"/>
              </a:rPr>
              <a:t>abs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intraPredAngle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&gt;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9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)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{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400" dirty="0" err="1">
                <a:solidFill>
                  <a:srgbClr val="800080"/>
                </a:solidFill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 err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iFiltOff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=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intraPredAngle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&gt;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?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: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1400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;</a:t>
            </a:r>
          </a:p>
          <a:p>
            <a:pPr marL="0" indent="0">
              <a:buNone/>
            </a:pPr>
            <a:endParaRPr lang="en-US" sz="1400" dirty="0">
              <a:solidFill>
                <a:srgbClr val="000000"/>
              </a:solidFill>
              <a:latin typeface="Courier New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1400" dirty="0" smtClean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400" dirty="0" smtClean="0">
                <a:solidFill>
                  <a:srgbClr val="808000"/>
                </a:solidFill>
                <a:latin typeface="Courier New" pitchFamily="49" charset="0"/>
                <a:cs typeface="Courier New" pitchFamily="49" charset="0"/>
              </a:rPr>
              <a:t>for</a:t>
            </a:r>
            <a:r>
              <a:rPr lang="en-US" sz="1400" dirty="0" smtClean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(k=</a:t>
            </a:r>
            <a:r>
              <a:rPr lang="en-US" sz="14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0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;k&lt;</a:t>
            </a:r>
            <a:r>
              <a:rPr lang="en-US" sz="1400" dirty="0" err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blkSize;k</a:t>
            </a:r>
            <a:r>
              <a:rPr lang="en-US" sz="1400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++)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   </a:t>
            </a:r>
            <a:r>
              <a:rPr lang="en-US" sz="1400" dirty="0" err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pDst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[k*</a:t>
            </a:r>
            <a:r>
              <a:rPr lang="en-US" sz="1400" dirty="0" err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dstStride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=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*</a:t>
            </a:r>
            <a:r>
              <a:rPr lang="en-US" sz="1400" dirty="0" err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pDst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[k*</a:t>
            </a:r>
            <a:r>
              <a:rPr lang="en-US" sz="1400" dirty="0" err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dstStride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+</a:t>
            </a:r>
          </a:p>
          <a:p>
            <a:pPr marL="0" indent="0">
              <a:buNone/>
            </a:pP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                          </a:t>
            </a:r>
            <a:r>
              <a:rPr lang="en-US" sz="1400" dirty="0" smtClean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 err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refSide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400" dirty="0" err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k+iFiltOff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+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&gt;&gt;</a:t>
            </a:r>
            <a:r>
              <a:rPr lang="en-US" sz="1400" dirty="0">
                <a:solidFill>
                  <a:srgbClr val="C0C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>
                <a:solidFill>
                  <a:srgbClr val="000080"/>
                </a:solidFill>
                <a:latin typeface="Courier New" pitchFamily="49" charset="0"/>
                <a:cs typeface="Courier New" pitchFamily="49" charset="0"/>
              </a:rPr>
              <a:t>2</a:t>
            </a:r>
            <a:r>
              <a:rPr lang="en-US" sz="1400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;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}</a:t>
            </a:r>
            <a:endParaRPr lang="en-US" sz="1400" dirty="0">
              <a:latin typeface="Courier New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702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i-FI" dirty="0" smtClean="0">
                <a:solidFill>
                  <a:schemeClr val="accent6">
                    <a:lumMod val="75000"/>
                  </a:schemeClr>
                </a:solidFill>
              </a:rPr>
              <a:t>JCTVC-F456 &amp; F172: Combined results</a:t>
            </a:r>
            <a:endParaRPr lang="en-US" dirty="0"/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457200" y="1417638"/>
            <a:ext cx="8440220" cy="4708525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fi-FI" sz="2000" dirty="0" smtClean="0"/>
              <a:t>Luma and chroma</a:t>
            </a:r>
          </a:p>
          <a:p>
            <a:pPr marL="0" indent="0" algn="ctr">
              <a:buNone/>
            </a:pPr>
            <a:endParaRPr lang="fi-FI" sz="2000" dirty="0"/>
          </a:p>
          <a:p>
            <a:pPr marL="0" indent="0" algn="ctr">
              <a:buNone/>
            </a:pPr>
            <a:endParaRPr lang="fi-FI" sz="2000" dirty="0" smtClean="0"/>
          </a:p>
          <a:p>
            <a:pPr marL="0" indent="0" algn="ctr">
              <a:buNone/>
            </a:pPr>
            <a:endParaRPr lang="fi-FI" sz="2000" dirty="0"/>
          </a:p>
          <a:p>
            <a:pPr marL="0" indent="0" algn="ctr">
              <a:buNone/>
            </a:pPr>
            <a:endParaRPr lang="fi-FI" sz="2000" dirty="0" smtClean="0"/>
          </a:p>
          <a:p>
            <a:pPr marL="0" indent="0" algn="ctr">
              <a:buNone/>
            </a:pPr>
            <a:endParaRPr lang="fi-FI" sz="2000" dirty="0"/>
          </a:p>
          <a:p>
            <a:pPr marL="0" indent="0" algn="ctr">
              <a:buNone/>
            </a:pPr>
            <a:endParaRPr lang="fi-FI" sz="2000" dirty="0" smtClean="0"/>
          </a:p>
          <a:p>
            <a:pPr marL="0" indent="0" algn="ctr">
              <a:buNone/>
            </a:pPr>
            <a:r>
              <a:rPr lang="fi-FI" sz="2000" dirty="0" smtClean="0"/>
              <a:t>Luma only</a:t>
            </a:r>
            <a:endParaRPr lang="en-US" sz="2000" dirty="0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02044003"/>
              </p:ext>
            </p:extLst>
          </p:nvPr>
        </p:nvGraphicFramePr>
        <p:xfrm>
          <a:off x="2327728" y="1841840"/>
          <a:ext cx="4597400" cy="1828800"/>
        </p:xfrm>
        <a:graphic>
          <a:graphicData uri="http://schemas.openxmlformats.org/drawingml/2006/table">
            <a:tbl>
              <a:tblPr firstRow="1" firstCol="1" bandRow="1"/>
              <a:tblGrid>
                <a:gridCol w="863600"/>
                <a:gridCol w="622300"/>
                <a:gridCol w="622300"/>
                <a:gridCol w="622300"/>
                <a:gridCol w="622300"/>
                <a:gridCol w="622300"/>
                <a:gridCol w="622300"/>
              </a:tblGrid>
              <a:tr h="171450">
                <a:tc rowSpan="2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dirty="0"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All Intra HE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All Intra LC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Y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U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V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Y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U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V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Class A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dirty="0">
                          <a:effectLst/>
                          <a:latin typeface="Arial"/>
                          <a:ea typeface="Times New Roman"/>
                        </a:rPr>
                        <a:t>-0.6 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0.0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-0.1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Class B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0.1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0.2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-0.2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-0.1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Class C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-0.6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0.0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0.1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-0.6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-0.2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Class D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-0.7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-0.1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0.1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-0.7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Class E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-0.6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-0.1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0.1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-0.6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-0.1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-0.2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Overall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-0.6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0.0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0.1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-0.6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-0.2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-0.2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 err="1">
                          <a:effectLst/>
                          <a:latin typeface="Arial"/>
                          <a:ea typeface="Times New Roman"/>
                        </a:rPr>
                        <a:t>Enc</a:t>
                      </a:r>
                      <a:r>
                        <a:rPr lang="en-US" sz="900" dirty="0">
                          <a:effectLst/>
                          <a:latin typeface="Arial"/>
                          <a:ea typeface="Times New Roman"/>
                        </a:rPr>
                        <a:t> Time[%]</a:t>
                      </a: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100 %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100 %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effectLst/>
                          <a:latin typeface="Arial"/>
                          <a:ea typeface="Times New Roman"/>
                        </a:rPr>
                        <a:t>Dec Time[%]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100 %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dirty="0">
                          <a:effectLst/>
                          <a:latin typeface="Arial"/>
                          <a:ea typeface="Times New Roman"/>
                        </a:rPr>
                        <a:t>101 %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69120995"/>
              </p:ext>
            </p:extLst>
          </p:nvPr>
        </p:nvGraphicFramePr>
        <p:xfrm>
          <a:off x="2327728" y="4438877"/>
          <a:ext cx="4597400" cy="1828800"/>
        </p:xfrm>
        <a:graphic>
          <a:graphicData uri="http://schemas.openxmlformats.org/drawingml/2006/table">
            <a:tbl>
              <a:tblPr firstRow="1" firstCol="1" bandRow="1"/>
              <a:tblGrid>
                <a:gridCol w="863600"/>
                <a:gridCol w="622300"/>
                <a:gridCol w="622300"/>
                <a:gridCol w="622300"/>
                <a:gridCol w="622300"/>
                <a:gridCol w="622300"/>
                <a:gridCol w="622300"/>
              </a:tblGrid>
              <a:tr h="171450">
                <a:tc rowSpan="2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dirty="0">
                          <a:effectLst/>
                          <a:latin typeface="Arial"/>
                          <a:ea typeface="Times New Roman"/>
                        </a:rPr>
                        <a:t> 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All Intra HE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All Intra LC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Y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U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V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Y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U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V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dirty="0">
                          <a:effectLst/>
                          <a:latin typeface="Arial"/>
                          <a:ea typeface="Times New Roman"/>
                        </a:rPr>
                        <a:t>Class A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-0.6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-0.6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-0.6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Class B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-0.3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Class C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Class D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-0.6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dirty="0">
                          <a:effectLst/>
                          <a:latin typeface="Arial"/>
                          <a:ea typeface="Times New Roman"/>
                        </a:rPr>
                        <a:t>Class E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-0.6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-0.6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Overall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-0.4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-0.5 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 err="1">
                          <a:effectLst/>
                          <a:latin typeface="Arial"/>
                          <a:ea typeface="Times New Roman"/>
                        </a:rPr>
                        <a:t>Enc</a:t>
                      </a:r>
                      <a:r>
                        <a:rPr lang="en-US" sz="900" dirty="0">
                          <a:effectLst/>
                          <a:latin typeface="Arial"/>
                          <a:ea typeface="Times New Roman"/>
                        </a:rPr>
                        <a:t> Time[%]</a:t>
                      </a: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100 %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101 %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1450">
                <a:tc>
                  <a:txBody>
                    <a:bodyPr/>
                    <a:lstStyle/>
                    <a:p>
                      <a:pPr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>
                          <a:effectLst/>
                          <a:latin typeface="Arial"/>
                          <a:ea typeface="Times New Roman"/>
                        </a:rPr>
                        <a:t>Dec Time[%]</a:t>
                      </a:r>
                      <a:endParaRPr lang="en-US" sz="11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dirty="0">
                          <a:effectLst/>
                          <a:latin typeface="Arial"/>
                          <a:ea typeface="Times New Roman"/>
                        </a:rPr>
                        <a:t>100 %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auto" hangingPunct="1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200" dirty="0">
                          <a:effectLst/>
                          <a:latin typeface="Arial"/>
                          <a:ea typeface="Times New Roman"/>
                        </a:rPr>
                        <a:t>101 %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908743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126</TotalTime>
  <Words>1423</Words>
  <Application>Microsoft Office PowerPoint</Application>
  <PresentationFormat>On-screen Show (4:3)</PresentationFormat>
  <Paragraphs>650</Paragraphs>
  <Slides>13</Slides>
  <Notes>4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5" baseType="lpstr">
      <vt:lpstr>Office Theme</vt:lpstr>
      <vt:lpstr>Visio</vt:lpstr>
      <vt:lpstr>JCTVC-F456 Directional intra prediction smoothing (DIPS) </vt:lpstr>
      <vt:lpstr>JCTVC-F456: Background</vt:lpstr>
      <vt:lpstr>JCTVC-F456: Proposal</vt:lpstr>
      <vt:lpstr>JCTVC-F456: Example</vt:lpstr>
      <vt:lpstr>JCTVC-F456: Source code</vt:lpstr>
      <vt:lpstr>JCTVC-F456: Results</vt:lpstr>
      <vt:lpstr>JCTVC-F456: Combination with F172</vt:lpstr>
      <vt:lpstr>JCTVC-F456 &amp; F172: Source code</vt:lpstr>
      <vt:lpstr>JCTVC-F456 &amp; F172: Combined results</vt:lpstr>
      <vt:lpstr>Thank You!</vt:lpstr>
      <vt:lpstr>Additional info slides</vt:lpstr>
      <vt:lpstr>JCTVC-F456 &amp; F172: Interaction with deblocking filter improvements?</vt:lpstr>
      <vt:lpstr>JCTVC-F456 &amp; F172: Interaction with simplified DC smoothihg?</vt:lpstr>
    </vt:vector>
  </TitlesOfParts>
  <Company>Nokia Oyj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JCTVC-F456 Directional intra prediction smoothing (DIPS)</dc:title>
  <dc:creator>lainema</dc:creator>
  <cp:lastModifiedBy>lainema</cp:lastModifiedBy>
  <cp:revision>24</cp:revision>
  <dcterms:created xsi:type="dcterms:W3CDTF">2011-07-15T17:02:01Z</dcterms:created>
  <dcterms:modified xsi:type="dcterms:W3CDTF">2011-07-16T12:32:13Z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itusGUID">
    <vt:lpwstr>bee2229c-a248-45bb-a8a7-59eb5b03a6d7</vt:lpwstr>
  </property>
  <property fmtid="{D5CDD505-2E9C-101B-9397-08002B2CF9AE}" pid="3" name="NokiaConfidentiality">
    <vt:lpwstr>Public</vt:lpwstr>
  </property>
</Properties>
</file>

<file path=docProps/thumbnail.jpeg>
</file>