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15"/>
  </p:notesMasterIdLst>
  <p:handoutMasterIdLst>
    <p:handoutMasterId r:id="rId16"/>
  </p:handoutMasterIdLst>
  <p:sldIdLst>
    <p:sldId id="256" r:id="rId2"/>
    <p:sldId id="307" r:id="rId3"/>
    <p:sldId id="314" r:id="rId4"/>
    <p:sldId id="319" r:id="rId5"/>
    <p:sldId id="315" r:id="rId6"/>
    <p:sldId id="316" r:id="rId7"/>
    <p:sldId id="317" r:id="rId8"/>
    <p:sldId id="326" r:id="rId9"/>
    <p:sldId id="320" r:id="rId10"/>
    <p:sldId id="318" r:id="rId11"/>
    <p:sldId id="321" r:id="rId12"/>
    <p:sldId id="309" r:id="rId13"/>
    <p:sldId id="298" r:id="rId14"/>
  </p:sldIdLst>
  <p:sldSz cx="9144000" cy="6858000" type="screen4x3"/>
  <p:notesSz cx="6797675" cy="9874250"/>
  <p:custDataLst>
    <p:tags r:id="rId17"/>
  </p:custDataLst>
  <p:defaultTextStyle>
    <a:defPPr>
      <a:defRPr lang="ko-KR"/>
    </a:defPPr>
    <a:lvl1pPr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5pPr>
    <a:lvl6pPr marL="22860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6pPr>
    <a:lvl7pPr marL="27432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7pPr>
    <a:lvl8pPr marL="32004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8pPr>
    <a:lvl9pPr marL="36576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CC0000"/>
    <a:srgbClr val="3399FF"/>
    <a:srgbClr val="FF0000"/>
    <a:srgbClr val="FF66FF"/>
    <a:srgbClr val="0033CC"/>
    <a:srgbClr val="FF99FF"/>
    <a:srgbClr val="008000"/>
    <a:srgbClr val="9933FF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85159" autoAdjust="0"/>
  </p:normalViewPr>
  <p:slideViewPr>
    <p:cSldViewPr>
      <p:cViewPr>
        <p:scale>
          <a:sx n="50" d="100"/>
          <a:sy n="50" d="100"/>
        </p:scale>
        <p:origin x="-1710" y="-432"/>
      </p:cViewPr>
      <p:guideLst>
        <p:guide orient="horz" pos="125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970" y="-96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61ED892-1B64-4DC4-A7F5-1687BC106A1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959951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A8220E2-2A9E-442C-ADBA-FEC78BCF583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863573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5061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kumimoji="1" lang="en-US" altLang="ko-KR" sz="1200" kern="1200" baseline="0" dirty="0" smtClean="0">
              <a:solidFill>
                <a:schemeClr val="tx1"/>
              </a:solidFill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DEA50-F66F-4CC6-9902-92B6FCF72EDF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52385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4155647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855493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6AE72-A718-43C7-A2FF-E60E713F904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691881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E6A10-7FBA-4D89-A67A-5E8D27D063A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403243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115888"/>
            <a:ext cx="8305800" cy="7921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33400" y="1052513"/>
            <a:ext cx="4076700" cy="53197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762500" y="1052513"/>
            <a:ext cx="4076700" cy="25828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762500" y="3787775"/>
            <a:ext cx="4076700" cy="25844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C588-1964-4942-97D9-65030EC51EA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048793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2" t="50810" r="45393" b="-591"/>
          <a:stretch>
            <a:fillRect/>
          </a:stretch>
        </p:blipFill>
        <p:spPr bwMode="auto">
          <a:xfrm>
            <a:off x="-14288" y="0"/>
            <a:ext cx="9158288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 rotWithShape="1">
          <a:blip r:embed="rId3" cstate="email">
            <a:extLst/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8304" y="1905000"/>
            <a:ext cx="5105400" cy="1143001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ko-KR" sz="3600" b="0" cap="none">
                <a:latin typeface="Georgia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/>
          <a:lstStyle>
            <a:lvl1pPr marL="0" indent="0" eaLnBrk="1" latinLnBrk="0" hangingPunct="1">
              <a:buNone/>
              <a:defRPr kumimoji="0" lang="ko-KR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ko-K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ko-K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굴림" pitchFamily="50" charset="-127"/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굴림" pitchFamily="50" charset="-127"/>
              </a:defRPr>
            </a:lvl1pPr>
          </a:lstStyle>
          <a:p>
            <a:pPr>
              <a:defRPr/>
            </a:pPr>
            <a:endParaRPr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1E73B-C34E-4B50-92C5-1CF352ADA3FC}" type="slidenum">
              <a:rPr lang="en-US" altLang="ko-KR"/>
              <a:pPr>
                <a:defRPr/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3616107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4770B-1965-498C-AC89-5A674F4FDFA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630467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875713" y="71438"/>
            <a:ext cx="269875" cy="67865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28238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algn="l" eaLnBrk="1" latinLnBrk="1" hangingPunct="1">
              <a:spcBef>
                <a:spcPct val="0"/>
              </a:spcBef>
            </a:pPr>
            <a:r>
              <a:rPr kumimoji="1" lang="en-US" altLang="ko-KR" sz="1800" b="1" i="1" dirty="0">
                <a:solidFill>
                  <a:schemeClr val="bg1"/>
                </a:solidFill>
                <a:latin typeface="굴림" charset="-127"/>
              </a:rPr>
              <a:t>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15888"/>
            <a:ext cx="8305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52513"/>
            <a:ext cx="8305800" cy="531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</p:txBody>
      </p:sp>
      <p:sp>
        <p:nvSpPr>
          <p:cNvPr id="95437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19500" y="6467475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spcBef>
                <a:spcPct val="0"/>
              </a:spcBef>
              <a:defRPr kumimoji="1" sz="1400" b="1">
                <a:solidFill>
                  <a:srgbClr val="28238D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fld id="{40471534-FD83-44E9-990E-174F666AF69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88" y="0"/>
            <a:ext cx="269875" cy="6786563"/>
          </a:xfrm>
          <a:prstGeom prst="rect">
            <a:avLst/>
          </a:prstGeom>
          <a:gradFill rotWithShape="0">
            <a:gsLst>
              <a:gs pos="0">
                <a:srgbClr val="28238D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algn="l" eaLnBrk="1" latinLnBrk="1" hangingPunct="1">
              <a:spcBef>
                <a:spcPct val="0"/>
              </a:spcBef>
            </a:pPr>
            <a:r>
              <a:rPr kumimoji="1" lang="en-US" altLang="ko-KR" sz="1800" b="1" i="1" dirty="0">
                <a:solidFill>
                  <a:schemeClr val="bg1"/>
                </a:solidFill>
                <a:latin typeface="굴림" charset="-127"/>
              </a:rPr>
              <a:t>	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896350" y="971550"/>
            <a:ext cx="36513" cy="5884863"/>
          </a:xfrm>
          <a:prstGeom prst="rect">
            <a:avLst/>
          </a:prstGeom>
          <a:gradFill rotWithShape="0">
            <a:gsLst>
              <a:gs pos="0">
                <a:srgbClr val="FFE161"/>
              </a:gs>
              <a:gs pos="100000">
                <a:srgbClr val="28238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latinLnBrk="1" hangingPunct="1">
              <a:spcBef>
                <a:spcPct val="0"/>
              </a:spcBef>
            </a:pPr>
            <a:endParaRPr kumimoji="1" lang="ko-KR" alt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390525" y="971550"/>
            <a:ext cx="8532813" cy="36513"/>
          </a:xfrm>
          <a:prstGeom prst="rect">
            <a:avLst/>
          </a:prstGeom>
          <a:gradFill rotWithShape="0">
            <a:gsLst>
              <a:gs pos="0">
                <a:srgbClr val="28238D"/>
              </a:gs>
              <a:gs pos="100000">
                <a:srgbClr val="FFE16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latinLnBrk="1" hangingPunct="1">
              <a:spcBef>
                <a:spcPct val="0"/>
              </a:spcBef>
            </a:pPr>
            <a:endParaRPr kumimoji="1" lang="ko-KR" altLang="en-US" sz="16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6" r:id="rId3"/>
    <p:sldLayoutId id="2147483707" r:id="rId4"/>
    <p:sldLayoutId id="2147483708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28238D"/>
        </a:buClr>
        <a:buSzPct val="105000"/>
        <a:buFont typeface="Wingdings" pitchFamily="2" charset="2"/>
        <a:buChar char="l"/>
        <a:defRPr kumimoji="1"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FF9933"/>
        </a:buClr>
        <a:buSzPct val="15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28238D"/>
        </a:buClr>
        <a:buSzPct val="13500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FF9933"/>
        </a:buClr>
        <a:buSzPct val="12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341438"/>
            <a:ext cx="7772400" cy="1844675"/>
          </a:xfrm>
        </p:spPr>
        <p:txBody>
          <a:bodyPr/>
          <a:lstStyle/>
          <a:p>
            <a:pPr>
              <a:defRPr/>
            </a:pPr>
            <a:r>
              <a:rPr lang="en-US" altLang="ko-KR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CE5: Run and level mode coding improvement in CAVLC</a:t>
            </a:r>
            <a: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(JCTVC-F408)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76388" y="4365104"/>
            <a:ext cx="5976937" cy="1656285"/>
          </a:xfrm>
        </p:spPr>
        <p:txBody>
          <a:bodyPr/>
          <a:lstStyle/>
          <a:p>
            <a:pPr algn="r">
              <a:lnSpc>
                <a:spcPct val="100000"/>
              </a:lnSpc>
            </a:pPr>
            <a:endParaRPr lang="en-US" altLang="ko-KR" sz="2000" dirty="0" smtClean="0"/>
          </a:p>
          <a:p>
            <a:pPr algn="r">
              <a:lnSpc>
                <a:spcPct val="100000"/>
              </a:lnSpc>
            </a:pPr>
            <a:endParaRPr lang="en-US" altLang="ko-KR" sz="2000" dirty="0"/>
          </a:p>
          <a:p>
            <a:pPr algn="r">
              <a:lnSpc>
                <a:spcPct val="100000"/>
              </a:lnSpc>
            </a:pPr>
            <a:r>
              <a:rPr lang="en-US" altLang="ko-KR" sz="2000" dirty="0" smtClean="0"/>
              <a:t>Yonsei University</a:t>
            </a:r>
          </a:p>
          <a:p>
            <a:pPr algn="r">
              <a:lnSpc>
                <a:spcPct val="100000"/>
              </a:lnSpc>
            </a:pPr>
            <a:r>
              <a:rPr lang="en-US" altLang="ko-KR" sz="2000" dirty="0" smtClean="0"/>
              <a:t>Samsung Co. </a:t>
            </a:r>
            <a:r>
              <a:rPr lang="en-US" altLang="ko-KR" sz="2000" smtClean="0"/>
              <a:t>Ltd.</a:t>
            </a:r>
            <a:endParaRPr lang="ko-KR" altLang="en-US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063279" y="5661248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5504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Combined results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</p:nvPr>
        </p:nvGraphicFramePr>
        <p:xfrm>
          <a:off x="1043608" y="1988840"/>
          <a:ext cx="7056783" cy="3240359"/>
        </p:xfrm>
        <a:graphic>
          <a:graphicData uri="http://schemas.openxmlformats.org/drawingml/2006/table">
            <a:tbl>
              <a:tblPr/>
              <a:tblGrid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</a:tblGrid>
              <a:tr h="32952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All Intra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Random Access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Low delay B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22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22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2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952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971600" y="1556792"/>
            <a:ext cx="16059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F408 only.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1455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Combined results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1017108" y="1556792"/>
            <a:ext cx="3050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Combined with F407</a:t>
            </a:r>
            <a:endParaRPr lang="ko-KR" altLang="en-US" dirty="0"/>
          </a:p>
        </p:txBody>
      </p:sp>
      <p:graphicFrame>
        <p:nvGraphicFramePr>
          <p:cNvPr id="8" name="내용 개체 틀 7"/>
          <p:cNvGraphicFramePr>
            <a:graphicFrameLocks noGrp="1"/>
          </p:cNvGraphicFramePr>
          <p:nvPr>
            <p:ph idx="1"/>
          </p:nvPr>
        </p:nvGraphicFramePr>
        <p:xfrm>
          <a:off x="1043608" y="1988838"/>
          <a:ext cx="7056783" cy="3240359"/>
        </p:xfrm>
        <a:graphic>
          <a:graphicData uri="http://schemas.openxmlformats.org/drawingml/2006/table">
            <a:tbl>
              <a:tblPr/>
              <a:tblGrid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  <a:gridCol w="784087"/>
              </a:tblGrid>
              <a:tr h="32952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latin typeface="Arial"/>
                        </a:rPr>
                        <a:t>All Intra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Random Access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Low delay B 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2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1122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22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1800" b="0" i="0" u="none" strike="noStrike"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2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800" b="1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52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952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800" b="0" i="0" u="none" strike="noStrike" dirty="0"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1455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The proposed run and level mode coding scheme considers various context models based on block size, prediction mode and RQT depth.</a:t>
            </a:r>
          </a:p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Table size increase 91 bytes (without F407), and decrease 176  bytes (with F407), achieving the performance improvement.</a:t>
            </a:r>
          </a:p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Therefore, we recommend the proposed method to adopt HM</a:t>
            </a:r>
          </a:p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The proposed  method is cross-verified by SHARP (JCTVC-F404)</a:t>
            </a:r>
            <a:endParaRPr lang="ko-KR" altLang="en-US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014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- Thank you !</a:t>
            </a:r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491021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3200" dirty="0" smtClean="0"/>
              <a:t>CAVLC – run mode, intra</a:t>
            </a:r>
          </a:p>
          <a:p>
            <a:r>
              <a:rPr lang="en-US" altLang="ko-KR" sz="3200" dirty="0" smtClean="0"/>
              <a:t>Level coding methods</a:t>
            </a:r>
          </a:p>
          <a:p>
            <a:r>
              <a:rPr lang="en-US" altLang="ko-KR" sz="3200" dirty="0" smtClean="0"/>
              <a:t>VLC modification</a:t>
            </a:r>
          </a:p>
          <a:p>
            <a:endParaRPr lang="en-US" altLang="ko-KR" sz="3200" dirty="0"/>
          </a:p>
          <a:p>
            <a:r>
              <a:rPr lang="en-US" altLang="ko-KR" sz="3200" dirty="0" smtClean="0"/>
              <a:t>Combine with F407</a:t>
            </a:r>
          </a:p>
          <a:p>
            <a:r>
              <a:rPr lang="en-US" altLang="ko-KR" sz="3200" dirty="0" smtClean="0"/>
              <a:t>Combined results</a:t>
            </a:r>
          </a:p>
        </p:txBody>
      </p:sp>
    </p:spTree>
    <p:extLst>
      <p:ext uri="{BB962C8B-B14F-4D97-AF65-F5344CB8AC3E}">
        <p14:creationId xmlns:p14="http://schemas.microsoft.com/office/powerpoint/2010/main" xmlns="" val="29555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E446:Intra run mode coding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/>
              <a:t>Table modification</a:t>
            </a:r>
          </a:p>
          <a:p>
            <a:pPr lvl="1"/>
            <a:r>
              <a:rPr lang="en-US" altLang="ko-KR" sz="2400" dirty="0"/>
              <a:t>Current : two </a:t>
            </a:r>
            <a:r>
              <a:rPr lang="en-US" altLang="ko-KR" sz="2400" dirty="0" smtClean="0"/>
              <a:t>tables for </a:t>
            </a:r>
            <a:r>
              <a:rPr lang="en-US" altLang="ko-KR" sz="2400" dirty="0"/>
              <a:t>4x4 </a:t>
            </a:r>
            <a:r>
              <a:rPr lang="en-US" altLang="ko-KR" sz="2400" dirty="0" smtClean="0"/>
              <a:t>and </a:t>
            </a:r>
            <a:r>
              <a:rPr lang="en-US" altLang="ko-KR" sz="2400" dirty="0"/>
              <a:t>8x8, 16x16, 32 x32</a:t>
            </a:r>
          </a:p>
          <a:p>
            <a:pPr lvl="1"/>
            <a:r>
              <a:rPr lang="en-US" altLang="ko-KR" sz="2400" dirty="0"/>
              <a:t>8x8 and 16x16 has different distribution in run-level coding</a:t>
            </a:r>
          </a:p>
          <a:p>
            <a:pPr lvl="2"/>
            <a:r>
              <a:rPr lang="en-US" altLang="ko-KR" sz="2000" dirty="0"/>
              <a:t>Make another  [Tr1][</a:t>
            </a:r>
            <a:r>
              <a:rPr lang="en-US" altLang="ko-KR" sz="2000" dirty="0" err="1"/>
              <a:t>max_run</a:t>
            </a:r>
            <a:r>
              <a:rPr lang="en-US" altLang="ko-KR" sz="2000" dirty="0"/>
              <a:t>] table for 16x16, 32x32  blocks</a:t>
            </a:r>
          </a:p>
          <a:p>
            <a:pPr lvl="2"/>
            <a:r>
              <a:rPr lang="en-US" altLang="ko-KR" sz="2000" dirty="0"/>
              <a:t>Original table is changed based on new </a:t>
            </a:r>
            <a:r>
              <a:rPr lang="en-US" altLang="ko-KR" sz="2000" dirty="0" smtClean="0"/>
              <a:t>training</a:t>
            </a:r>
          </a:p>
          <a:p>
            <a:pPr lvl="1"/>
            <a:r>
              <a:rPr lang="en-US" altLang="ko-KR" sz="2400" dirty="0" smtClean="0"/>
              <a:t>“</a:t>
            </a:r>
            <a:r>
              <a:rPr lang="en-US" altLang="ko-KR" sz="2400" dirty="0"/>
              <a:t>v</a:t>
            </a:r>
            <a:r>
              <a:rPr lang="en-US" altLang="ko-KR" sz="2400" dirty="0" smtClean="0"/>
              <a:t>lcNum” table increment can be avoid</a:t>
            </a:r>
            <a:br>
              <a:rPr lang="en-US" altLang="ko-KR" sz="2400" dirty="0" smtClean="0"/>
            </a:br>
            <a:r>
              <a:rPr lang="en-US" altLang="ko-KR" sz="2400" dirty="0" smtClean="0"/>
              <a:t>(as combining with ‘</a:t>
            </a:r>
            <a:r>
              <a:rPr lang="en-US" altLang="ko-KR" sz="2400" dirty="0" err="1" smtClean="0"/>
              <a:t>vlc</a:t>
            </a:r>
            <a:r>
              <a:rPr lang="en-US" altLang="ko-KR" sz="2400" dirty="0" smtClean="0"/>
              <a:t> modification’)</a:t>
            </a:r>
            <a:br>
              <a:rPr lang="en-US" altLang="ko-KR" sz="2400" dirty="0" smtClean="0"/>
            </a:br>
            <a:r>
              <a:rPr lang="en-US" altLang="ko-KR" sz="2400" b="1" dirty="0" smtClean="0">
                <a:sym typeface="Wingdings" pitchFamily="2" charset="2"/>
              </a:rPr>
              <a:t> 100 byte increment  (432 bytes in E446)</a:t>
            </a:r>
            <a:endParaRPr lang="en-US" altLang="ko-KR" sz="2400" b="1" dirty="0"/>
          </a:p>
          <a:p>
            <a:endParaRPr lang="ko-KR" altLang="en-US" b="0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14966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E446:Intra run mode coding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5872198"/>
              </p:ext>
            </p:extLst>
          </p:nvPr>
        </p:nvGraphicFramePr>
        <p:xfrm>
          <a:off x="539552" y="1196752"/>
          <a:ext cx="8136903" cy="33120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661828"/>
                <a:gridCol w="1661828"/>
                <a:gridCol w="1573555"/>
                <a:gridCol w="1583509"/>
                <a:gridCol w="1656183"/>
              </a:tblGrid>
              <a:tr h="377511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HM </a:t>
                      </a:r>
                      <a:r>
                        <a:rPr lang="en-US" sz="1400" b="1" dirty="0" smtClean="0">
                          <a:effectLst/>
                        </a:rPr>
                        <a:t>3.0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Proposed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550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vlcNum Table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Parameter </a:t>
                      </a:r>
                      <a:r>
                        <a:rPr lang="en-US" sz="1400" b="1" dirty="0">
                          <a:effectLst/>
                        </a:rPr>
                        <a:t>table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ko-KR" sz="1400" b="1" dirty="0" smtClean="0">
                          <a:effectLst/>
                        </a:rPr>
                        <a:t>vlcNum Table</a:t>
                      </a:r>
                      <a:endParaRPr lang="ko-KR" altLang="ko-KR" sz="1400" b="1" dirty="0" smtClean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400" b="1" dirty="0" smtClean="0">
                          <a:effectLst/>
                        </a:rPr>
                        <a:t>Parameter table</a:t>
                      </a:r>
                      <a:endParaRPr lang="ko-KR" alt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7187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4x4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1x29</a:t>
                      </a:r>
                      <a:endParaRPr lang="ko-KR" sz="1400" b="1" dirty="0">
                        <a:effectLst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71873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8x8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(same table)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74204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altLang="en-US" sz="1400" b="1" dirty="0" smtClean="0">
                          <a:effectLst/>
                        </a:rPr>
                        <a:t>≥</a:t>
                      </a:r>
                      <a:r>
                        <a:rPr lang="en-US" sz="1400" b="1" dirty="0" smtClean="0">
                          <a:effectLst/>
                        </a:rPr>
                        <a:t> </a:t>
                      </a:r>
                      <a:r>
                        <a:rPr lang="en-US" sz="1400" b="1" dirty="0">
                          <a:effectLst/>
                        </a:rPr>
                        <a:t>16x16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altLang="ko-KR" sz="1400" b="1" dirty="0" smtClean="0">
                          <a:effectLst/>
                        </a:rPr>
                        <a:t>1x29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곱셈 기호 5"/>
          <p:cNvSpPr/>
          <p:nvPr/>
        </p:nvSpPr>
        <p:spPr bwMode="auto">
          <a:xfrm>
            <a:off x="5292080" y="1979124"/>
            <a:ext cx="1872208" cy="2952328"/>
          </a:xfrm>
          <a:prstGeom prst="mathMultiply">
            <a:avLst>
              <a:gd name="adj1" fmla="val 10552"/>
            </a:avLst>
          </a:prstGeom>
          <a:solidFill>
            <a:srgbClr val="CC0000">
              <a:alpha val="67059"/>
            </a:srgbClr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굴림" pitchFamily="50" charset="-127"/>
            </a:endParaRPr>
          </a:p>
        </p:txBody>
      </p:sp>
      <p:sp>
        <p:nvSpPr>
          <p:cNvPr id="7" name="사각형 설명선 6"/>
          <p:cNvSpPr/>
          <p:nvPr/>
        </p:nvSpPr>
        <p:spPr bwMode="auto">
          <a:xfrm>
            <a:off x="5004048" y="4725144"/>
            <a:ext cx="2880320" cy="432048"/>
          </a:xfrm>
          <a:prstGeom prst="wedgeRectCallout">
            <a:avLst>
              <a:gd name="adj1" fmla="val -10048"/>
              <a:gd name="adj2" fmla="val -110825"/>
            </a:avLst>
          </a:prstGeom>
          <a:noFill/>
          <a:ln w="38100" cap="flat" cmpd="sng" algn="ctr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600" dirty="0" err="1" smtClean="0">
                <a:solidFill>
                  <a:schemeClr val="tx1"/>
                </a:solidFill>
                <a:latin typeface="Arial" charset="0"/>
                <a:ea typeface="굴림" pitchFamily="50" charset="-127"/>
              </a:rPr>
              <a:t>vlc</a:t>
            </a:r>
            <a:r>
              <a:rPr kumimoji="1" lang="en-US" altLang="ko-KR" sz="1600" dirty="0" smtClean="0">
                <a:solidFill>
                  <a:schemeClr val="tx1"/>
                </a:solidFill>
                <a:latin typeface="Arial" charset="0"/>
                <a:ea typeface="굴림" pitchFamily="50" charset="-127"/>
              </a:rPr>
              <a:t> modification (13 elements)</a:t>
            </a:r>
            <a:endParaRPr kumimoji="1" lang="ko-KR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Level coding </a:t>
            </a:r>
            <a:r>
              <a:rPr lang="en-US" altLang="ko-KR" dirty="0" smtClean="0"/>
              <a:t>methods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Modifications </a:t>
            </a:r>
            <a:r>
              <a:rPr lang="en-US" altLang="ko-KR" dirty="0"/>
              <a:t>to </a:t>
            </a:r>
            <a:r>
              <a:rPr lang="en-US" altLang="ko-KR" dirty="0" smtClean="0"/>
              <a:t>VLC table selection </a:t>
            </a:r>
            <a:r>
              <a:rPr lang="en-US" altLang="ko-KR" dirty="0"/>
              <a:t>in level </a:t>
            </a:r>
            <a:r>
              <a:rPr lang="en-US" altLang="ko-KR" dirty="0" smtClean="0"/>
              <a:t>mode</a:t>
            </a:r>
          </a:p>
          <a:p>
            <a:pPr lvl="1"/>
            <a:r>
              <a:rPr lang="en-US" altLang="ko-KR" dirty="0" smtClean="0"/>
              <a:t>Use different threshold set depends on  block type</a:t>
            </a:r>
            <a:br>
              <a:rPr lang="en-US" altLang="ko-KR" dirty="0" smtClean="0"/>
            </a:br>
            <a:r>
              <a:rPr lang="en-US" altLang="ko-KR" dirty="0" smtClean="0"/>
              <a:t>(intra </a:t>
            </a:r>
            <a:r>
              <a:rPr lang="en-US" altLang="ko-KR" dirty="0"/>
              <a:t>luma, P luma, B luma, or chroma)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Threshold refinement using RQT depth.</a:t>
            </a:r>
          </a:p>
          <a:p>
            <a:pPr lvl="2"/>
            <a:r>
              <a:rPr lang="en-US" altLang="ko-KR" dirty="0" smtClean="0"/>
              <a:t>Intra Luma, 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= τ – </a:t>
            </a:r>
            <a:r>
              <a:rPr lang="en-US" altLang="ko-KR" dirty="0" err="1" smtClean="0"/>
              <a:t>RQTdepth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Inter Luma, 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= </a:t>
            </a:r>
            <a:r>
              <a:rPr lang="en-US" altLang="ko-KR" dirty="0"/>
              <a:t>τ – </a:t>
            </a:r>
            <a:r>
              <a:rPr lang="en-US" altLang="ko-KR" dirty="0" err="1" smtClean="0"/>
              <a:t>RQTdepth</a:t>
            </a:r>
            <a:r>
              <a:rPr lang="en-US" altLang="ko-KR" dirty="0" smtClean="0"/>
              <a:t> – (</a:t>
            </a:r>
            <a:r>
              <a:rPr lang="en-US" altLang="ko-KR" dirty="0" err="1" smtClean="0"/>
              <a:t>RQTdepth</a:t>
            </a:r>
            <a:r>
              <a:rPr lang="en-US" altLang="ko-KR" dirty="0" smtClean="0"/>
              <a:t>&gt;0?1:0)</a:t>
            </a:r>
          </a:p>
          <a:p>
            <a:pPr lvl="2"/>
            <a:r>
              <a:rPr lang="en-US" altLang="ko-KR" dirty="0" smtClean="0"/>
              <a:t>Chroma, </a:t>
            </a:r>
            <a:r>
              <a:rPr lang="en-US" altLang="ko-KR" dirty="0" err="1" smtClean="0"/>
              <a:t>Th</a:t>
            </a:r>
            <a:r>
              <a:rPr lang="en-US" altLang="ko-KR" dirty="0" smtClean="0"/>
              <a:t> = </a:t>
            </a:r>
            <a:r>
              <a:rPr lang="en-US" altLang="ko-KR" dirty="0"/>
              <a:t>τ</a:t>
            </a:r>
          </a:p>
          <a:p>
            <a:pPr marL="914400" lvl="2" indent="0">
              <a:buNone/>
            </a:pPr>
            <a:endParaRPr lang="en-US" altLang="ko-KR" dirty="0"/>
          </a:p>
          <a:p>
            <a:pPr lvl="2"/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03" b="16522"/>
          <a:stretch/>
        </p:blipFill>
        <p:spPr bwMode="auto">
          <a:xfrm>
            <a:off x="1691681" y="3963710"/>
            <a:ext cx="6048671" cy="220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304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v</a:t>
            </a:r>
            <a:r>
              <a:rPr lang="en-US" altLang="ko-KR" dirty="0" err="1" smtClean="0"/>
              <a:t>lc</a:t>
            </a:r>
            <a:r>
              <a:rPr lang="en-US" altLang="ko-KR" dirty="0" smtClean="0"/>
              <a:t> modification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Parameterized vlc</a:t>
            </a:r>
          </a:p>
          <a:p>
            <a:pPr lvl="1"/>
            <a:r>
              <a:rPr lang="en-US" altLang="ko-KR" dirty="0" smtClean="0"/>
              <a:t>Extends vlcNum 0~5 and 8</a:t>
            </a:r>
          </a:p>
          <a:p>
            <a:pPr lvl="1"/>
            <a:r>
              <a:rPr lang="en-US" altLang="ko-KR" dirty="0" smtClean="0"/>
              <a:t>Make “transition prefix length” to variable from constant, “6”.</a:t>
            </a:r>
          </a:p>
          <a:p>
            <a:pPr lvl="1"/>
            <a:r>
              <a:rPr lang="en-US" altLang="ko-KR" dirty="0" smtClean="0"/>
              <a:t>Extends vlcNum 8 to Unary-Max coding</a:t>
            </a:r>
            <a:br>
              <a:rPr lang="en-US" altLang="ko-KR" dirty="0" smtClean="0"/>
            </a:br>
            <a:r>
              <a:rPr lang="en-US" altLang="ko-KR" dirty="0" smtClean="0">
                <a:sym typeface="Wingdings" pitchFamily="2" charset="2"/>
              </a:rPr>
              <a:t> most of cases ‘vlcNum 0’ might be merged to unary-max coding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grpSp>
        <p:nvGrpSpPr>
          <p:cNvPr id="20" name="그룹 19"/>
          <p:cNvGrpSpPr/>
          <p:nvPr/>
        </p:nvGrpSpPr>
        <p:grpSpPr>
          <a:xfrm>
            <a:off x="2563827" y="3356992"/>
            <a:ext cx="5248533" cy="2952328"/>
            <a:chOff x="1163142" y="3068960"/>
            <a:chExt cx="6145162" cy="3240360"/>
          </a:xfrm>
        </p:grpSpPr>
        <p:sp>
          <p:nvSpPr>
            <p:cNvPr id="5" name="순서도: 판단 4"/>
            <p:cNvSpPr/>
            <p:nvPr/>
          </p:nvSpPr>
          <p:spPr bwMode="auto">
            <a:xfrm>
              <a:off x="1259632" y="3933056"/>
              <a:ext cx="1512168" cy="660779"/>
            </a:xfrm>
            <a:prstGeom prst="flowChartDecision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vlcNum == 5</a:t>
              </a:r>
              <a:endParaRPr kumimoji="1" lang="ko-KR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7" name="순서도: 판단 6"/>
            <p:cNvSpPr/>
            <p:nvPr/>
          </p:nvSpPr>
          <p:spPr bwMode="auto">
            <a:xfrm>
              <a:off x="4167702" y="3933054"/>
              <a:ext cx="2298855" cy="660778"/>
            </a:xfrm>
            <a:prstGeom prst="flowChartDecision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200" b="1" dirty="0" err="1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cn</a:t>
              </a:r>
              <a:r>
                <a:rPr kumimoji="1" lang="en-US" altLang="ko-KR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 &lt; </a:t>
              </a:r>
              <a:r>
                <a:rPr kumimoji="1" lang="en-US" altLang="ko-KR" sz="1200" b="1" dirty="0" err="1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param</a:t>
              </a:r>
              <a:r>
                <a:rPr kumimoji="1" lang="ko-KR" altLang="en-US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 </a:t>
              </a:r>
              <a:r>
                <a:rPr kumimoji="1" lang="en-US" altLang="ko-KR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/>
              </a:r>
              <a:br>
                <a:rPr kumimoji="1" lang="en-US" altLang="ko-KR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</a:br>
              <a:r>
                <a:rPr kumimoji="1" lang="en-US" altLang="ko-KR" sz="1200" b="1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x 1&lt;&lt;vlcNum</a:t>
              </a:r>
              <a:endParaRPr kumimoji="1" lang="ko-KR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8" name="순서도: 수행의 시작/종료 7"/>
            <p:cNvSpPr/>
            <p:nvPr/>
          </p:nvSpPr>
          <p:spPr bwMode="auto">
            <a:xfrm>
              <a:off x="1331640" y="3068960"/>
              <a:ext cx="1391195" cy="385454"/>
            </a:xfrm>
            <a:prstGeom prst="flowChartTerminator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START</a:t>
              </a:r>
              <a:endParaRPr kumimoji="1" lang="ko-KR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0" name="순서도: 수행의 시작/종료 9"/>
            <p:cNvSpPr/>
            <p:nvPr/>
          </p:nvSpPr>
          <p:spPr bwMode="auto">
            <a:xfrm>
              <a:off x="1312590" y="5923866"/>
              <a:ext cx="1391195" cy="385454"/>
            </a:xfrm>
            <a:prstGeom prst="flowChartTerminator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END</a:t>
              </a:r>
              <a:endParaRPr kumimoji="1" lang="ko-KR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1" name="순서도: 종속 처리 10"/>
            <p:cNvSpPr/>
            <p:nvPr/>
          </p:nvSpPr>
          <p:spPr bwMode="auto">
            <a:xfrm>
              <a:off x="1163142" y="5013175"/>
              <a:ext cx="1728192" cy="576064"/>
            </a:xfrm>
            <a:prstGeom prst="flowChartPredefinedProcess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Unary-Max </a:t>
              </a:r>
            </a:p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coding</a:t>
              </a:r>
              <a:endParaRPr kumimoji="1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2" name="순서도: 종속 처리 11"/>
            <p:cNvSpPr/>
            <p:nvPr/>
          </p:nvSpPr>
          <p:spPr bwMode="auto">
            <a:xfrm>
              <a:off x="3457972" y="5013176"/>
              <a:ext cx="1728192" cy="576064"/>
            </a:xfrm>
            <a:prstGeom prst="flowChartPredefinedProcess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Coding </a:t>
              </a:r>
            </a:p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M</a:t>
              </a:r>
              <a:r>
                <a:rPr kumimoji="1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ethods1</a:t>
              </a:r>
            </a:p>
          </p:txBody>
        </p:sp>
        <p:sp>
          <p:nvSpPr>
            <p:cNvPr id="13" name="순서도: 종속 처리 12"/>
            <p:cNvSpPr/>
            <p:nvPr/>
          </p:nvSpPr>
          <p:spPr bwMode="auto">
            <a:xfrm>
              <a:off x="5580112" y="5013176"/>
              <a:ext cx="1728192" cy="576064"/>
            </a:xfrm>
            <a:prstGeom prst="flowChartPredefinedProcess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dirty="0" smtClean="0">
                  <a:solidFill>
                    <a:schemeClr val="tx1"/>
                  </a:solidFill>
                  <a:latin typeface="Arial" charset="0"/>
                  <a:ea typeface="굴림" pitchFamily="50" charset="-127"/>
                </a:rPr>
                <a:t>Coding</a:t>
              </a:r>
            </a:p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굴림" pitchFamily="50" charset="-127"/>
                </a:rPr>
                <a:t>Methods 2</a:t>
              </a:r>
              <a:endParaRPr kumimoji="1" lang="ko-KR" alt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cxnSp>
          <p:nvCxnSpPr>
            <p:cNvPr id="15" name="직선 화살표 연결선 14"/>
            <p:cNvCxnSpPr>
              <a:stCxn id="8" idx="2"/>
              <a:endCxn id="5" idx="0"/>
            </p:cNvCxnSpPr>
            <p:nvPr/>
          </p:nvCxnSpPr>
          <p:spPr bwMode="auto">
            <a:xfrm rot="5400000">
              <a:off x="1782156" y="3687974"/>
              <a:ext cx="478642" cy="1152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" name="직선 화살표 연결선 16"/>
            <p:cNvCxnSpPr>
              <a:stCxn id="5" idx="2"/>
              <a:endCxn id="11" idx="0"/>
            </p:cNvCxnSpPr>
            <p:nvPr/>
          </p:nvCxnSpPr>
          <p:spPr bwMode="auto">
            <a:xfrm>
              <a:off x="2015715" y="4593834"/>
              <a:ext cx="11523" cy="419341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" name="직선 화살표 연결선 18"/>
            <p:cNvCxnSpPr>
              <a:stCxn id="11" idx="2"/>
              <a:endCxn id="10" idx="0"/>
            </p:cNvCxnSpPr>
            <p:nvPr/>
          </p:nvCxnSpPr>
          <p:spPr bwMode="auto">
            <a:xfrm flipH="1">
              <a:off x="2008187" y="5589239"/>
              <a:ext cx="19052" cy="334628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" name="꺾인 연결선 20"/>
            <p:cNvCxnSpPr>
              <a:stCxn id="8" idx="2"/>
              <a:endCxn id="7" idx="0"/>
            </p:cNvCxnSpPr>
            <p:nvPr/>
          </p:nvCxnSpPr>
          <p:spPr bwMode="auto">
            <a:xfrm rot="16200000" flipH="1">
              <a:off x="3432864" y="2048787"/>
              <a:ext cx="478641" cy="3289892"/>
            </a:xfrm>
            <a:prstGeom prst="bentConnector3">
              <a:avLst>
                <a:gd name="adj1" fmla="val 35439"/>
              </a:avLst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꺾인 연결선 22"/>
            <p:cNvCxnSpPr>
              <a:stCxn id="7" idx="2"/>
              <a:endCxn id="12" idx="0"/>
            </p:cNvCxnSpPr>
            <p:nvPr/>
          </p:nvCxnSpPr>
          <p:spPr bwMode="auto">
            <a:xfrm rot="5400000">
              <a:off x="4609928" y="4305974"/>
              <a:ext cx="419344" cy="995060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꺾인 연결선 24"/>
            <p:cNvCxnSpPr>
              <a:stCxn id="7" idx="2"/>
              <a:endCxn id="13" idx="0"/>
            </p:cNvCxnSpPr>
            <p:nvPr/>
          </p:nvCxnSpPr>
          <p:spPr bwMode="auto">
            <a:xfrm rot="16200000" flipH="1">
              <a:off x="5670997" y="4239964"/>
              <a:ext cx="419344" cy="1127079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7" name="꺾인 연결선 26"/>
            <p:cNvCxnSpPr>
              <a:stCxn id="12" idx="2"/>
              <a:endCxn id="10" idx="0"/>
            </p:cNvCxnSpPr>
            <p:nvPr/>
          </p:nvCxnSpPr>
          <p:spPr bwMode="auto">
            <a:xfrm rot="5400000">
              <a:off x="2997815" y="4599613"/>
              <a:ext cx="334626" cy="2313880"/>
            </a:xfrm>
            <a:prstGeom prst="bentConnector3">
              <a:avLst>
                <a:gd name="adj1" fmla="val 32505"/>
              </a:avLst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9" name="꺾인 연결선 28"/>
            <p:cNvCxnSpPr>
              <a:stCxn id="13" idx="2"/>
              <a:endCxn id="10" idx="0"/>
            </p:cNvCxnSpPr>
            <p:nvPr/>
          </p:nvCxnSpPr>
          <p:spPr bwMode="auto">
            <a:xfrm rot="5400000">
              <a:off x="4058885" y="3538543"/>
              <a:ext cx="334626" cy="4436020"/>
            </a:xfrm>
            <a:prstGeom prst="bentConnector3">
              <a:avLst>
                <a:gd name="adj1" fmla="val 30005"/>
              </a:avLst>
            </a:prstGeom>
            <a:solidFill>
              <a:schemeClr val="accent1"/>
            </a:solidFill>
            <a:ln w="38100" cap="flat" cmpd="sng" algn="ctr">
              <a:solidFill>
                <a:srgbClr val="8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xmlns="" val="173296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Vlc modification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Run mode vlcNum parameterization</a:t>
            </a:r>
          </a:p>
          <a:p>
            <a:pPr lvl="1"/>
            <a:r>
              <a:rPr lang="en-US" altLang="ko-KR" dirty="0" smtClean="0"/>
              <a:t>Four modes are available.</a:t>
            </a:r>
          </a:p>
          <a:p>
            <a:pPr lvl="1"/>
            <a:r>
              <a:rPr lang="en-US" altLang="ko-KR" dirty="0" smtClean="0"/>
              <a:t>In very </a:t>
            </a:r>
            <a:r>
              <a:rPr lang="en-US" altLang="ko-KR" dirty="0"/>
              <a:t>l</a:t>
            </a:r>
            <a:r>
              <a:rPr lang="en-US" altLang="ko-KR" dirty="0" smtClean="0"/>
              <a:t>ow </a:t>
            </a:r>
            <a:r>
              <a:rPr lang="en-US" altLang="ko-KR" dirty="0" err="1" smtClean="0"/>
              <a:t>maxrun</a:t>
            </a:r>
            <a:r>
              <a:rPr lang="en-US" altLang="ko-KR" dirty="0" smtClean="0"/>
              <a:t>( &lt; th1), unary-max,</a:t>
            </a:r>
          </a:p>
          <a:p>
            <a:pPr lvl="1"/>
            <a:r>
              <a:rPr lang="en-US" altLang="ko-KR" dirty="0" smtClean="0"/>
              <a:t>In low </a:t>
            </a:r>
            <a:r>
              <a:rPr lang="en-US" altLang="ko-KR" dirty="0" err="1" smtClean="0"/>
              <a:t>maxrun</a:t>
            </a:r>
            <a:r>
              <a:rPr lang="en-US" altLang="ko-KR" dirty="0" smtClean="0"/>
              <a:t> (&lt; th2), vlcNum = 1 </a:t>
            </a:r>
            <a:r>
              <a:rPr lang="en-US" altLang="ko-KR" dirty="0"/>
              <a:t>&amp; </a:t>
            </a:r>
            <a:r>
              <a:rPr lang="en-US" altLang="ko-KR" dirty="0" smtClean="0"/>
              <a:t>parameter = maxrun+1</a:t>
            </a:r>
          </a:p>
          <a:p>
            <a:pPr lvl="1"/>
            <a:r>
              <a:rPr lang="en-US" altLang="ko-KR" dirty="0" smtClean="0"/>
              <a:t>In high </a:t>
            </a:r>
            <a:r>
              <a:rPr lang="en-US" altLang="ko-KR" dirty="0" err="1" smtClean="0"/>
              <a:t>maxrun</a:t>
            </a:r>
            <a:r>
              <a:rPr lang="en-US" altLang="ko-KR" dirty="0" smtClean="0"/>
              <a:t>(&lt; th3), vlcNum = 2 </a:t>
            </a:r>
            <a:r>
              <a:rPr lang="en-US" altLang="ko-KR" dirty="0"/>
              <a:t>&amp; </a:t>
            </a:r>
            <a:r>
              <a:rPr lang="en-US" altLang="ko-KR" dirty="0" smtClean="0"/>
              <a:t>parameter = (maxrun+1)&gt;&gt;1</a:t>
            </a:r>
          </a:p>
          <a:p>
            <a:pPr lvl="1"/>
            <a:r>
              <a:rPr lang="en-US" altLang="ko-KR" dirty="0" smtClean="0"/>
              <a:t>In very </a:t>
            </a:r>
            <a:r>
              <a:rPr lang="en-US" altLang="ko-KR" dirty="0"/>
              <a:t>h</a:t>
            </a:r>
            <a:r>
              <a:rPr lang="en-US" altLang="ko-KR" dirty="0" smtClean="0"/>
              <a:t>igh </a:t>
            </a:r>
            <a:r>
              <a:rPr lang="en-US" altLang="ko-KR" dirty="0" err="1" smtClean="0"/>
              <a:t>maxrun</a:t>
            </a:r>
            <a:r>
              <a:rPr lang="en-US" altLang="ko-KR" dirty="0" smtClean="0"/>
              <a:t>, constant vlcNum and parameter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Level mode vlcNum parameterization</a:t>
            </a:r>
          </a:p>
          <a:p>
            <a:pPr lvl="1"/>
            <a:r>
              <a:rPr lang="en-US" altLang="ko-KR" dirty="0" smtClean="0"/>
              <a:t>In first parameter, vlcNum is same as before</a:t>
            </a:r>
          </a:p>
          <a:p>
            <a:pPr lvl="1"/>
            <a:r>
              <a:rPr lang="en-US" altLang="ko-KR" dirty="0" smtClean="0"/>
              <a:t>Parameter is defined for luma and chroma, separately</a:t>
            </a:r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2575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533400" y="1052736"/>
            <a:ext cx="8305800" cy="531948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latinLnBrk="1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28238D"/>
              </a:buClr>
              <a:buSzPct val="105000"/>
              <a:buFont typeface="Wingdings" pitchFamily="2" charset="2"/>
              <a:buChar char="l"/>
              <a:defRPr kumimoji="1"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latinLnBrk="1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50000"/>
              <a:buFont typeface="Wingdings" pitchFamily="2" charset="2"/>
              <a:buChar char="§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latinLnBrk="1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28238D"/>
              </a:buClr>
              <a:buSzPct val="135000"/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latinLnBrk="1" hangingPunct="0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Pct val="120000"/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5pPr>
            <a:lvl6pPr marL="25146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6pPr>
            <a:lvl7pPr marL="29718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7pPr>
            <a:lvl8pPr marL="34290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8pPr>
            <a:lvl9pPr marL="3886200" indent="-228600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ea"/>
                <a:ea typeface="+mn-ea"/>
              </a:defRPr>
            </a:lvl9pPr>
          </a:lstStyle>
          <a:p>
            <a:r>
              <a:rPr lang="en-US" altLang="ko-KR" dirty="0" smtClean="0"/>
              <a:t> Proposal</a:t>
            </a:r>
            <a:endParaRPr lang="en-US" altLang="ko-KR" sz="2000" dirty="0" smtClean="0"/>
          </a:p>
          <a:p>
            <a:pPr lvl="1"/>
            <a:r>
              <a:rPr lang="en-US" altLang="ko-KR" dirty="0" smtClean="0"/>
              <a:t>For mapping</a:t>
            </a:r>
            <a:r>
              <a:rPr lang="en-US" altLang="ko-KR" i="1" dirty="0" smtClean="0"/>
              <a:t> {</a:t>
            </a:r>
            <a:r>
              <a:rPr lang="en-US" altLang="ko-KR" i="1" dirty="0" err="1" smtClean="0"/>
              <a:t>lev</a:t>
            </a:r>
            <a:r>
              <a:rPr lang="en-US" altLang="ko-KR" i="1" dirty="0" smtClean="0"/>
              <a:t>, run} </a:t>
            </a:r>
            <a:r>
              <a:rPr lang="en-US" altLang="ko-KR" dirty="0" smtClean="0"/>
              <a:t>pairs to code number </a:t>
            </a:r>
            <a:r>
              <a:rPr lang="en-US" altLang="ko-KR" i="1" dirty="0" err="1" smtClean="0"/>
              <a:t>cn</a:t>
            </a:r>
            <a:r>
              <a:rPr lang="en-US" altLang="ko-KR" dirty="0" smtClean="0"/>
              <a:t>, formula and parameter tables for </a:t>
            </a:r>
            <a:r>
              <a:rPr lang="en-US" altLang="ko-KR" i="1" dirty="0" smtClean="0"/>
              <a:t>cn1</a:t>
            </a:r>
            <a:r>
              <a:rPr lang="en-US" altLang="ko-KR" dirty="0" smtClean="0"/>
              <a:t> &amp; </a:t>
            </a:r>
            <a:r>
              <a:rPr lang="en-US" altLang="ko-KR" i="1" dirty="0" smtClean="0"/>
              <a:t>cn2</a:t>
            </a:r>
            <a:r>
              <a:rPr lang="en-US" altLang="ko-KR" dirty="0" smtClean="0"/>
              <a:t> are used instead of run-level table.</a:t>
            </a:r>
          </a:p>
          <a:p>
            <a:pPr lvl="1"/>
            <a:r>
              <a:rPr lang="en-US" altLang="ko-KR" dirty="0" smtClean="0"/>
              <a:t>Parameter tables for </a:t>
            </a:r>
            <a:r>
              <a:rPr lang="en-US" altLang="ko-KR" i="1" dirty="0" smtClean="0"/>
              <a:t>cn1</a:t>
            </a:r>
            <a:r>
              <a:rPr lang="en-US" altLang="ko-KR" dirty="0" smtClean="0"/>
              <a:t> &amp; </a:t>
            </a:r>
            <a:r>
              <a:rPr lang="en-US" altLang="ko-KR" i="1" dirty="0" smtClean="0"/>
              <a:t>cn2</a:t>
            </a:r>
            <a:r>
              <a:rPr lang="en-US" altLang="ko-KR" dirty="0" smtClean="0"/>
              <a:t> are determined according to </a:t>
            </a:r>
            <a:r>
              <a:rPr lang="en-US" altLang="ko-KR" i="1" dirty="0" smtClean="0"/>
              <a:t>tr1s</a:t>
            </a:r>
            <a:r>
              <a:rPr lang="en-US" altLang="ko-KR" dirty="0" smtClean="0"/>
              <a:t>(=0 / ≠0) and </a:t>
            </a:r>
            <a:r>
              <a:rPr lang="en-US" altLang="ko-KR" i="1" dirty="0" err="1" smtClean="0"/>
              <a:t>trSize</a:t>
            </a:r>
            <a:r>
              <a:rPr lang="en-US" altLang="ko-KR" dirty="0" smtClean="0"/>
              <a:t>(=4x4 / ≥8x8)</a:t>
            </a:r>
          </a:p>
          <a:p>
            <a:pPr lvl="1"/>
            <a:r>
              <a:rPr lang="en-US" altLang="ko-KR" i="1" dirty="0" smtClean="0"/>
              <a:t>cn1</a:t>
            </a:r>
            <a:r>
              <a:rPr lang="en-US" altLang="ko-KR" dirty="0" smtClean="0"/>
              <a:t> is </a:t>
            </a:r>
            <a:r>
              <a:rPr lang="en-US" altLang="ko-KR" i="1" dirty="0" err="1" smtClean="0"/>
              <a:t>cn</a:t>
            </a:r>
            <a:r>
              <a:rPr lang="en-US" altLang="ko-KR" i="1" dirty="0" smtClean="0"/>
              <a:t> </a:t>
            </a:r>
            <a:r>
              <a:rPr lang="en-US" altLang="ko-KR" dirty="0" smtClean="0"/>
              <a:t>for </a:t>
            </a:r>
            <a:r>
              <a:rPr lang="en-US" altLang="ko-KR" i="1" dirty="0" smtClean="0"/>
              <a:t>{</a:t>
            </a:r>
            <a:r>
              <a:rPr lang="en-US" altLang="ko-KR" i="1" dirty="0" err="1" smtClean="0"/>
              <a:t>lev</a:t>
            </a:r>
            <a:r>
              <a:rPr lang="en-US" altLang="ko-KR" i="1" dirty="0" smtClean="0"/>
              <a:t>=0, run=maxrun+1}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i="1" dirty="0" smtClean="0"/>
              <a:t>cn2</a:t>
            </a:r>
            <a:r>
              <a:rPr lang="en-US" altLang="ko-KR" dirty="0" smtClean="0"/>
              <a:t> is </a:t>
            </a:r>
            <a:r>
              <a:rPr lang="en-US" altLang="ko-KR" i="1" dirty="0" err="1" smtClean="0"/>
              <a:t>cn</a:t>
            </a:r>
            <a:r>
              <a:rPr lang="en-US" altLang="ko-KR" i="1" dirty="0" smtClean="0"/>
              <a:t> </a:t>
            </a:r>
            <a:r>
              <a:rPr lang="en-US" altLang="ko-KR" dirty="0" smtClean="0"/>
              <a:t>for </a:t>
            </a:r>
            <a:r>
              <a:rPr lang="en-US" altLang="ko-KR" i="1" dirty="0" smtClean="0"/>
              <a:t>{</a:t>
            </a:r>
            <a:r>
              <a:rPr lang="en-US" altLang="ko-KR" i="1" dirty="0" err="1" smtClean="0"/>
              <a:t>lev</a:t>
            </a:r>
            <a:r>
              <a:rPr lang="en-US" altLang="ko-KR" i="1" dirty="0" smtClean="0"/>
              <a:t>=1, run=0}.</a:t>
            </a:r>
          </a:p>
          <a:p>
            <a:pPr lvl="1"/>
            <a:endParaRPr lang="en-US" altLang="ko-KR" dirty="0" smtClean="0"/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533400" y="115888"/>
            <a:ext cx="8305800" cy="792162"/>
          </a:xfrm>
          <a:prstGeom prst="rect">
            <a:avLst/>
          </a:prstGeom>
        </p:spPr>
        <p:txBody>
          <a:bodyPr/>
          <a:lstStyle>
            <a:lvl1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2pPr>
            <a:lvl3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3pPr>
            <a:lvl4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4pPr>
            <a:lvl5pPr algn="l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5pPr>
            <a:lvl6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6pPr>
            <a:lvl7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7pPr>
            <a:lvl8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8pPr>
            <a:lvl9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2"/>
                </a:solidFill>
                <a:latin typeface="Tahoma" pitchFamily="34" charset="0"/>
                <a:ea typeface="HY헤드라인M" pitchFamily="18" charset="-127"/>
              </a:defRPr>
            </a:lvl9pPr>
          </a:lstStyle>
          <a:p>
            <a:r>
              <a:rPr lang="en-US" altLang="ko-KR" sz="2400" dirty="0" smtClean="0"/>
              <a:t>Run-mode coding improvement with table reduction in CAVLC (JCTVC-F407)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736745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Combined results</a:t>
            </a:r>
            <a:endParaRPr lang="ko-KR" altLang="en-US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</p:nvPr>
        </p:nvGraphicFramePr>
        <p:xfrm>
          <a:off x="1043608" y="1196752"/>
          <a:ext cx="6840760" cy="4905521"/>
        </p:xfrm>
        <a:graphic>
          <a:graphicData uri="http://schemas.openxmlformats.org/drawingml/2006/table">
            <a:tbl>
              <a:tblPr/>
              <a:tblGrid>
                <a:gridCol w="1329623"/>
                <a:gridCol w="1490746"/>
                <a:gridCol w="1490746"/>
                <a:gridCol w="1490746"/>
                <a:gridCol w="1038899"/>
              </a:tblGrid>
              <a:tr h="28803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Table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Features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HM3.0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Proposal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Diff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52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INTRA(E446)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4x4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5*15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5*15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145</a:t>
                      </a:r>
                      <a:endParaRPr lang="ko-KR" sz="16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8x8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16x16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all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220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356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threshold for level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1*5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19</a:t>
                      </a:r>
                      <a:endParaRPr lang="ko-KR" sz="16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P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B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Chroma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all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24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rowSpan="7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vlcNum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INTRA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4*4 (13 elems)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-68</a:t>
                      </a:r>
                      <a:b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(-73 elems)</a:t>
                      </a:r>
                      <a:endParaRPr lang="ko-KR" sz="16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INTER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2*4 (8 elems)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Chroma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3*4 (10 elems)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level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2*6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all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48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0911"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INTER (F407)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run-level table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28*29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0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-636</a:t>
                      </a:r>
                      <a:b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1200" b="1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(-258 elems)</a:t>
                      </a:r>
                      <a:endParaRPr lang="ko-KR" sz="16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9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tables for cn0 &amp; cn1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4*1*29+4*1*15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70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all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812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176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0192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sum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Times New Roman"/>
                        </a:rPr>
                        <a:t>　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1153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kern="10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614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-</a:t>
                      </a: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540</a:t>
                      </a:r>
                      <a:b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US" sz="12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(-167 </a:t>
                      </a:r>
                      <a:r>
                        <a:rPr lang="en-US" sz="1200" b="1" kern="100" dirty="0" err="1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elems</a:t>
                      </a:r>
                      <a:r>
                        <a:rPr lang="en-US" sz="1200" b="1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)</a:t>
                      </a:r>
                      <a:endParaRPr lang="ko-KR" sz="1600" b="1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1455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</p:tagLst>
</file>

<file path=ppt/theme/theme1.xml><?xml version="1.0" encoding="utf-8"?>
<a:theme xmlns:a="http://schemas.openxmlformats.org/drawingml/2006/main" name="defencemode">
  <a:themeElements>
    <a:clrScheme name="defencemod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encemode">
      <a:majorFont>
        <a:latin typeface="Tahoma"/>
        <a:ea typeface="HY헤드라인M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</a:objectDefaults>
  <a:extraClrSchemeLst>
    <a:extraClrScheme>
      <a:clrScheme name="defencemod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encemod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66359</TotalTime>
  <Words>765</Words>
  <Application>Microsoft Office PowerPoint</Application>
  <PresentationFormat>화면 슬라이드 쇼(4:3)</PresentationFormat>
  <Paragraphs>318</Paragraphs>
  <Slides>13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defencemode</vt:lpstr>
      <vt:lpstr>CE5: Run and level mode coding improvement in CAVLC (JCTVC-F408)</vt:lpstr>
      <vt:lpstr>Contents</vt:lpstr>
      <vt:lpstr>E446:Intra run mode coding</vt:lpstr>
      <vt:lpstr>E446:Intra run mode coding</vt:lpstr>
      <vt:lpstr>Level coding methods</vt:lpstr>
      <vt:lpstr>vlc modification</vt:lpstr>
      <vt:lpstr>Vlc modification</vt:lpstr>
      <vt:lpstr>슬라이드 8</vt:lpstr>
      <vt:lpstr>Combined results</vt:lpstr>
      <vt:lpstr>Combined results</vt:lpstr>
      <vt:lpstr>Combined results</vt:lpstr>
      <vt:lpstr>Conclusion</vt:lpstr>
      <vt:lpstr>END</vt:lpstr>
    </vt:vector>
  </TitlesOfParts>
  <Company>정보통신연구실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JCTVC-E446</dc:title>
  <dc:creator>Yonsei Unisersity</dc:creator>
  <cp:keywords>LCEC</cp:keywords>
  <cp:lastModifiedBy>mvpcom</cp:lastModifiedBy>
  <cp:revision>4463</cp:revision>
  <cp:lastPrinted>2011-01-31T04:22:27Z</cp:lastPrinted>
  <dcterms:created xsi:type="dcterms:W3CDTF">2001-04-18T04:46:08Z</dcterms:created>
  <dcterms:modified xsi:type="dcterms:W3CDTF">2011-07-14T07:31:50Z</dcterms:modified>
</cp:coreProperties>
</file>