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02" r:id="rId1"/>
  </p:sldMasterIdLst>
  <p:notesMasterIdLst>
    <p:notesMasterId r:id="rId15"/>
  </p:notesMasterIdLst>
  <p:sldIdLst>
    <p:sldId id="256" r:id="rId2"/>
    <p:sldId id="339" r:id="rId3"/>
    <p:sldId id="336" r:id="rId4"/>
    <p:sldId id="344" r:id="rId5"/>
    <p:sldId id="342" r:id="rId6"/>
    <p:sldId id="326" r:id="rId7"/>
    <p:sldId id="340" r:id="rId8"/>
    <p:sldId id="345" r:id="rId9"/>
    <p:sldId id="343" r:id="rId10"/>
    <p:sldId id="341" r:id="rId11"/>
    <p:sldId id="319" r:id="rId12"/>
    <p:sldId id="346" r:id="rId13"/>
    <p:sldId id="348" r:id="rId1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9900"/>
    <a:srgbClr val="0066FF"/>
    <a:srgbClr val="CCFFCC"/>
    <a:srgbClr val="FFCCFF"/>
    <a:srgbClr val="FF0000"/>
    <a:srgbClr val="FFFFFF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86754" autoAdjust="0"/>
  </p:normalViewPr>
  <p:slideViewPr>
    <p:cSldViewPr snapToObjects="1">
      <p:cViewPr>
        <p:scale>
          <a:sx n="69" d="100"/>
          <a:sy n="69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C4AC53E-6630-4D76-964B-E65BF53195B9}" type="datetimeFigureOut">
              <a:rPr lang="en-US"/>
              <a:pPr>
                <a:defRPr/>
              </a:pPr>
              <a:t>7/14/2011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51B9DEF-25EA-4E4B-9BB1-3078CE45B7D6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905417-EE6A-48BE-861F-1AC5E4FE37D8}" type="slidenum">
              <a:rPr lang="en-US" altLang="ja-JP" smtClean="0">
                <a:ea typeface="HGｺﾞｼｯｸM" pitchFamily="49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ja-JP" smtClean="0">
              <a:ea typeface="HGｺﾞｼｯｸM" pitchFamily="49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kumimoji="1"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4CB17D-D7CD-40B1-B8D2-8DE419A332A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kumimoji="1" lang="ja-JP" altLang="en-US" smtClean="0"/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3849688" y="9428163"/>
            <a:ext cx="2946400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B3B1FED-1261-4A04-BF2E-D830A524A687}" type="slidenum">
              <a:rPr kumimoji="0" lang="en-US" sz="1200"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kumimoji="0" lang="en-US" sz="1200"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dirty="0" smtClean="0"/>
              <a:t>0.1%</a:t>
            </a:r>
            <a:endParaRPr kumimoji="1"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FE5904-A4FE-4307-BC4E-59ED50B9A98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ja-JP" dirty="0" smtClean="0"/>
              <a:t>0.3%</a:t>
            </a:r>
          </a:p>
          <a:p>
            <a:r>
              <a:rPr kumimoji="1" lang="en-US" altLang="ja-JP" dirty="0" smtClean="0"/>
              <a:t>(BA2</a:t>
            </a:r>
            <a:r>
              <a:rPr kumimoji="1" lang="en-US" altLang="ja-JP" baseline="0" dirty="0" smtClean="0"/>
              <a:t> -&gt; 90%)</a:t>
            </a:r>
            <a:endParaRPr kumimoji="1"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3B1A30-18AD-4042-965E-F5BC4A0C9AC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Just an enhancement and this is not complex.</a:t>
            </a:r>
            <a:r>
              <a:rPr kumimoji="1" lang="en-US" altLang="ja-JP" baseline="0" dirty="0" smtClean="0"/>
              <a:t> Proposed in E141.</a:t>
            </a:r>
            <a:endParaRPr kumimoji="1" lang="en-US" altLang="ja-JP" dirty="0" smtClean="0"/>
          </a:p>
          <a:p>
            <a:r>
              <a:rPr kumimoji="1" lang="en-US" altLang="ja-JP" dirty="0" smtClean="0"/>
              <a:t>Especially</a:t>
            </a:r>
            <a:r>
              <a:rPr kumimoji="1" lang="en-US" altLang="ja-JP" baseline="0" dirty="0" smtClean="0"/>
              <a:t> effective in intra. (Less than .1%)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1B9DEF-25EA-4E4B-9BB1-3078CE45B7D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kumimoji="1"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E9E86A-3F59-4DE3-884B-C83770DB279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0B2F06-8D98-45B7-AD95-229ABBBFA62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42199-483A-476C-B9CF-1456385D0668}" type="slidenum">
              <a:rPr lang="en-US"/>
              <a:pPr>
                <a:defRPr/>
              </a:pPr>
              <a:t>&lt;#&gt;</a:t>
            </a:fld>
            <a:endParaRPr lang="en-US" sz="1200">
              <a:solidFill>
                <a:schemeClr val="tx1">
                  <a:tint val="9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正方形/長方形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D2D39-71FC-48D5-9B65-151052D9EFC0}" type="slidenum">
              <a:rPr lang="en-US"/>
              <a:pPr>
                <a:defRPr/>
              </a:pPr>
              <a:t>&lt;#&gt;</a:t>
            </a:fld>
            <a:endParaRPr lang="en-US" sz="1200">
              <a:solidFill>
                <a:schemeClr val="tx1">
                  <a:tint val="9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821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>
            <a:spLocks noChangeArrowheads="1"/>
          </p:cNvSpPr>
          <p:nvPr userDrawn="1"/>
        </p:nvSpPr>
        <p:spPr bwMode="auto">
          <a:xfrm>
            <a:off x="7853363" y="90488"/>
            <a:ext cx="1212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 b="1" dirty="0">
                <a:solidFill>
                  <a:srgbClr val="FFFFFF"/>
                </a:solidFill>
              </a:rPr>
              <a:t>JCTVC-F384</a:t>
            </a:r>
            <a:endParaRPr lang="ja-JP" altLang="en-US" sz="1200" b="1" dirty="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ED56D783-7F87-4778-B1C7-DFABFB0BAB8D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JCTVC-D116 / m18867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正方形/長方形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F3925137-C64F-4207-BA5E-6A6B55D150AF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19650AB9-4B87-4761-98C2-16CA2465F98D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0685A838-CFA6-4251-997D-2BC37F857CBC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FD35C430-9853-4842-9B04-85E4A581FCB6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2D6C3745-57E0-4860-857D-ABD17E0E3279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F6D381B-E918-4D9E-85DC-A35F36F875DE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2203179-5218-41CC-A540-1E82EF881AE8}" type="slidenum">
              <a:rPr lang="en-US"/>
              <a:pPr>
                <a:defRPr/>
              </a:pPr>
              <a:t>&lt;#&gt;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0596901A-4AC1-4D4F-9AF9-7C57FD45CAC9}" type="slidenum">
              <a:rPr lang="en-US"/>
              <a:pPr>
                <a:defRPr/>
              </a:pPr>
              <a:t>&lt;#&gt;</a:t>
            </a:fld>
            <a:endParaRPr lang="en-US" sz="10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7" r:id="rId1"/>
    <p:sldLayoutId id="2147485058" r:id="rId2"/>
    <p:sldLayoutId id="2147485059" r:id="rId3"/>
    <p:sldLayoutId id="2147485060" r:id="rId4"/>
    <p:sldLayoutId id="2147485061" r:id="rId5"/>
    <p:sldLayoutId id="2147485062" r:id="rId6"/>
    <p:sldLayoutId id="2147485063" r:id="rId7"/>
    <p:sldLayoutId id="2147485064" r:id="rId8"/>
    <p:sldLayoutId id="2147485065" r:id="rId9"/>
    <p:sldLayoutId id="2147485066" r:id="rId10"/>
    <p:sldLayoutId id="214748506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ctrTitle"/>
          </p:nvPr>
        </p:nvSpPr>
        <p:spPr>
          <a:xfrm>
            <a:off x="685800" y="1571625"/>
            <a:ext cx="8077200" cy="1000125"/>
          </a:xfrm>
        </p:spPr>
        <p:txBody>
          <a:bodyPr/>
          <a:lstStyle/>
          <a:p>
            <a:pPr eaLnBrk="1" hangingPunct="1"/>
            <a:r>
              <a:rPr lang="en-US" altLang="ja-JP" sz="2400" smtClean="0"/>
              <a:t>CE8.1:Block based Adaptive Loop Filter</a:t>
            </a:r>
            <a:br>
              <a:rPr lang="en-US" altLang="ja-JP" sz="2400" smtClean="0"/>
            </a:br>
            <a:r>
              <a:rPr lang="en-US" altLang="ja-JP" sz="2400" smtClean="0"/>
              <a:t>with flexible syntax and additional BA mode </a:t>
            </a:r>
            <a:br>
              <a:rPr lang="en-US" altLang="ja-JP" sz="2400" smtClean="0"/>
            </a:br>
            <a:r>
              <a:rPr lang="en-US" altLang="ja-JP" sz="2400" smtClean="0"/>
              <a:t>by Sharp and Qualcomm</a:t>
            </a:r>
            <a:br>
              <a:rPr lang="en-US" altLang="ja-JP" sz="2400" smtClean="0"/>
            </a:br>
            <a:r>
              <a:rPr lang="en-US" altLang="ja-JP" sz="2400" b="0" smtClean="0"/>
              <a:t> (JCTVC-F384)</a:t>
            </a:r>
          </a:p>
        </p:txBody>
      </p:sp>
      <p:sp>
        <p:nvSpPr>
          <p:cNvPr id="13315" name="Rectangle 2"/>
          <p:cNvSpPr>
            <a:spLocks noGrp="1"/>
          </p:cNvSpPr>
          <p:nvPr>
            <p:ph type="subTitle" idx="1"/>
          </p:nvPr>
        </p:nvSpPr>
        <p:spPr>
          <a:xfrm>
            <a:off x="3635375" y="3716338"/>
            <a:ext cx="5314950" cy="1616075"/>
          </a:xfrm>
        </p:spPr>
        <p:txBody>
          <a:bodyPr/>
          <a:lstStyle/>
          <a:p>
            <a:pPr algn="l" eaLnBrk="1" hangingPunct="1"/>
            <a:r>
              <a:rPr lang="en-US" altLang="ja-JP" smtClean="0"/>
              <a:t/>
            </a:r>
            <a:br>
              <a:rPr lang="en-US" altLang="ja-JP" smtClean="0"/>
            </a:br>
            <a:endParaRPr lang="en-US" altLang="ja-JP" smtClean="0"/>
          </a:p>
          <a:p>
            <a:pPr algn="l"/>
            <a:r>
              <a:rPr lang="en-US" altLang="ja-JP" smtClean="0"/>
              <a:t>Tomohiro Ikai</a:t>
            </a:r>
            <a:r>
              <a:rPr lang="en-US" altLang="ja-JP" baseline="30000" smtClean="0"/>
              <a:t>1 , </a:t>
            </a:r>
          </a:p>
          <a:p>
            <a:pPr algn="l"/>
            <a:r>
              <a:rPr lang="en-US" altLang="ja-JP" smtClean="0"/>
              <a:t>In Suk Chong</a:t>
            </a:r>
            <a:r>
              <a:rPr lang="en-US" altLang="ja-JP" baseline="30000" smtClean="0"/>
              <a:t>2</a:t>
            </a:r>
            <a:endParaRPr lang="ja-JP" altLang="en-US" smtClean="0"/>
          </a:p>
          <a:p>
            <a:pPr algn="l"/>
            <a:r>
              <a:rPr lang="en-US" altLang="ja-JP" smtClean="0"/>
              <a:t>Yukinobu Yasugi</a:t>
            </a:r>
            <a:r>
              <a:rPr lang="en-US" altLang="ja-JP" baseline="30000" smtClean="0"/>
              <a:t>1</a:t>
            </a:r>
            <a:r>
              <a:rPr lang="en-US" altLang="ja-JP" smtClean="0"/>
              <a:t>, Takanori Yamazaki</a:t>
            </a:r>
            <a:r>
              <a:rPr lang="en-US" altLang="ja-JP" baseline="30000" smtClean="0"/>
              <a:t>1</a:t>
            </a:r>
            <a:r>
              <a:rPr lang="en-US" altLang="ja-JP" smtClean="0"/>
              <a:t>, Marta Karczewicz</a:t>
            </a:r>
            <a:r>
              <a:rPr lang="en-US" altLang="ja-JP" baseline="30000" smtClean="0"/>
              <a:t>2</a:t>
            </a:r>
            <a:endParaRPr lang="ja-JP" altLang="en-US" smtClean="0"/>
          </a:p>
          <a:p>
            <a:pPr algn="just"/>
            <a:endParaRPr lang="ja-JP" altLang="en-US" smtClean="0"/>
          </a:p>
          <a:p>
            <a:pPr algn="just"/>
            <a:endParaRPr lang="ja-JP" altLang="en-US" smtClean="0"/>
          </a:p>
        </p:txBody>
      </p:sp>
      <p:sp>
        <p:nvSpPr>
          <p:cNvPr id="13316" name="コンテンツ プレースホルダ 4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937125" cy="2857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altLang="ja-JP" smtClean="0"/>
              <a:t>6th JCT-VC Meeting, Torino, Italy, July 2011</a:t>
            </a:r>
            <a:endParaRPr lang="ja-JP" altLang="en-US" smtClean="0">
              <a:latin typeface="Arial" charset="0"/>
              <a:cs typeface="Arial" charset="0"/>
            </a:endParaRPr>
          </a:p>
        </p:txBody>
      </p:sp>
      <p:sp>
        <p:nvSpPr>
          <p:cNvPr id="13317" name="テキスト ボックス 4"/>
          <p:cNvSpPr txBox="1">
            <a:spLocks noChangeArrowheads="1"/>
          </p:cNvSpPr>
          <p:nvPr/>
        </p:nvSpPr>
        <p:spPr bwMode="auto">
          <a:xfrm>
            <a:off x="5076825" y="4724400"/>
            <a:ext cx="3973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Sharp Corporation</a:t>
            </a:r>
            <a:r>
              <a:rPr lang="en-US" altLang="ja-JP" baseline="30000"/>
              <a:t>1</a:t>
            </a:r>
            <a:r>
              <a:rPr lang="en-US" altLang="ja-JP"/>
              <a:t> and Qualcomm</a:t>
            </a:r>
            <a:r>
              <a:rPr lang="en-US" altLang="ja-JP" baseline="30000"/>
              <a:t>2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2150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3571875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Enhancement of BA/RA adaptive loop filter</a:t>
            </a:r>
          </a:p>
          <a:p>
            <a:pPr lvl="1" eaLnBrk="1" hangingPunct="1"/>
            <a:r>
              <a:rPr lang="en-US" altLang="ja-JP" dirty="0" smtClean="0"/>
              <a:t>2D flexible class representation</a:t>
            </a:r>
          </a:p>
          <a:p>
            <a:pPr lvl="1" eaLnBrk="1" hangingPunct="1"/>
            <a:r>
              <a:rPr lang="en-US" altLang="ja-JP" dirty="0" smtClean="0"/>
              <a:t>Additional Block based adaptive mode</a:t>
            </a:r>
          </a:p>
          <a:p>
            <a:pPr lvl="1" eaLnBrk="1" hangingPunct="1"/>
            <a:r>
              <a:rPr lang="en-US" altLang="ja-JP" dirty="0" smtClean="0"/>
              <a:t>Finer classification</a:t>
            </a:r>
          </a:p>
          <a:p>
            <a:pPr lvl="1" eaLnBrk="1" hangingPunct="1"/>
            <a:endParaRPr lang="en-US" altLang="ja-JP" dirty="0" smtClean="0"/>
          </a:p>
          <a:p>
            <a:pPr lvl="1" eaLnBrk="1" hangingPunct="1"/>
            <a:r>
              <a:rPr lang="en-US" altLang="ja-JP" dirty="0" smtClean="0"/>
              <a:t>Performance</a:t>
            </a:r>
          </a:p>
          <a:p>
            <a:pPr lvl="2" eaLnBrk="1" hangingPunct="1"/>
            <a:r>
              <a:rPr lang="en-US" altLang="ja-JP" sz="1600" dirty="0" smtClean="0"/>
              <a:t>AI / RA / LB / LP = 0.3 %, 0.3 %, 0.4% and 0.4 %</a:t>
            </a:r>
          </a:p>
          <a:p>
            <a:pPr lvl="3" eaLnBrk="1" hangingPunct="1"/>
            <a:r>
              <a:rPr lang="en-US" altLang="ja-JP" sz="1600" dirty="0" smtClean="0"/>
              <a:t>Enc Time: 100% to 101 %</a:t>
            </a:r>
          </a:p>
          <a:p>
            <a:pPr lvl="3" eaLnBrk="1" hangingPunct="1"/>
            <a:r>
              <a:rPr lang="en-US" altLang="ja-JP" sz="1600" dirty="0" smtClean="0"/>
              <a:t>Dec Time: 100% to 102 %</a:t>
            </a:r>
          </a:p>
          <a:p>
            <a:pPr lvl="4" eaLnBrk="1" hangingPunct="1"/>
            <a:endParaRPr altLang="ja-JP" u="sng" dirty="0" smtClean="0"/>
          </a:p>
          <a:p>
            <a:pPr eaLnBrk="1" hangingPunct="1"/>
            <a:r>
              <a:rPr lang="en-US" altLang="ja-JP" dirty="0" smtClean="0"/>
              <a:t>propose to adopt the enhancements into HM</a:t>
            </a:r>
          </a:p>
          <a:p>
            <a:pPr lvl="1" eaLnBrk="1" hangingPunct="1"/>
            <a:r>
              <a:rPr lang="en-US" altLang="ja-JP" dirty="0" smtClean="0"/>
              <a:t>In JCTVC-F522, the proposed technique has been integrated with other CE8.1 proposal (JCTVC-F321)</a:t>
            </a:r>
          </a:p>
          <a:p>
            <a:pPr lvl="2" eaLnBrk="1" hangingPunct="1"/>
            <a:r>
              <a:rPr lang="en-US" altLang="ja-JP" dirty="0" smtClean="0"/>
              <a:t>AI / RA / LB / LP = 0.3 %, 0.7 %, 0.6% and 0.7 %</a:t>
            </a:r>
          </a:p>
          <a:p>
            <a:pPr eaLnBrk="1" hangingPunct="1"/>
            <a:endParaRPr lang="en-US" altLang="ja-JP" u="sng" dirty="0" smtClean="0"/>
          </a:p>
          <a:p>
            <a:pPr eaLnBrk="1" hangingPunct="1"/>
            <a:endParaRPr lang="en-US" altLang="ja-JP" u="sng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lvl="1" eaLnBrk="1" hangingPunct="1">
              <a:buFont typeface="Wingdings" pitchFamily="2" charset="2"/>
              <a:buNone/>
            </a:pP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5BBDE6-2A4B-401C-9092-6E8B8197797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87837E-E343-42D9-BD08-3905FB1E21C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22531" name="テキスト ボックス 4"/>
          <p:cNvSpPr txBox="1">
            <a:spLocks noChangeArrowheads="1"/>
          </p:cNvSpPr>
          <p:nvPr/>
        </p:nvSpPr>
        <p:spPr bwMode="auto">
          <a:xfrm>
            <a:off x="2771775" y="2492375"/>
            <a:ext cx="35290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5400"/>
              <a:t>Thank you</a:t>
            </a:r>
            <a:endParaRPr lang="ja-JP" altLang="en-US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ja-JP" dirty="0" smtClean="0"/>
              <a:t>2-D flexible syntax only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56D783-7F87-4778-B1C7-DFABFB0BAB8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7524" y="836712"/>
            <a:ext cx="7416824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dirty="0" smtClean="0"/>
              <a:t>Proposed method </a:t>
            </a:r>
            <a:r>
              <a:rPr lang="en-US" altLang="ja-JP" dirty="0" smtClean="0"/>
              <a:t>compared </a:t>
            </a:r>
            <a:r>
              <a:rPr lang="en-US" altLang="ja-JP" dirty="0" smtClean="0"/>
              <a:t>to </a:t>
            </a:r>
            <a:r>
              <a:rPr lang="en-US" altLang="ja-JP" dirty="0" smtClean="0"/>
              <a:t>HM-3.0</a:t>
            </a:r>
            <a:endParaRPr kumimoji="1" lang="ja-JP" altLang="en-US" sz="11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7200" y="5132621"/>
            <a:ext cx="7416824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dirty="0" smtClean="0"/>
              <a:t>up to 0.1 % gain</a:t>
            </a:r>
            <a:endParaRPr lang="en-US" altLang="ja-JP" sz="1600" dirty="0" smtClean="0"/>
          </a:p>
        </p:txBody>
      </p:sp>
      <p:graphicFrame>
        <p:nvGraphicFramePr>
          <p:cNvPr id="15" name="コンテンツ プレースホルダ 14"/>
          <p:cNvGraphicFramePr>
            <a:graphicFrameLocks noGrp="1"/>
          </p:cNvGraphicFramePr>
          <p:nvPr>
            <p:ph idx="1"/>
          </p:nvPr>
        </p:nvGraphicFramePr>
        <p:xfrm>
          <a:off x="457200" y="1124744"/>
          <a:ext cx="8229600" cy="3076575"/>
        </p:xfrm>
        <a:graphic>
          <a:graphicData uri="http://schemas.openxmlformats.org/drawingml/2006/table">
            <a:tbl>
              <a:tblPr/>
              <a:tblGrid>
                <a:gridCol w="762000"/>
                <a:gridCol w="622300"/>
                <a:gridCol w="622300"/>
                <a:gridCol w="622300"/>
                <a:gridCol w="622300"/>
                <a:gridCol w="622300"/>
                <a:gridCol w="622300"/>
                <a:gridCol w="622300"/>
                <a:gridCol w="622300"/>
                <a:gridCol w="622300"/>
                <a:gridCol w="622300"/>
                <a:gridCol w="622300"/>
                <a:gridCol w="622300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5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Low delay B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Low delay P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 dirty="0"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444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ja-JP" dirty="0" smtClean="0"/>
              <a:t>Additional BA mode only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56D783-7F87-4778-B1C7-DFABFB0BAB8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7524" y="836712"/>
            <a:ext cx="7416824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dirty="0" smtClean="0"/>
              <a:t>Proposed method </a:t>
            </a:r>
            <a:r>
              <a:rPr lang="en-US" altLang="ja-JP" dirty="0" smtClean="0"/>
              <a:t>compared </a:t>
            </a:r>
            <a:r>
              <a:rPr lang="en-US" altLang="ja-JP" dirty="0" smtClean="0"/>
              <a:t>to </a:t>
            </a:r>
            <a:r>
              <a:rPr lang="en-US" altLang="ja-JP" dirty="0" smtClean="0"/>
              <a:t>HM-3.0</a:t>
            </a:r>
            <a:endParaRPr kumimoji="1" lang="ja-JP" altLang="en-US" sz="11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7200" y="5132621"/>
            <a:ext cx="7416824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dirty="0" smtClean="0"/>
              <a:t>up to 0.4 % gain</a:t>
            </a:r>
            <a:endParaRPr lang="en-US" altLang="ja-JP" sz="1600" dirty="0" smtClean="0"/>
          </a:p>
        </p:txBody>
      </p:sp>
      <p:graphicFrame>
        <p:nvGraphicFramePr>
          <p:cNvPr id="10" name="コンテンツ プレースホルダ 9"/>
          <p:cNvGraphicFramePr>
            <a:graphicFrameLocks noGrp="1"/>
          </p:cNvGraphicFramePr>
          <p:nvPr>
            <p:ph idx="1"/>
          </p:nvPr>
        </p:nvGraphicFramePr>
        <p:xfrm>
          <a:off x="457200" y="1350169"/>
          <a:ext cx="8229604" cy="2838450"/>
        </p:xfrm>
        <a:graphic>
          <a:graphicData uri="http://schemas.openxmlformats.org/drawingml/2006/table">
            <a:tbl>
              <a:tblPr/>
              <a:tblGrid>
                <a:gridCol w="765544"/>
                <a:gridCol w="622005"/>
                <a:gridCol w="622005"/>
                <a:gridCol w="622005"/>
                <a:gridCol w="622005"/>
                <a:gridCol w="622005"/>
                <a:gridCol w="622005"/>
                <a:gridCol w="622005"/>
                <a:gridCol w="622005"/>
                <a:gridCol w="622005"/>
                <a:gridCol w="622005"/>
                <a:gridCol w="622005"/>
                <a:gridCol w="622005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ja-JP" altLang="en-US" sz="15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Low delay B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Low delay P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 dirty="0"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14339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3571875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Enhancement of BA/RA adaptive loop filter</a:t>
            </a:r>
          </a:p>
          <a:p>
            <a:pPr lvl="1" eaLnBrk="1" hangingPunct="1"/>
            <a:r>
              <a:rPr lang="en-US" altLang="ja-JP" dirty="0" smtClean="0"/>
              <a:t>2D flexible class representation</a:t>
            </a:r>
          </a:p>
          <a:p>
            <a:pPr lvl="1" eaLnBrk="1" hangingPunct="1"/>
            <a:r>
              <a:rPr lang="en-US" altLang="ja-JP" dirty="0" smtClean="0"/>
              <a:t>Additional Block based adaptive mode</a:t>
            </a:r>
          </a:p>
          <a:p>
            <a:pPr lvl="1" eaLnBrk="1" hangingPunct="1"/>
            <a:r>
              <a:rPr lang="en-US" altLang="ja-JP" dirty="0" smtClean="0"/>
              <a:t>Finer classification</a:t>
            </a:r>
          </a:p>
          <a:p>
            <a:pPr lvl="1" eaLnBrk="1" hangingPunct="1"/>
            <a:endParaRPr lang="en-US" altLang="ja-JP" dirty="0" smtClean="0"/>
          </a:p>
          <a:p>
            <a:pPr lvl="1" eaLnBrk="1" hangingPunct="1"/>
            <a:r>
              <a:rPr lang="en-US" altLang="ja-JP" dirty="0" smtClean="0"/>
              <a:t>Performance</a:t>
            </a:r>
          </a:p>
          <a:p>
            <a:pPr lvl="2" eaLnBrk="1" hangingPunct="1"/>
            <a:r>
              <a:rPr lang="en-US" altLang="ja-JP" sz="1600" dirty="0" smtClean="0"/>
              <a:t>AI / RA / LB / LP = 0.3 %, 0.3 %, 0.4% and 0.4 %</a:t>
            </a:r>
          </a:p>
          <a:p>
            <a:pPr lvl="3" eaLnBrk="1" hangingPunct="1"/>
            <a:r>
              <a:rPr lang="en-US" altLang="ja-JP" sz="1600" dirty="0" smtClean="0"/>
              <a:t>Enc Time: 100% to 101 %</a:t>
            </a:r>
          </a:p>
          <a:p>
            <a:pPr lvl="3" eaLnBrk="1" hangingPunct="1"/>
            <a:r>
              <a:rPr lang="en-US" altLang="ja-JP" sz="1600" dirty="0" smtClean="0"/>
              <a:t>Dec Time: 100% to 102 %</a:t>
            </a:r>
          </a:p>
          <a:p>
            <a:pPr lvl="4" eaLnBrk="1" hangingPunct="1"/>
            <a:endParaRPr altLang="ja-JP" u="sng" dirty="0" smtClean="0"/>
          </a:p>
          <a:p>
            <a:pPr eaLnBrk="1" hangingPunct="1"/>
            <a:r>
              <a:rPr lang="en-US" altLang="ja-JP" dirty="0" smtClean="0"/>
              <a:t>Propose to adopt the enhancements into HM</a:t>
            </a:r>
          </a:p>
          <a:p>
            <a:pPr lvl="1" eaLnBrk="1" hangingPunct="1"/>
            <a:r>
              <a:rPr lang="en-US" altLang="ja-JP" dirty="0" smtClean="0"/>
              <a:t>In JCTVC-F522, the proposed technique has been integrated with other CE8.1 proposal (JCTVC-F321)</a:t>
            </a:r>
          </a:p>
          <a:p>
            <a:pPr lvl="2" eaLnBrk="1" hangingPunct="1"/>
            <a:r>
              <a:rPr lang="en-US" altLang="ja-JP" dirty="0" smtClean="0"/>
              <a:t>AI / RA / LB / LP = 0.3 %, 0.7 %, 0.6% and 0.7 %</a:t>
            </a:r>
          </a:p>
          <a:p>
            <a:pPr eaLnBrk="1" hangingPunct="1"/>
            <a:endParaRPr lang="en-US" altLang="ja-JP" u="sng" dirty="0" smtClean="0"/>
          </a:p>
          <a:p>
            <a:pPr eaLnBrk="1" hangingPunct="1"/>
            <a:endParaRPr lang="en-US" altLang="ja-JP" u="sng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lvl="1" eaLnBrk="1" hangingPunct="1">
              <a:buFont typeface="Wingdings" pitchFamily="2" charset="2"/>
              <a:buNone/>
            </a:pP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8A588C-E1B0-4FBD-87E3-A54A1AFC73C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457200" y="96838"/>
            <a:ext cx="8229600" cy="415925"/>
          </a:xfrm>
        </p:spPr>
        <p:txBody>
          <a:bodyPr rtlCol="0">
            <a:normAutofit fontScale="90000"/>
          </a:bodyPr>
          <a:lstStyle/>
          <a:p>
            <a:pPr eaLnBrk="1" hangingPunct="1">
              <a:defRPr/>
            </a:pPr>
            <a:r>
              <a:rPr lang="en-US" altLang="ja-JP" smtClean="0"/>
              <a:t>Contents</a:t>
            </a:r>
            <a:endParaRPr lang="ja-JP" altLang="en-US" dirty="0"/>
          </a:p>
        </p:txBody>
      </p:sp>
      <p:sp>
        <p:nvSpPr>
          <p:cNvPr id="15363" name="コンテンツ プレースホルダ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Motivation</a:t>
            </a:r>
          </a:p>
          <a:p>
            <a:pPr eaLnBrk="1" hangingPunct="1"/>
            <a:endParaRPr lang="en-US" altLang="ja-JP" smtClean="0"/>
          </a:p>
          <a:p>
            <a:pPr eaLnBrk="1" hangingPunct="1"/>
            <a:r>
              <a:rPr lang="en-US" altLang="ja-JP" smtClean="0"/>
              <a:t>Proposed technique</a:t>
            </a:r>
          </a:p>
          <a:p>
            <a:pPr eaLnBrk="1" hangingPunct="1"/>
            <a:endParaRPr lang="en-US" altLang="ja-JP" smtClean="0"/>
          </a:p>
          <a:p>
            <a:pPr eaLnBrk="1" hangingPunct="1"/>
            <a:r>
              <a:rPr lang="en-US" altLang="ja-JP" smtClean="0"/>
              <a:t>Experimental result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ja-JP" smtClean="0"/>
          </a:p>
          <a:p>
            <a:pPr eaLnBrk="1" hangingPunct="1"/>
            <a:r>
              <a:rPr lang="en-US" altLang="ja-JP" smtClean="0"/>
              <a:t>Conclusion</a:t>
            </a:r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8204200" y="6477000"/>
            <a:ext cx="733425" cy="274638"/>
          </a:xfrm>
          <a:prstGeom prst="rect">
            <a:avLst/>
          </a:prstGeom>
          <a:noFill/>
        </p:spPr>
        <p:txBody>
          <a:bodyPr bIns="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4B82DA9-43F5-49A3-AAC0-E0BBF00C92F6}" type="slidenum">
              <a:rPr kumimoji="0" lang="en-US" sz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kumimoji="0" lang="en-US" sz="1200">
              <a:solidFill>
                <a:schemeClr val="tx1">
                  <a:tint val="9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Motivation</a:t>
            </a:r>
            <a:endParaRPr lang="ja-JP" altLang="en-US" smtClean="0"/>
          </a:p>
        </p:txBody>
      </p:sp>
      <p:sp>
        <p:nvSpPr>
          <p:cNvPr id="1638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7931150" cy="5614987"/>
          </a:xfrm>
        </p:spPr>
        <p:txBody>
          <a:bodyPr/>
          <a:lstStyle/>
          <a:p>
            <a:r>
              <a:rPr lang="en-US" altLang="ja-JP" dirty="0" smtClean="0"/>
              <a:t>HM3.0 uses 2-D based region-classification</a:t>
            </a:r>
          </a:p>
          <a:p>
            <a:pPr lvl="1"/>
            <a:r>
              <a:rPr lang="en-US" altLang="ja-JP" dirty="0" smtClean="0"/>
              <a:t>In BA </a:t>
            </a:r>
            <a:r>
              <a:rPr lang="en-US" altLang="ja-JP" dirty="0" smtClean="0"/>
              <a:t>case, </a:t>
            </a:r>
            <a:r>
              <a:rPr lang="en-US" altLang="ja-JP" dirty="0" smtClean="0"/>
              <a:t>activity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direction</a:t>
            </a:r>
          </a:p>
          <a:p>
            <a:pPr lvl="1"/>
            <a:r>
              <a:rPr lang="en-US" altLang="ja-JP" dirty="0" smtClean="0"/>
              <a:t>In RA </a:t>
            </a:r>
            <a:r>
              <a:rPr lang="en-US" altLang="ja-JP" dirty="0" smtClean="0"/>
              <a:t>case</a:t>
            </a:r>
            <a:r>
              <a:rPr lang="en-US" altLang="ja-JP" dirty="0" smtClean="0"/>
              <a:t>, </a:t>
            </a:r>
            <a:r>
              <a:rPr lang="en-US" altLang="ja-JP" dirty="0" smtClean="0"/>
              <a:t>X-axis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Y-axis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However,</a:t>
            </a:r>
          </a:p>
          <a:p>
            <a:pPr lvl="1"/>
            <a:r>
              <a:rPr lang="en-US" altLang="ja-JP" dirty="0" smtClean="0"/>
              <a:t>the region is only merged along with 1D scan in HM</a:t>
            </a:r>
          </a:p>
          <a:p>
            <a:pPr lvl="2"/>
            <a:r>
              <a:rPr lang="en-US" altLang="ja-JP" dirty="0" smtClean="0"/>
              <a:t>We address the problem with 2D-merge technique, which is suggested in </a:t>
            </a:r>
            <a:r>
              <a:rPr lang="en-US" altLang="ja-JP" b="1" dirty="0" smtClean="0"/>
              <a:t>JCTVC-E141</a:t>
            </a:r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BA classification is not enough with diagonal edges</a:t>
            </a:r>
          </a:p>
          <a:p>
            <a:pPr lvl="2"/>
            <a:r>
              <a:rPr lang="en-US" altLang="ja-JP" dirty="0" smtClean="0"/>
              <a:t>We also address the problem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FB7BBC-DC76-46BE-8B48-51C5F1739BA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7000" y="1772816"/>
            <a:ext cx="31813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Proposed technique (1)</a:t>
            </a:r>
          </a:p>
        </p:txBody>
      </p:sp>
      <p:sp>
        <p:nvSpPr>
          <p:cNvPr id="1741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147050" cy="4822825"/>
          </a:xfrm>
        </p:spPr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r>
              <a:rPr lang="en-US" altLang="ja-JP" sz="2400" dirty="0" smtClean="0"/>
              <a:t>2D flexible class representation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r>
              <a:rPr lang="en-US" sz="2400" b="1" dirty="0" smtClean="0"/>
              <a:t>encodes filter index of each class directly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r>
              <a:rPr lang="en-US" altLang="ja-JP" sz="1200" dirty="0" smtClean="0"/>
              <a:t>“0, 0, 1, 1, 1, 2, 0, 0, 0, 3, 3, 3, 0, 1, 2, 2, 2, 3” is encoded for the following case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None/>
              <a:defRPr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None/>
              <a:defRPr/>
            </a:pP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endParaRPr lang="en-US" altLang="ja-JP" sz="2200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endParaRPr lang="en-US" altLang="ja-JP" sz="2200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r>
              <a:rPr lang="en-US" altLang="ja-JP" sz="2200" dirty="0" smtClean="0"/>
              <a:t>benefit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r>
              <a:rPr lang="en-US" altLang="ja-JP" sz="2400" dirty="0" smtClean="0"/>
              <a:t>coding gain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r>
              <a:rPr lang="en-US" sz="2400" dirty="0" smtClean="0"/>
              <a:t>freedom of encoder algorithm </a:t>
            </a:r>
          </a:p>
          <a:p>
            <a:pPr marL="904876" lvl="4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r>
              <a:rPr sz="1600" dirty="0" smtClean="0"/>
              <a:t>top-down splitting, bottom-up merging, some clustering algorithm and one-dimensional algorithm can be used</a:t>
            </a:r>
          </a:p>
          <a:p>
            <a:pPr marL="904876" lvl="4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r>
              <a:rPr altLang="ja-JP" sz="1600" dirty="0" smtClean="0"/>
              <a:t>helpful in implementation at many kinds of target systems.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endParaRPr lang="en-US" altLang="ja-JP" dirty="0" smtClean="0"/>
          </a:p>
          <a:p>
            <a:pPr>
              <a:defRPr/>
            </a:pPr>
            <a:endParaRPr lang="en-US" altLang="ja-JP" dirty="0" smtClean="0"/>
          </a:p>
          <a:p>
            <a:pPr lvl="1">
              <a:defRPr/>
            </a:pPr>
            <a:endParaRPr lang="en-US" altLang="ja-JP" dirty="0" smtClean="0"/>
          </a:p>
          <a:p>
            <a:pPr lvl="1">
              <a:defRPr/>
            </a:pPr>
            <a:endParaRPr lang="en-US" altLang="ja-JP" dirty="0" smtClean="0"/>
          </a:p>
          <a:p>
            <a:pPr lvl="1">
              <a:buFont typeface="Wingdings" pitchFamily="2" charset="2"/>
              <a:buNone/>
              <a:defRPr/>
            </a:pPr>
            <a:endParaRPr lang="en-US" altLang="ja-JP" dirty="0" smtClean="0"/>
          </a:p>
          <a:p>
            <a:pPr>
              <a:defRPr/>
            </a:pP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7AD234-13CC-4315-A5CB-677DC1ED303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3" name="正方形/長方形 62"/>
          <p:cNvSpPr/>
          <p:nvPr/>
        </p:nvSpPr>
        <p:spPr>
          <a:xfrm>
            <a:off x="2051050" y="2133600"/>
            <a:ext cx="360363" cy="358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0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2771775" y="2133600"/>
            <a:ext cx="360363" cy="358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1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2051050" y="2492375"/>
            <a:ext cx="360363" cy="3603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0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3132138" y="2133600"/>
            <a:ext cx="360362" cy="358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1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3492500" y="2133600"/>
            <a:ext cx="358775" cy="358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1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492500" y="2492375"/>
            <a:ext cx="358775" cy="3603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3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3132138" y="2492375"/>
            <a:ext cx="360362" cy="3603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3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51275" y="2492375"/>
            <a:ext cx="360363" cy="3603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3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3851275" y="2133600"/>
            <a:ext cx="360363" cy="358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2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3851275" y="2852738"/>
            <a:ext cx="360363" cy="3603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3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2411413" y="2133600"/>
            <a:ext cx="360362" cy="358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0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2411413" y="2492375"/>
            <a:ext cx="360362" cy="3603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0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2771775" y="2492375"/>
            <a:ext cx="360363" cy="3603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0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2051050" y="2852738"/>
            <a:ext cx="360363" cy="3603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0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2771775" y="2852738"/>
            <a:ext cx="360363" cy="3603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2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3132138" y="2852738"/>
            <a:ext cx="360362" cy="3603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2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3492500" y="2852738"/>
            <a:ext cx="358775" cy="3603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2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2411413" y="2852738"/>
            <a:ext cx="360362" cy="3603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1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99" name="正方形/長方形 98"/>
          <p:cNvSpPr/>
          <p:nvPr/>
        </p:nvSpPr>
        <p:spPr>
          <a:xfrm>
            <a:off x="6043613" y="2852738"/>
            <a:ext cx="360362" cy="3603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0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6764338" y="2852738"/>
            <a:ext cx="360362" cy="3603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1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1" name="正方形/長方形 100"/>
          <p:cNvSpPr/>
          <p:nvPr/>
        </p:nvSpPr>
        <p:spPr>
          <a:xfrm>
            <a:off x="6043613" y="3213100"/>
            <a:ext cx="360362" cy="3603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3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2" name="正方形/長方形 101"/>
          <p:cNvSpPr/>
          <p:nvPr/>
        </p:nvSpPr>
        <p:spPr>
          <a:xfrm>
            <a:off x="7124700" y="2852738"/>
            <a:ext cx="358775" cy="3603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1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7483475" y="2852738"/>
            <a:ext cx="360363" cy="3603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1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7483475" y="3213100"/>
            <a:ext cx="360363" cy="3603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4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5" name="正方形/長方形 104"/>
          <p:cNvSpPr/>
          <p:nvPr/>
        </p:nvSpPr>
        <p:spPr>
          <a:xfrm>
            <a:off x="7124700" y="3213100"/>
            <a:ext cx="358775" cy="3603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4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6" name="正方形/長方形 105"/>
          <p:cNvSpPr/>
          <p:nvPr/>
        </p:nvSpPr>
        <p:spPr>
          <a:xfrm>
            <a:off x="7843838" y="3213100"/>
            <a:ext cx="360362" cy="3603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4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7843838" y="2852738"/>
            <a:ext cx="360362" cy="3603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2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7843838" y="3573463"/>
            <a:ext cx="360362" cy="3587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8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6403975" y="2852738"/>
            <a:ext cx="360363" cy="3603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0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6403975" y="3213100"/>
            <a:ext cx="360363" cy="3603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3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1" name="正方形/長方形 110"/>
          <p:cNvSpPr/>
          <p:nvPr/>
        </p:nvSpPr>
        <p:spPr>
          <a:xfrm>
            <a:off x="6764338" y="3213100"/>
            <a:ext cx="360362" cy="3603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3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2" name="正方形/長方形 111"/>
          <p:cNvSpPr/>
          <p:nvPr/>
        </p:nvSpPr>
        <p:spPr>
          <a:xfrm>
            <a:off x="6043613" y="3573463"/>
            <a:ext cx="360362" cy="3587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5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3" name="正方形/長方形 112"/>
          <p:cNvSpPr/>
          <p:nvPr/>
        </p:nvSpPr>
        <p:spPr>
          <a:xfrm>
            <a:off x="6764338" y="3573463"/>
            <a:ext cx="360362" cy="358775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7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4" name="正方形/長方形 113"/>
          <p:cNvSpPr/>
          <p:nvPr/>
        </p:nvSpPr>
        <p:spPr>
          <a:xfrm>
            <a:off x="7124700" y="3573463"/>
            <a:ext cx="358775" cy="358775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7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7483475" y="3573463"/>
            <a:ext cx="360363" cy="358775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7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6403975" y="3573463"/>
            <a:ext cx="360363" cy="358775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1600" dirty="0">
                <a:solidFill>
                  <a:schemeClr val="tx1"/>
                </a:solidFill>
              </a:rPr>
              <a:t>6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7449" name="テキスト ボックス 116"/>
          <p:cNvSpPr txBox="1">
            <a:spLocks noChangeArrowheads="1"/>
          </p:cNvSpPr>
          <p:nvPr/>
        </p:nvSpPr>
        <p:spPr bwMode="auto">
          <a:xfrm>
            <a:off x="6043613" y="2206625"/>
            <a:ext cx="21605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In HM3.0, 9 filters is needed to signal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Proposed technique (2)</a:t>
            </a:r>
          </a:p>
        </p:txBody>
      </p:sp>
      <p:sp>
        <p:nvSpPr>
          <p:cNvPr id="1741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147050" cy="4822825"/>
          </a:xfrm>
        </p:spPr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  <a:defRPr/>
            </a:pPr>
            <a:r>
              <a:rPr lang="en-US" altLang="ja-JP" dirty="0" smtClean="0"/>
              <a:t>additional BA mode (BA2)</a:t>
            </a:r>
          </a:p>
          <a:p>
            <a:pPr lvl="1">
              <a:defRPr/>
            </a:pPr>
            <a:r>
              <a:rPr lang="en-US" altLang="ja-JP" dirty="0" smtClean="0"/>
              <a:t>conceptually the same as the current BA mode</a:t>
            </a:r>
          </a:p>
          <a:p>
            <a:pPr lvl="2">
              <a:defRPr/>
            </a:pPr>
            <a:r>
              <a:rPr lang="en-US" altLang="ja-JP" dirty="0" smtClean="0"/>
              <a:t>direction is decided by the comparison of two-orthogonal activities.</a:t>
            </a:r>
          </a:p>
          <a:p>
            <a:pPr lvl="1">
              <a:defRPr/>
            </a:pPr>
            <a:endParaRPr lang="en-US" altLang="ja-JP" dirty="0" smtClean="0"/>
          </a:p>
          <a:p>
            <a:pPr lvl="1">
              <a:defRPr/>
            </a:pPr>
            <a:endParaRPr lang="en-US" altLang="ja-JP" dirty="0" smtClean="0"/>
          </a:p>
          <a:p>
            <a:pPr lvl="1">
              <a:buFont typeface="Wingdings" pitchFamily="2" charset="2"/>
              <a:buNone/>
              <a:defRPr/>
            </a:pPr>
            <a:endParaRPr lang="en-US" altLang="ja-JP" dirty="0" smtClean="0"/>
          </a:p>
          <a:p>
            <a:pPr>
              <a:defRPr/>
            </a:pP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0AC33D0-324F-4711-A0B8-A4FA64697CD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1403350" y="5053013"/>
          <a:ext cx="6096000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switchable</a:t>
                      </a:r>
                      <a:r>
                        <a:rPr kumimoji="1" lang="en-US" altLang="ja-JP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modes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HM3.0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BA, RA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Proposal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BA, </a:t>
                      </a:r>
                      <a:r>
                        <a:rPr kumimoji="1" lang="en-US" altLang="ja-JP" b="1" dirty="0" smtClean="0">
                          <a:solidFill>
                            <a:schemeClr val="tx1"/>
                          </a:solidFill>
                        </a:rPr>
                        <a:t>BA2</a:t>
                      </a:r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kumimoji="1" lang="en-US" altLang="ja-JP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RA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723578" y="3817784"/>
            <a:ext cx="7880672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  <a:defRPr/>
            </a:pPr>
            <a:r>
              <a:rPr lang="en-US" altLang="ja-JP" sz="1100" b="1" dirty="0">
                <a:latin typeface="Times New Roman" pitchFamily="18" charset="0"/>
                <a:cs typeface="Times New Roman" pitchFamily="18" charset="0"/>
              </a:rPr>
              <a:t>BA mode</a:t>
            </a:r>
            <a:endParaRPr lang="en-US" altLang="ja-JP" sz="1100" b="1" dirty="0">
              <a:latin typeface="Arial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  <a:defRPr/>
            </a:pP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varTempH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 = |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–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xC+x-1,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–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xC+x+1,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|	(8‑474)</a:t>
            </a:r>
            <a:br>
              <a:rPr lang="en-US" altLang="ko-KR" sz="11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varTempV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 = |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–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yC+y-1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–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yC+y+1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|	(8‑474)</a:t>
            </a:r>
            <a:endParaRPr lang="en-US" altLang="ja-JP" sz="1100" dirty="0">
              <a:latin typeface="Arial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  <a:defRPr/>
            </a:pPr>
            <a:r>
              <a:rPr lang="en-US" altLang="ja-JP" sz="1100" b="1" dirty="0">
                <a:latin typeface="Times New Roman" pitchFamily="18" charset="0"/>
                <a:cs typeface="Times New Roman" pitchFamily="18" charset="0"/>
              </a:rPr>
              <a:t>BA2 mode</a:t>
            </a:r>
            <a:endParaRPr lang="en-US" altLang="ja-JP" sz="1100" b="1" dirty="0">
              <a:latin typeface="Arial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  <a:defRPr/>
            </a:pP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varTempH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 = |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–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GB" altLang="ko-KR" sz="1100" b="1" kern="100" dirty="0">
                <a:highlight>
                  <a:srgbClr val="FFFF00"/>
                </a:highlight>
                <a:latin typeface="Times New Roman"/>
                <a:ea typeface="ＭＳ 明朝"/>
                <a:cs typeface="Times New Roman"/>
              </a:rPr>
              <a:t>+1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GB" altLang="ko-KR" sz="1100" b="1" kern="100" dirty="0">
                <a:highlight>
                  <a:srgbClr val="FFFF00"/>
                </a:highlight>
                <a:latin typeface="Times New Roman"/>
                <a:ea typeface="ＭＳ 明朝"/>
                <a:cs typeface="Times New Roman"/>
              </a:rPr>
              <a:t> +1 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–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GB" altLang="ko-KR" sz="1100" b="1" kern="100" dirty="0">
                <a:highlight>
                  <a:srgbClr val="FFFF00"/>
                </a:highlight>
                <a:latin typeface="Times New Roman"/>
                <a:ea typeface="ＭＳ 明朝"/>
                <a:cs typeface="Times New Roman"/>
              </a:rPr>
              <a:t> +1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GB" altLang="ko-KR" sz="1100" b="1" kern="100" dirty="0">
                <a:highlight>
                  <a:srgbClr val="FFFF00"/>
                </a:highlight>
                <a:latin typeface="Times New Roman"/>
                <a:ea typeface="ＭＳ 明朝"/>
                <a:cs typeface="Times New Roman"/>
              </a:rPr>
              <a:t> -1 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|	(8‑xxx)</a:t>
            </a:r>
            <a:br>
              <a:rPr lang="en-US" altLang="ko-KR" sz="11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varTempV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 = |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–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GB" altLang="ko-KR" sz="1100" b="1" kern="100" dirty="0">
                <a:highlight>
                  <a:srgbClr val="FFFF00"/>
                </a:highlight>
                <a:latin typeface="Times New Roman"/>
                <a:ea typeface="ＭＳ 明朝"/>
                <a:cs typeface="Times New Roman"/>
              </a:rPr>
              <a:t> -1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GB" altLang="ko-KR" sz="1100" b="1" kern="100" dirty="0">
                <a:highlight>
                  <a:srgbClr val="FFFF00"/>
                </a:highlight>
                <a:latin typeface="Times New Roman"/>
                <a:ea typeface="ＭＳ 明朝"/>
                <a:cs typeface="Times New Roman"/>
              </a:rPr>
              <a:t> -1 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–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’’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xC+x</a:t>
            </a:r>
            <a:r>
              <a:rPr lang="en-GB" altLang="ko-KR" sz="1100" b="1" kern="100" dirty="0">
                <a:highlight>
                  <a:srgbClr val="FFFF00"/>
                </a:highlight>
                <a:latin typeface="Times New Roman"/>
                <a:ea typeface="ＭＳ 明朝"/>
                <a:cs typeface="Times New Roman"/>
              </a:rPr>
              <a:t> +1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 err="1">
                <a:latin typeface="Times New Roman" pitchFamily="18" charset="0"/>
                <a:cs typeface="Times New Roman" pitchFamily="18" charset="0"/>
              </a:rPr>
              <a:t>yC+y</a:t>
            </a:r>
            <a:r>
              <a:rPr lang="en-GB" altLang="ko-KR" sz="1100" b="1" kern="100" dirty="0">
                <a:highlight>
                  <a:srgbClr val="FFFF00"/>
                </a:highlight>
                <a:latin typeface="Times New Roman"/>
                <a:ea typeface="ＭＳ 明朝"/>
                <a:cs typeface="Times New Roman"/>
              </a:rPr>
              <a:t> +1 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ko-KR" sz="1100" dirty="0">
                <a:latin typeface="Arial"/>
                <a:cs typeface="Times New Roman" pitchFamily="18" charset="0"/>
              </a:rPr>
              <a:t> </a:t>
            </a:r>
            <a:r>
              <a:rPr lang="en-US" altLang="ko-KR" sz="1100" dirty="0">
                <a:latin typeface="Times New Roman" pitchFamily="18" charset="0"/>
                <a:cs typeface="Times New Roman" pitchFamily="18" charset="0"/>
              </a:rPr>
              <a:t>|	(8‑xxx)</a:t>
            </a:r>
            <a:endParaRPr lang="en-US" altLang="ko-KR" sz="1100" dirty="0">
              <a:latin typeface="Arial" pitchFamily="34" charset="0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rot="5400000">
            <a:off x="2664618" y="2888457"/>
            <a:ext cx="1077913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2627313" y="2851150"/>
            <a:ext cx="1081087" cy="1588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rot="8100000">
            <a:off x="4270375" y="2901950"/>
            <a:ext cx="10795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rot="2700000">
            <a:off x="4283869" y="2924969"/>
            <a:ext cx="10795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6" name="テキスト ボックス 15"/>
          <p:cNvSpPr txBox="1">
            <a:spLocks noChangeArrowheads="1"/>
          </p:cNvSpPr>
          <p:nvPr/>
        </p:nvSpPr>
        <p:spPr bwMode="auto">
          <a:xfrm>
            <a:off x="3276600" y="2636838"/>
            <a:ext cx="863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000"/>
              <a:t>horizontal</a:t>
            </a:r>
            <a:endParaRPr lang="ja-JP" altLang="en-US" sz="1000"/>
          </a:p>
        </p:txBody>
      </p:sp>
      <p:sp>
        <p:nvSpPr>
          <p:cNvPr id="18457" name="テキスト ボックス 16"/>
          <p:cNvSpPr txBox="1">
            <a:spLocks noChangeArrowheads="1"/>
          </p:cNvSpPr>
          <p:nvPr/>
        </p:nvSpPr>
        <p:spPr bwMode="auto">
          <a:xfrm>
            <a:off x="2916238" y="3398838"/>
            <a:ext cx="6477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000"/>
              <a:t>vertical</a:t>
            </a:r>
            <a:endParaRPr lang="ja-JP" altLang="en-US" sz="1000"/>
          </a:p>
        </p:txBody>
      </p:sp>
      <p:sp>
        <p:nvSpPr>
          <p:cNvPr id="18458" name="テキスト ボックス 17"/>
          <p:cNvSpPr txBox="1">
            <a:spLocks noChangeArrowheads="1"/>
          </p:cNvSpPr>
          <p:nvPr/>
        </p:nvSpPr>
        <p:spPr bwMode="auto">
          <a:xfrm>
            <a:off x="5148263" y="2349500"/>
            <a:ext cx="7921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000"/>
              <a:t>diagonal1</a:t>
            </a:r>
            <a:endParaRPr lang="ja-JP" altLang="en-US" sz="1000"/>
          </a:p>
        </p:txBody>
      </p:sp>
      <p:sp>
        <p:nvSpPr>
          <p:cNvPr id="18459" name="テキスト ボックス 18"/>
          <p:cNvSpPr txBox="1">
            <a:spLocks noChangeArrowheads="1"/>
          </p:cNvSpPr>
          <p:nvPr/>
        </p:nvSpPr>
        <p:spPr bwMode="auto">
          <a:xfrm>
            <a:off x="5148263" y="3398838"/>
            <a:ext cx="10795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000"/>
              <a:t>diagonal2</a:t>
            </a:r>
            <a:endParaRPr lang="ja-JP" altLang="en-US" sz="1000"/>
          </a:p>
        </p:txBody>
      </p:sp>
      <p:sp>
        <p:nvSpPr>
          <p:cNvPr id="18460" name="テキスト ボックス 19"/>
          <p:cNvSpPr txBox="1">
            <a:spLocks noChangeArrowheads="1"/>
          </p:cNvSpPr>
          <p:nvPr/>
        </p:nvSpPr>
        <p:spPr bwMode="auto">
          <a:xfrm>
            <a:off x="8053388" y="4405313"/>
            <a:ext cx="10906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text added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21" name="右中かっこ 20"/>
          <p:cNvSpPr/>
          <p:nvPr/>
        </p:nvSpPr>
        <p:spPr>
          <a:xfrm>
            <a:off x="7812088" y="4581525"/>
            <a:ext cx="46037" cy="287338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Proposed enhancement</a:t>
            </a:r>
            <a:endParaRPr lang="ja-JP" altLang="en-US" smtClean="0"/>
          </a:p>
        </p:txBody>
      </p:sp>
      <p:sp>
        <p:nvSpPr>
          <p:cNvPr id="1945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finer classification</a:t>
            </a:r>
          </a:p>
          <a:p>
            <a:pPr lvl="1"/>
            <a:r>
              <a:rPr lang="en-US" altLang="ja-JP" smtClean="0"/>
              <a:t>we use 18 classes rather than 16 classes for enhancement</a:t>
            </a:r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943EF1-A140-4C93-B5C0-4FE6AB0D894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9461" name="Rectangle 1"/>
          <p:cNvSpPr>
            <a:spLocks noChangeArrowheads="1"/>
          </p:cNvSpPr>
          <p:nvPr/>
        </p:nvSpPr>
        <p:spPr bwMode="auto">
          <a:xfrm>
            <a:off x="-7938" y="2060575"/>
            <a:ext cx="6400801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lang="en-GB" altLang="ko-KR" sz="1400">
                <a:latin typeface="Times New Roman" pitchFamily="18" charset="0"/>
                <a:cs typeface="Times New Roman" pitchFamily="18" charset="0"/>
              </a:rPr>
              <a:t>HM3.0</a:t>
            </a:r>
          </a:p>
          <a:p>
            <a:pPr eaLnBrk="0" hangingPunct="0"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lang="en-GB" altLang="ko-KR" sz="1400">
                <a:latin typeface="Times New Roman" pitchFamily="18" charset="0"/>
                <a:cs typeface="Times New Roman" pitchFamily="18" charset="0"/>
              </a:rPr>
              <a:t>	varTab[16] = { 0, 1, 2, 2, 2, 3, 3, 3, 3, 3, 4, 4, 4, 4, 4, 4 }	(8‑475)</a:t>
            </a:r>
            <a:br>
              <a:rPr lang="en-GB" altLang="ko-KR" sz="1400">
                <a:latin typeface="Times New Roman" pitchFamily="18" charset="0"/>
                <a:cs typeface="Times New Roman" pitchFamily="18" charset="0"/>
              </a:rPr>
            </a:br>
            <a:endParaRPr lang="en-GB" altLang="ko-KR" sz="140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-7918" y="4202504"/>
            <a:ext cx="64011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  <a:defRPr/>
            </a:pPr>
            <a:r>
              <a:rPr lang="en-GB" altLang="ko-KR" sz="1400" dirty="0">
                <a:latin typeface="Times New Roman" pitchFamily="18" charset="0"/>
                <a:cs typeface="Times New Roman" pitchFamily="18" charset="0"/>
              </a:rPr>
              <a:t>Proposed</a:t>
            </a:r>
          </a:p>
          <a:p>
            <a:pPr eaLnBrk="0" hangingPunct="0"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  <a:defRPr/>
            </a:pPr>
            <a:r>
              <a:rPr lang="en-GB" altLang="ko-KR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altLang="ko-KR" sz="1400" dirty="0" err="1">
                <a:latin typeface="Times New Roman" pitchFamily="18" charset="0"/>
                <a:cs typeface="Times New Roman" pitchFamily="18" charset="0"/>
              </a:rPr>
              <a:t>varTab</a:t>
            </a:r>
            <a:r>
              <a:rPr lang="en-GB" altLang="ko-KR" sz="1400" dirty="0">
                <a:latin typeface="Times New Roman" pitchFamily="18" charset="0"/>
                <a:cs typeface="Times New Roman" pitchFamily="18" charset="0"/>
              </a:rPr>
              <a:t>[16] = { 0, 1, 2, 2, 2, 3, 3, 3, 3, 3, 4, 4, 4, 4, 4, </a:t>
            </a:r>
            <a:r>
              <a:rPr lang="en-GB" altLang="ko-KR" sz="1400" b="1" kern="100" dirty="0">
                <a:highlight>
                  <a:srgbClr val="FFFF00"/>
                </a:highlight>
                <a:latin typeface="Times New Roman"/>
                <a:ea typeface="ＭＳ 明朝"/>
                <a:cs typeface="Times New Roman"/>
              </a:rPr>
              <a:t>5</a:t>
            </a:r>
            <a:r>
              <a:rPr lang="en-GB" altLang="ko-KR" sz="1400" dirty="0">
                <a:latin typeface="Times New Roman" pitchFamily="18" charset="0"/>
                <a:cs typeface="Times New Roman" pitchFamily="18" charset="0"/>
              </a:rPr>
              <a:t>}	(8‑475)</a:t>
            </a:r>
            <a:endParaRPr lang="en-GB" altLang="ko-KR" sz="1400" dirty="0">
              <a:latin typeface="Arial" pitchFamily="34" charset="0"/>
            </a:endParaRPr>
          </a:p>
        </p:txBody>
      </p:sp>
      <p:grpSp>
        <p:nvGrpSpPr>
          <p:cNvPr id="19463" name="グループ化 28"/>
          <p:cNvGrpSpPr>
            <a:grpSpLocks/>
          </p:cNvGrpSpPr>
          <p:nvPr/>
        </p:nvGrpSpPr>
        <p:grpSpPr bwMode="auto">
          <a:xfrm>
            <a:off x="2771775" y="2924175"/>
            <a:ext cx="2087563" cy="1225550"/>
            <a:chOff x="2771800" y="2708880"/>
            <a:chExt cx="2592288" cy="1584176"/>
          </a:xfrm>
        </p:grpSpPr>
        <p:sp>
          <p:nvSpPr>
            <p:cNvPr id="8" name="正方形/長方形 7"/>
            <p:cNvSpPr/>
            <p:nvPr/>
          </p:nvSpPr>
          <p:spPr>
            <a:xfrm>
              <a:off x="3491333" y="3213682"/>
              <a:ext cx="360751" cy="35910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3852084" y="3213682"/>
              <a:ext cx="360752" cy="35910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4212836" y="3213682"/>
              <a:ext cx="358780" cy="35910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4571617" y="3213682"/>
              <a:ext cx="360751" cy="35910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4212836" y="3572790"/>
              <a:ext cx="358780" cy="36115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71617" y="3572790"/>
              <a:ext cx="360751" cy="36115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3491333" y="3572790"/>
              <a:ext cx="360751" cy="36115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852084" y="3572790"/>
              <a:ext cx="360752" cy="36115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3491333" y="3933949"/>
              <a:ext cx="360751" cy="35910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3852084" y="3933949"/>
              <a:ext cx="360752" cy="35910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212836" y="3933949"/>
              <a:ext cx="358780" cy="35910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4571617" y="3933949"/>
              <a:ext cx="360751" cy="35910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4932368" y="3572790"/>
              <a:ext cx="358780" cy="36115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4932368" y="3213682"/>
              <a:ext cx="358780" cy="35910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4932368" y="3933949"/>
              <a:ext cx="358780" cy="35910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>
                <a:defRPr/>
              </a:pPr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直線矢印コネクタ 22"/>
            <p:cNvCxnSpPr/>
            <p:nvPr/>
          </p:nvCxnSpPr>
          <p:spPr>
            <a:xfrm>
              <a:off x="3491333" y="3067988"/>
              <a:ext cx="187275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 rot="5400000">
              <a:off x="2736771" y="3753370"/>
              <a:ext cx="10793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05" name="テキスト ボックス 24"/>
            <p:cNvSpPr txBox="1">
              <a:spLocks noChangeArrowheads="1"/>
            </p:cNvSpPr>
            <p:nvPr/>
          </p:nvSpPr>
          <p:spPr bwMode="auto">
            <a:xfrm>
              <a:off x="3851920" y="2708880"/>
              <a:ext cx="100811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/>
                <a:t>activity</a:t>
              </a:r>
              <a:endParaRPr lang="ja-JP" altLang="en-US" sz="120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771800" y="3284944"/>
              <a:ext cx="458481" cy="936104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>
                <a:defRPr/>
              </a:pPr>
              <a:r>
                <a:rPr lang="en-US" altLang="ja-JP" sz="1200" dirty="0">
                  <a:ea typeface="ＭＳ Ｐゴシック" charset="-128"/>
                </a:rPr>
                <a:t>direction</a:t>
              </a:r>
              <a:endParaRPr lang="ja-JP" altLang="en-US" sz="1200" dirty="0">
                <a:ea typeface="ＭＳ Ｐゴシック" charset="-128"/>
              </a:endParaRPr>
            </a:p>
          </p:txBody>
        </p:sp>
      </p:grpSp>
      <p:sp>
        <p:nvSpPr>
          <p:cNvPr id="31" name="正方形/長方形 30"/>
          <p:cNvSpPr/>
          <p:nvPr/>
        </p:nvSpPr>
        <p:spPr>
          <a:xfrm>
            <a:off x="3365500" y="5330825"/>
            <a:ext cx="290513" cy="2778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656013" y="5330825"/>
            <a:ext cx="290512" cy="2778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946525" y="5330825"/>
            <a:ext cx="288925" cy="2778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235450" y="5330825"/>
            <a:ext cx="290513" cy="2778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946525" y="5608638"/>
            <a:ext cx="288925" cy="2778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235450" y="5608638"/>
            <a:ext cx="290513" cy="2778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365500" y="5608638"/>
            <a:ext cx="290513" cy="2778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656013" y="5608638"/>
            <a:ext cx="290512" cy="2778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365500" y="5886450"/>
            <a:ext cx="290513" cy="279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656013" y="5886450"/>
            <a:ext cx="290512" cy="279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946525" y="5886450"/>
            <a:ext cx="288925" cy="279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4235450" y="5886450"/>
            <a:ext cx="290513" cy="279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525963" y="5608638"/>
            <a:ext cx="290512" cy="2778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4525963" y="5330825"/>
            <a:ext cx="290512" cy="2778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4525963" y="5886450"/>
            <a:ext cx="290512" cy="279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3351213" y="5218113"/>
            <a:ext cx="1752600" cy="15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 rot="5400000">
            <a:off x="2760662" y="5748338"/>
            <a:ext cx="83502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81" name="テキスト ボックス 47"/>
          <p:cNvSpPr txBox="1">
            <a:spLocks noChangeArrowheads="1"/>
          </p:cNvSpPr>
          <p:nvPr/>
        </p:nvSpPr>
        <p:spPr bwMode="auto">
          <a:xfrm>
            <a:off x="3641725" y="4941888"/>
            <a:ext cx="8128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activity</a:t>
            </a:r>
            <a:endParaRPr lang="ja-JP" altLang="en-US" sz="120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771800" y="5386308"/>
            <a:ext cx="369332" cy="723353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altLang="ja-JP" sz="1200" dirty="0">
                <a:ea typeface="ＭＳ Ｐゴシック" charset="-128"/>
              </a:rPr>
              <a:t>direction</a:t>
            </a:r>
            <a:endParaRPr lang="ja-JP" altLang="en-US" sz="1200" dirty="0">
              <a:ea typeface="ＭＳ Ｐゴシック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4813300" y="5608638"/>
            <a:ext cx="290513" cy="2778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4813300" y="5330825"/>
            <a:ext cx="290513" cy="2778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4813300" y="5886450"/>
            <a:ext cx="290513" cy="279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4" name="右中かっこ 53"/>
          <p:cNvSpPr/>
          <p:nvPr/>
        </p:nvSpPr>
        <p:spPr>
          <a:xfrm>
            <a:off x="8072438" y="4365625"/>
            <a:ext cx="44450" cy="576263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487" name="テキスト ボックス 54"/>
          <p:cNvSpPr txBox="1">
            <a:spLocks noChangeArrowheads="1"/>
          </p:cNvSpPr>
          <p:nvPr/>
        </p:nvSpPr>
        <p:spPr bwMode="auto">
          <a:xfrm>
            <a:off x="8161338" y="4367213"/>
            <a:ext cx="1090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text change</a:t>
            </a:r>
            <a:endParaRPr lang="ja-JP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56D783-7F87-4778-B1C7-DFABFB0BAB8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287528" y="1412776"/>
          <a:ext cx="8650096" cy="2838450"/>
        </p:xfrm>
        <a:graphic>
          <a:graphicData uri="http://schemas.openxmlformats.org/drawingml/2006/table">
            <a:tbl>
              <a:tblPr/>
              <a:tblGrid>
                <a:gridCol w="828088"/>
                <a:gridCol w="648072"/>
                <a:gridCol w="648072"/>
                <a:gridCol w="648072"/>
                <a:gridCol w="672075"/>
                <a:gridCol w="672075"/>
                <a:gridCol w="672075"/>
                <a:gridCol w="648072"/>
                <a:gridCol w="648072"/>
                <a:gridCol w="648072"/>
                <a:gridCol w="639117"/>
                <a:gridCol w="639117"/>
                <a:gridCol w="639117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ja-JP" altLang="en-US" sz="15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Low delay B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Low delay P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5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500" b="1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500" b="0" i="0" u="none" strike="noStrike" dirty="0"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87524" y="836712"/>
            <a:ext cx="7416824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dirty="0" smtClean="0"/>
              <a:t>Proposed method </a:t>
            </a:r>
            <a:r>
              <a:rPr lang="en-US" altLang="ja-JP" dirty="0" smtClean="0"/>
              <a:t>compared </a:t>
            </a:r>
            <a:r>
              <a:rPr lang="en-US" altLang="ja-JP" dirty="0" smtClean="0"/>
              <a:t>to HM-3.0 </a:t>
            </a:r>
            <a:endParaRPr kumimoji="1" lang="ja-JP" altLang="en-US" sz="11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7200" y="4813697"/>
            <a:ext cx="7416824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dirty="0" smtClean="0"/>
              <a:t>up to 0.4 % gain</a:t>
            </a:r>
            <a:endParaRPr lang="en-US" altLang="ja-JP" sz="1600" dirty="0" smtClean="0"/>
          </a:p>
          <a:p>
            <a:endParaRPr kumimoji="1" lang="en-US" altLang="ja-JP" sz="1600" dirty="0" smtClean="0"/>
          </a:p>
          <a:p>
            <a:r>
              <a:rPr lang="en-US" altLang="ja-JP" sz="1600" dirty="0" smtClean="0"/>
              <a:t>Results are cross checked by </a:t>
            </a:r>
            <a:r>
              <a:rPr lang="en-US" altLang="ja-JP" sz="1600" dirty="0" err="1" smtClean="0"/>
              <a:t>MediaTek</a:t>
            </a:r>
            <a:r>
              <a:rPr lang="en-US" altLang="ja-JP" sz="1600" dirty="0" smtClean="0"/>
              <a:t> (JCTVC-F067)</a:t>
            </a:r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dirty="0" smtClean="0"/>
              <a:t>Syntax change</a:t>
            </a:r>
            <a:endParaRPr lang="ja-JP" altLang="en-US" dirty="0" smtClean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755576" y="908720"/>
          <a:ext cx="5325745" cy="4206240"/>
        </p:xfrm>
        <a:graphic>
          <a:graphicData uri="http://schemas.openxmlformats.org/drawingml/2006/table">
            <a:tbl>
              <a:tblPr/>
              <a:tblGrid>
                <a:gridCol w="4225925"/>
                <a:gridCol w="365125"/>
                <a:gridCol w="734695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alf_param</a:t>
                      </a:r>
                      <a:r>
                        <a:rPr lang="en-GB" sz="1200" kern="100" dirty="0">
                          <a:latin typeface="Times New Roman"/>
                          <a:ea typeface="Malgun Gothic"/>
                          <a:cs typeface="Times New Roman"/>
                        </a:rPr>
                        <a:t>() {</a:t>
                      </a:r>
                      <a:endParaRPr lang="ja-JP" sz="12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C</a:t>
                      </a:r>
                      <a:endParaRPr lang="ja-JP" sz="12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2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	adaptive_loop_filter_flag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	if ( adaptive_loop_filter_flag ) {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alf_region_adaptation_flag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v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		alf_length_luma_minus_5_div2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		alf_no_filters_minus1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for (</a:t>
                      </a:r>
                      <a:r>
                        <a:rPr lang="en-GB" sz="1200" kern="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=</a:t>
                      </a: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1200" kern="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&lt; </a:t>
                      </a:r>
                      <a:r>
                        <a:rPr lang="en-GB" sz="1200" kern="100" dirty="0" err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AlfNumRegions</a:t>
                      </a: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1200" kern="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++)</a:t>
                      </a: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{</a:t>
                      </a:r>
                      <a:endParaRPr lang="ja-JP" sz="12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 (alf_no_filters_minus1 == 1)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{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200" b="1" kern="100" dirty="0" err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alf</a:t>
                      </a:r>
                      <a:r>
                        <a:rPr lang="en-GB" sz="1200" b="1" kern="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GB" sz="1200" b="1" kern="100" dirty="0" err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region_idx</a:t>
                      </a:r>
                      <a:r>
                        <a:rPr lang="en-GB" sz="1200" b="1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kern="100" dirty="0" err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2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b="1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ja-JP" sz="12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	} 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else if (alf_no_filters_minus1 &gt; 1) {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if( 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remain_fixed_regions &gt; 0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{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prev_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alf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region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pred_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flag[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if( prev_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alf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region_pred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_flag[ 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] )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rem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alf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region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pred_idx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b="1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ue(v)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}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}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		if (AlfNumFilters &gt; 1)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			alf_pred_method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kern="100">
                          <a:latin typeface="Times New Roman"/>
                          <a:ea typeface="Malgun Gothic"/>
                          <a:cs typeface="Times New Roman"/>
                        </a:rPr>
                        <a:t>		alf_min_kstart_minus1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		for (i=0; i &lt; AlfMaxDepth; i++)</a:t>
                      </a:r>
                      <a:endParaRPr lang="ja-JP" sz="12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kern="1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alf_golomb_index_bit</a:t>
                      </a:r>
                      <a:r>
                        <a:rPr lang="en-GB" sz="1200" b="1" kern="100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2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200" b="1" kern="100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ja-JP" sz="12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300"/>
                        </a:spcAft>
                      </a:pPr>
                      <a:r>
                        <a:rPr lang="en-GB" sz="1200" kern="1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ja-JP" sz="12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kern="100" dirty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2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D6A9EF-1B8A-4764-BB10-DD07531596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0485" name="テキスト ボックス 8"/>
          <p:cNvSpPr txBox="1">
            <a:spLocks noChangeArrowheads="1"/>
          </p:cNvSpPr>
          <p:nvPr/>
        </p:nvSpPr>
        <p:spPr bwMode="auto">
          <a:xfrm>
            <a:off x="755650" y="5300663"/>
            <a:ext cx="7056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/>
            <a:r>
              <a:rPr lang="en-US" altLang="ja-JP" sz="1200" b="1"/>
              <a:t>alf_region_idx</a:t>
            </a:r>
            <a:r>
              <a:rPr lang="en-US" altLang="ja-JP" sz="1200"/>
              <a:t>[ i ] specifies the filter index for adaptive loop filter.</a:t>
            </a:r>
            <a:endParaRPr lang="ja-JP" altLang="en-US" sz="1200"/>
          </a:p>
          <a:p>
            <a:pPr hangingPunct="0"/>
            <a:r>
              <a:rPr lang="en-US" altLang="ja-JP" sz="1200" b="1"/>
              <a:t>prev_alf_region_pred_flag</a:t>
            </a:r>
            <a:r>
              <a:rPr lang="en-US" altLang="ja-JP" sz="1200"/>
              <a:t>[ i ] and </a:t>
            </a:r>
            <a:r>
              <a:rPr lang="en-US" altLang="ja-JP" sz="1200" b="1"/>
              <a:t>rem_alf_region_pred_idx</a:t>
            </a:r>
            <a:r>
              <a:rPr lang="en-US" altLang="ja-JP" sz="1200"/>
              <a:t> [ i ]</a:t>
            </a:r>
            <a:r>
              <a:rPr lang="en-US" altLang="ja-JP" sz="1200" b="1"/>
              <a:t> </a:t>
            </a:r>
            <a:r>
              <a:rPr lang="en-US" altLang="ja-JP" sz="1200"/>
              <a:t>specify the filter index for adaptive loop filter . When prev_alf_region_pred_flag[i ] is equal to 0, the </a:t>
            </a:r>
            <a:r>
              <a:rPr lang="en-US" altLang="ja-JP" sz="1200" b="1"/>
              <a:t>alf_region_idx</a:t>
            </a:r>
            <a:r>
              <a:rPr lang="en-US" altLang="ja-JP" sz="1200"/>
              <a:t>[ i ] will be inferred from neighboring region (i.e., upper or left). </a:t>
            </a:r>
            <a:endParaRPr lang="ja-JP" altLang="en-US" sz="1200"/>
          </a:p>
        </p:txBody>
      </p:sp>
      <p:sp>
        <p:nvSpPr>
          <p:cNvPr id="10" name="右中かっこ 9"/>
          <p:cNvSpPr/>
          <p:nvPr/>
        </p:nvSpPr>
        <p:spPr>
          <a:xfrm>
            <a:off x="6630988" y="2201863"/>
            <a:ext cx="46037" cy="201930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487" name="テキスト ボックス 10"/>
          <p:cNvSpPr txBox="1">
            <a:spLocks noChangeArrowheads="1"/>
          </p:cNvSpPr>
          <p:nvPr/>
        </p:nvSpPr>
        <p:spPr bwMode="auto">
          <a:xfrm>
            <a:off x="6875463" y="2779713"/>
            <a:ext cx="1092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text change</a:t>
            </a:r>
            <a:endParaRPr lang="ja-JP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VC-video-simple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1">
      <a:majorFont>
        <a:latin typeface="Verdana"/>
        <a:ea typeface="HGｺﾞｼｯｸM"/>
        <a:cs typeface=""/>
      </a:majorFont>
      <a:minorFont>
        <a:latin typeface="Verdana"/>
        <a:ea typeface="HGｺﾞｼｯｸ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AVC-video-simple</Template>
  <TotalTime>0</TotalTime>
  <Words>1079</Words>
  <Application>Microsoft Office PowerPoint</Application>
  <PresentationFormat>画面に合わせる (4:3)</PresentationFormat>
  <Paragraphs>550</Paragraphs>
  <Slides>13</Slides>
  <Notes>8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AVC-video-simple</vt:lpstr>
      <vt:lpstr>CE8.1:Block based Adaptive Loop Filter with flexible syntax and additional BA mode  by Sharp and Qualcomm  (JCTVC-F384)</vt:lpstr>
      <vt:lpstr>Overall Summary</vt:lpstr>
      <vt:lpstr>Contents</vt:lpstr>
      <vt:lpstr>Motivation</vt:lpstr>
      <vt:lpstr>Proposed technique (1)</vt:lpstr>
      <vt:lpstr>Proposed technique (2)</vt:lpstr>
      <vt:lpstr>Proposed enhancement</vt:lpstr>
      <vt:lpstr>Experimental results</vt:lpstr>
      <vt:lpstr>Syntax change</vt:lpstr>
      <vt:lpstr>Conclusion</vt:lpstr>
      <vt:lpstr>スライド 11</vt:lpstr>
      <vt:lpstr>2-D flexible syntax only</vt:lpstr>
      <vt:lpstr>Additional BA mode only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Region-based adaptive loop filter using two-dimensional feature  (JCTVC-D116)</dc:title>
  <dc:creator/>
  <cp:lastModifiedBy/>
  <cp:revision>5</cp:revision>
  <dcterms:created xsi:type="dcterms:W3CDTF">2009-10-27T01:38:00Z</dcterms:created>
  <dcterms:modified xsi:type="dcterms:W3CDTF">2011-07-14T06:10:45Z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TC101671231033</vt:lpwstr>
  </property>
</Properties>
</file>