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491" r:id="rId2"/>
    <p:sldId id="563" r:id="rId3"/>
    <p:sldId id="593" r:id="rId4"/>
    <p:sldId id="599" r:id="rId5"/>
    <p:sldId id="595" r:id="rId6"/>
    <p:sldId id="596" r:id="rId7"/>
    <p:sldId id="597" r:id="rId8"/>
    <p:sldId id="601" r:id="rId9"/>
    <p:sldId id="600" r:id="rId10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8000"/>
    <a:srgbClr val="3399FF"/>
    <a:srgbClr val="CC99FF"/>
    <a:srgbClr val="99CCFF"/>
    <a:srgbClr val="FF0000"/>
    <a:srgbClr val="FFFF00"/>
    <a:srgbClr val="FF505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88" autoAdjust="0"/>
    <p:restoredTop sz="99685" autoAdjust="0"/>
  </p:normalViewPr>
  <p:slideViewPr>
    <p:cSldViewPr showGuides="1">
      <p:cViewPr>
        <p:scale>
          <a:sx n="70" d="100"/>
          <a:sy n="70" d="100"/>
        </p:scale>
        <p:origin x="-1368" y="-84"/>
      </p:cViewPr>
      <p:guideLst>
        <p:guide orient="horz" pos="648"/>
        <p:guide pos="51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91" d="100"/>
          <a:sy n="91" d="100"/>
        </p:scale>
        <p:origin x="-2988" y="-96"/>
      </p:cViewPr>
      <p:guideLst>
        <p:guide orient="horz" pos="2928"/>
        <p:guide pos="2160"/>
      </p:guideLst>
    </p:cSldViewPr>
  </p:notesViewPr>
  <p:gridSpacing cx="117043200" cy="117043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5579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5579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73CA8BF6-B8DE-4898-8B90-B605A25321D7}" type="slidenum">
              <a:rPr lang="zh-CN" altLang="en-US"/>
              <a:pPr/>
              <a:t>&lt;#&gt;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5579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711" y="4416426"/>
            <a:ext cx="5028579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5579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D7CC23B3-AD0D-42E2-A4C4-DBBDCD2E29A9}" type="slidenum">
              <a:rPr lang="zh-CN" altLang="en-US"/>
              <a:pPr/>
              <a:t>&lt;#&gt;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DB6465-0FA6-4241-8B21-B78AB7A8361D}" type="slidenum">
              <a:rPr lang="zh-CN" altLang="en-US"/>
              <a:pPr/>
              <a:t>&lt;#&gt;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B7B3C4-A9A4-4FE8-A58B-0D6E2515E28E}" type="datetime1">
              <a:rPr lang="en-US" smtClean="0"/>
              <a:pPr/>
              <a:t>7/15/2011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9721D1-369E-4B10-8778-4DA7B45ED087}" type="slidenum">
              <a:rPr lang="zh-CN" altLang="en-US"/>
              <a:pPr/>
              <a:t>&lt;#&gt;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881BF4-4D8E-4E49-9530-5AC302F21E6F}" type="datetime1">
              <a:rPr lang="en-US" smtClean="0"/>
              <a:pPr/>
              <a:t>7/15/2011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176DD2-5E33-4792-9848-40D16AFB1F76}" type="slidenum">
              <a:rPr lang="zh-CN" altLang="en-US"/>
              <a:pPr/>
              <a:t>&lt;#&gt;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982E88-46E6-4DEE-998E-33C4C29751B1}" type="datetime1">
              <a:rPr lang="en-US" smtClean="0"/>
              <a:pPr/>
              <a:t>7/15/2011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E579A-9188-4B6B-872C-942BD7F848FC}" type="slidenum">
              <a:rPr lang="zh-CN" altLang="en-US"/>
              <a:pPr/>
              <a:t>&lt;#&gt;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18D8C6-E203-47DE-974D-B0CE99013057}" type="datetime1">
              <a:rPr lang="en-US" smtClean="0"/>
              <a:pPr/>
              <a:t>7/15/2011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127C0B-F711-4117-BE9E-BA45976421D7}" type="slidenum">
              <a:rPr lang="zh-CN" altLang="en-US"/>
              <a:pPr/>
              <a:t>&lt;#&gt;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B175AD-D9AD-4C5F-96FF-C7B588E7EC0C}" type="datetime1">
              <a:rPr lang="en-US" smtClean="0"/>
              <a:pPr/>
              <a:t>7/15/2011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DFF464-5CC8-4510-93FE-FF9E219407D2}" type="slidenum">
              <a:rPr lang="zh-CN" altLang="en-US"/>
              <a:pPr/>
              <a:t>&lt;#&gt;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D8112A-60AA-4D72-934A-0894B2A6A1BB}" type="datetime1">
              <a:rPr lang="en-US" smtClean="0"/>
              <a:pPr/>
              <a:t>7/15/2011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20F69A-6EBE-4F27-B870-083C664C885E}" type="slidenum">
              <a:rPr lang="zh-CN" altLang="en-US"/>
              <a:pPr/>
              <a:t>&lt;#&gt;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AABF81-370F-42FF-90A9-9B48C9A3140C}" type="datetime1">
              <a:rPr lang="en-US" smtClean="0"/>
              <a:pPr/>
              <a:t>7/15/2011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EF9AF9-5419-40F5-927E-4FE8A5C15C14}" type="slidenum">
              <a:rPr lang="zh-CN" altLang="en-US"/>
              <a:pPr/>
              <a:t>&lt;#&gt;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C6AF13-F866-4E0C-9EFF-1A994FEA05EC}" type="datetime1">
              <a:rPr lang="en-US" smtClean="0"/>
              <a:pPr/>
              <a:t>7/15/2011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FEAAB3-4050-46B9-AD4A-E651531F3A4F}" type="slidenum">
              <a:rPr lang="zh-CN" altLang="en-US"/>
              <a:pPr/>
              <a:t>&lt;#&gt;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E98A06-72A4-4167-B1CD-892E65E5C3D0}" type="datetime1">
              <a:rPr lang="en-US" smtClean="0"/>
              <a:pPr/>
              <a:t>7/15/2011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60C1F5-77BC-4B81-8AC1-3B60217E4E24}" type="slidenum">
              <a:rPr lang="zh-CN" altLang="en-US"/>
              <a:pPr/>
              <a:t>&lt;#&gt;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5821F1-4224-4437-B432-B07DA2D40F84}" type="datetime1">
              <a:rPr lang="en-US" smtClean="0"/>
              <a:pPr/>
              <a:t>7/15/2011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5ABA26-E65A-49E3-9EB8-262D07C4CE28}" type="slidenum">
              <a:rPr lang="zh-CN" altLang="en-US"/>
              <a:pPr/>
              <a:t>&lt;#&gt;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FB161C-A0D3-4EDC-B8AE-804C12B6E489}" type="datetime1">
              <a:rPr lang="en-US" smtClean="0"/>
              <a:pPr/>
              <a:t>7/15/2011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-7938"/>
            <a:ext cx="7772400" cy="70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8" name="正方形/長方形 7"/>
          <p:cNvSpPr>
            <a:spLocks noChangeArrowheads="1"/>
          </p:cNvSpPr>
          <p:nvPr/>
        </p:nvSpPr>
        <p:spPr bwMode="auto">
          <a:xfrm>
            <a:off x="0" y="6565900"/>
            <a:ext cx="9144000" cy="292100"/>
          </a:xfrm>
          <a:prstGeom prst="rect">
            <a:avLst/>
          </a:prstGeom>
          <a:gradFill rotWithShape="1">
            <a:gsLst>
              <a:gs pos="0">
                <a:srgbClr val="5962A1"/>
              </a:gs>
              <a:gs pos="100000">
                <a:srgbClr val="A4A9CC">
                  <a:alpha val="96001"/>
                </a:srgbClr>
              </a:gs>
            </a:gsLst>
            <a:lin ang="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kumimoji="1" lang="ja-JP" altLang="en-US" sz="180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ea typeface="SimSun" pitchFamily="2" charset="-122"/>
              </a:defRPr>
            </a:lvl1pPr>
          </a:lstStyle>
          <a:p>
            <a:fld id="{A9A1D5CA-5659-493A-9E04-F816F583DA98}" type="slidenum">
              <a:rPr lang="zh-CN" altLang="en-US"/>
              <a:pPr/>
              <a:t>&lt;#&gt;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fld id="{29ACF251-DFFD-4A73-992C-87662A3DE958}" type="datetime1">
              <a:rPr lang="en-US" smtClean="0"/>
              <a:pPr/>
              <a:t>7/15/2011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996633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66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__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03718"/>
            <a:ext cx="7772400" cy="1323439"/>
          </a:xfrm>
        </p:spPr>
        <p:txBody>
          <a:bodyPr/>
          <a:lstStyle/>
          <a:p>
            <a:r>
              <a:rPr lang="en-US" b="1" dirty="0" smtClean="0"/>
              <a:t>Proposal to support quantization matrix in HEVC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3886200"/>
            <a:ext cx="7086600" cy="1752600"/>
          </a:xfrm>
        </p:spPr>
        <p:txBody>
          <a:bodyPr/>
          <a:lstStyle/>
          <a:p>
            <a:r>
              <a:rPr lang="en-US" dirty="0" smtClean="0"/>
              <a:t>T. Suzuki, A. </a:t>
            </a:r>
            <a:r>
              <a:rPr lang="en-US" dirty="0" err="1" smtClean="0"/>
              <a:t>Tabatabai</a:t>
            </a:r>
            <a:r>
              <a:rPr lang="en-US" dirty="0" smtClean="0"/>
              <a:t> (Sony)</a:t>
            </a:r>
          </a:p>
          <a:p>
            <a:r>
              <a:rPr lang="en-US" dirty="0" smtClean="0"/>
              <a:t>M. Zhou, V. </a:t>
            </a:r>
            <a:r>
              <a:rPr lang="en-US" dirty="0" err="1" smtClean="0"/>
              <a:t>Sze</a:t>
            </a:r>
            <a:r>
              <a:rPr lang="en-US" dirty="0" smtClean="0"/>
              <a:t> (TI)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B6465-0FA6-4241-8B21-B78AB7A8361D}" type="slidenum">
              <a:rPr lang="zh-CN" altLang="en-US" smtClean="0"/>
              <a:pPr/>
              <a:t>1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600" dirty="0" smtClean="0"/>
              <a:t>In Geneva, </a:t>
            </a:r>
            <a:r>
              <a:rPr lang="en-US" altLang="ja-JP" sz="3600" dirty="0" smtClean="0"/>
              <a:t>generally </a:t>
            </a:r>
            <a:r>
              <a:rPr lang="en-US" altLang="ja-JP" sz="3600" dirty="0" smtClean="0"/>
              <a:t>agreed </a:t>
            </a:r>
            <a:r>
              <a:rPr lang="en-US" altLang="ja-JP" sz="3600" dirty="0" smtClean="0"/>
              <a:t>to support quantization </a:t>
            </a:r>
            <a:r>
              <a:rPr lang="en-US" altLang="ja-JP" sz="3600" dirty="0" smtClean="0"/>
              <a:t>matrix capability</a:t>
            </a:r>
            <a:endParaRPr lang="en-US" sz="3600" dirty="0" smtClean="0"/>
          </a:p>
          <a:p>
            <a:r>
              <a:rPr lang="en-US" sz="3600" dirty="0" smtClean="0"/>
              <a:t>Propose to include AVC like quantization matrix in HM</a:t>
            </a:r>
          </a:p>
          <a:p>
            <a:pPr lvl="1"/>
            <a:r>
              <a:rPr lang="en-US" altLang="ja-JP" dirty="0" smtClean="0"/>
              <a:t>Encoding of matrices in SPS and PPS</a:t>
            </a:r>
            <a:endParaRPr lang="ja-JP" altLang="ja-JP" dirty="0" smtClean="0"/>
          </a:p>
          <a:p>
            <a:pPr lvl="1"/>
            <a:r>
              <a:rPr lang="en-US" altLang="ja-JP" dirty="0" smtClean="0"/>
              <a:t>Support 4x4, 8x8, 16x16 and 32x32 matrices</a:t>
            </a:r>
            <a:endParaRPr lang="ja-JP" altLang="ja-JP" dirty="0" smtClean="0"/>
          </a:p>
          <a:p>
            <a:pPr lvl="1"/>
            <a:r>
              <a:rPr lang="en-US" altLang="ja-JP" dirty="0" smtClean="0"/>
              <a:t>DPCM + signed exp-</a:t>
            </a:r>
            <a:r>
              <a:rPr lang="en-US" altLang="ja-JP" dirty="0" err="1" smtClean="0"/>
              <a:t>Golomb</a:t>
            </a:r>
            <a:r>
              <a:rPr lang="en-US" altLang="ja-JP" dirty="0" smtClean="0"/>
              <a:t> code</a:t>
            </a:r>
            <a:endParaRPr lang="ja-JP" altLang="ja-JP" dirty="0" smtClean="0"/>
          </a:p>
          <a:p>
            <a:pPr lvl="1"/>
            <a:r>
              <a:rPr lang="en-US" altLang="ja-JP" dirty="0" smtClean="0"/>
              <a:t>AVC inverse quantization process </a:t>
            </a:r>
            <a:endParaRPr lang="en-US" altLang="ja-JP" dirty="0" smtClean="0"/>
          </a:p>
          <a:p>
            <a:r>
              <a:rPr lang="en-US" altLang="ja-JP" dirty="0" smtClean="0"/>
              <a:t>Extensions can be studied based on this</a:t>
            </a:r>
            <a:endParaRPr lang="ja-JP" altLang="ja-JP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2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Proposal</a:t>
            </a:r>
            <a:endParaRPr kumimoji="1" lang="ja-JP" altLang="en-US" dirty="0"/>
          </a:p>
        </p:txBody>
      </p:sp>
      <p:sp>
        <p:nvSpPr>
          <p:cNvPr id="6" name="コンテンツ プレースホルダ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To start from simple method</a:t>
            </a:r>
          </a:p>
          <a:p>
            <a:r>
              <a:rPr kumimoji="1" lang="en-US" altLang="ja-JP" dirty="0" smtClean="0"/>
              <a:t>Propose to start from AVC like method</a:t>
            </a:r>
          </a:p>
          <a:p>
            <a:pPr lvl="1"/>
            <a:r>
              <a:rPr lang="en-US" altLang="ja-JP" dirty="0" smtClean="0"/>
              <a:t>Encoding of matrices in SPS and PPS</a:t>
            </a:r>
            <a:endParaRPr lang="ja-JP" altLang="ja-JP" dirty="0" smtClean="0"/>
          </a:p>
          <a:p>
            <a:pPr lvl="1"/>
            <a:r>
              <a:rPr lang="en-US" altLang="ja-JP" dirty="0" smtClean="0"/>
              <a:t>Support 4x4, 8x8, 16x16 and 32x32 matrices</a:t>
            </a:r>
            <a:endParaRPr lang="ja-JP" altLang="ja-JP" dirty="0" smtClean="0"/>
          </a:p>
          <a:p>
            <a:pPr lvl="1"/>
            <a:r>
              <a:rPr lang="en-US" altLang="ja-JP" dirty="0" smtClean="0"/>
              <a:t>DPCM + signed exp-</a:t>
            </a:r>
            <a:r>
              <a:rPr lang="en-US" altLang="ja-JP" dirty="0" err="1" smtClean="0"/>
              <a:t>Golomb</a:t>
            </a:r>
            <a:r>
              <a:rPr lang="en-US" altLang="ja-JP" dirty="0" smtClean="0"/>
              <a:t> code</a:t>
            </a:r>
            <a:endParaRPr lang="ja-JP" altLang="ja-JP" dirty="0" smtClean="0"/>
          </a:p>
          <a:p>
            <a:pPr lvl="1"/>
            <a:r>
              <a:rPr lang="en-US" altLang="ja-JP" dirty="0" smtClean="0"/>
              <a:t>AVC inverse quantization process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3</a:t>
            </a:fld>
            <a:endParaRPr lang="en-US" altLang="zh-CN" dirty="0"/>
          </a:p>
        </p:txBody>
      </p:sp>
      <p:pic>
        <p:nvPicPr>
          <p:cNvPr id="1026" name="図表 2"/>
          <p:cNvPicPr>
            <a:picLocks noChangeArrowheads="1"/>
          </p:cNvPicPr>
          <p:nvPr/>
        </p:nvPicPr>
        <p:blipFill>
          <a:blip r:embed="rId2" cstate="print"/>
          <a:srcRect t="-38686" b="-36082"/>
          <a:stretch>
            <a:fillRect/>
          </a:stretch>
        </p:blipFill>
        <p:spPr bwMode="auto">
          <a:xfrm>
            <a:off x="1143000" y="4572000"/>
            <a:ext cx="697230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Software implementation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Software is implemented in HM3</a:t>
            </a:r>
          </a:p>
          <a:p>
            <a:pPr lvl="1"/>
            <a:r>
              <a:rPr kumimoji="1" lang="en-US" altLang="ja-JP" dirty="0" smtClean="0"/>
              <a:t>Attached to this contribution</a:t>
            </a:r>
          </a:p>
          <a:p>
            <a:pPr lvl="1"/>
            <a:r>
              <a:rPr kumimoji="1" lang="en-US" altLang="ja-JP" dirty="0" smtClean="0"/>
              <a:t>Test matrices are included in Excel</a:t>
            </a:r>
          </a:p>
          <a:p>
            <a:pPr lvl="1"/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4</a:t>
            </a:fld>
            <a:endParaRPr lang="en-US" altLang="zh-CN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441324"/>
            <a:ext cx="7772400" cy="701676"/>
          </a:xfrm>
        </p:spPr>
        <p:txBody>
          <a:bodyPr/>
          <a:lstStyle/>
          <a:p>
            <a:r>
              <a:rPr kumimoji="1" lang="en-US" altLang="ja-JP" dirty="0" smtClean="0"/>
              <a:t>Subjective quality improvement (QP37)</a:t>
            </a:r>
            <a:endParaRPr kumimoji="1"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4294967295"/>
          </p:nvPr>
        </p:nvSpPr>
        <p:spPr>
          <a:xfrm>
            <a:off x="1260000" y="6534150"/>
            <a:ext cx="5760000" cy="2159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altLang="ja-JP" smtClean="0"/>
              <a:t>JCTVC-E073</a:t>
            </a:r>
            <a:endParaRPr lang="en-US" altLang="ja-JP" dirty="0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4294967295"/>
          </p:nvPr>
        </p:nvSpPr>
        <p:spPr>
          <a:xfrm>
            <a:off x="576000" y="6534150"/>
            <a:ext cx="648000" cy="2159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altLang="ja-JP" smtClean="0"/>
              <a:t>2011.03</a:t>
            </a:r>
            <a:endParaRPr lang="en-US" altLang="ja-JP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294967295"/>
          </p:nvPr>
        </p:nvSpPr>
        <p:spPr>
          <a:xfrm>
            <a:off x="126000" y="6534150"/>
            <a:ext cx="252000" cy="2159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5</a:t>
            </a:fld>
            <a:endParaRPr lang="en-US" altLang="ja-JP" dirty="0"/>
          </a:p>
        </p:txBody>
      </p:sp>
      <p:pic>
        <p:nvPicPr>
          <p:cNvPr id="8294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6000" y="1814724"/>
            <a:ext cx="3413760" cy="3413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95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8252" y="1814724"/>
            <a:ext cx="3413760" cy="3413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テキスト ボックス 12"/>
          <p:cNvSpPr txBox="1"/>
          <p:nvPr/>
        </p:nvSpPr>
        <p:spPr>
          <a:xfrm>
            <a:off x="1842868" y="5593192"/>
            <a:ext cx="1168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QM Off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172851" y="5593192"/>
            <a:ext cx="11753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QM On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555624"/>
            <a:ext cx="7772400" cy="701676"/>
          </a:xfrm>
        </p:spPr>
        <p:txBody>
          <a:bodyPr/>
          <a:lstStyle/>
          <a:p>
            <a:r>
              <a:rPr kumimoji="1" lang="en-US" altLang="ja-JP" dirty="0" smtClean="0"/>
              <a:t>Subjective quality improvement (QP37)</a:t>
            </a:r>
            <a:endParaRPr kumimoji="1"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4294967295"/>
          </p:nvPr>
        </p:nvSpPr>
        <p:spPr>
          <a:xfrm>
            <a:off x="1260000" y="6534150"/>
            <a:ext cx="5760000" cy="2159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altLang="ja-JP" smtClean="0"/>
              <a:t>JCTVC-E073</a:t>
            </a:r>
            <a:endParaRPr lang="en-US" altLang="ja-JP" dirty="0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4294967295"/>
          </p:nvPr>
        </p:nvSpPr>
        <p:spPr>
          <a:xfrm>
            <a:off x="576000" y="6534150"/>
            <a:ext cx="648000" cy="2159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altLang="ja-JP" smtClean="0"/>
              <a:t>2011.03</a:t>
            </a:r>
            <a:endParaRPr lang="en-US" altLang="ja-JP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294967295"/>
          </p:nvPr>
        </p:nvSpPr>
        <p:spPr>
          <a:xfrm>
            <a:off x="126000" y="6534150"/>
            <a:ext cx="252000" cy="2159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6</a:t>
            </a:fld>
            <a:endParaRPr lang="en-US" altLang="ja-JP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842868" y="5593192"/>
            <a:ext cx="1168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QM Off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172851" y="5593192"/>
            <a:ext cx="11753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QM On</a:t>
            </a:r>
            <a:endParaRPr kumimoji="1" lang="ja-JP" altLang="en-US" dirty="0"/>
          </a:p>
        </p:txBody>
      </p:sp>
      <p:pic>
        <p:nvPicPr>
          <p:cNvPr id="839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3311" y="1921070"/>
            <a:ext cx="3413760" cy="3413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9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2105" y="1921070"/>
            <a:ext cx="3413760" cy="3413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441324"/>
            <a:ext cx="7772400" cy="701676"/>
          </a:xfrm>
        </p:spPr>
        <p:txBody>
          <a:bodyPr/>
          <a:lstStyle/>
          <a:p>
            <a:r>
              <a:rPr kumimoji="1" lang="en-US" altLang="ja-JP" dirty="0" smtClean="0"/>
              <a:t>Subjective quality improvement (QP37)</a:t>
            </a:r>
            <a:endParaRPr kumimoji="1"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4294967295"/>
          </p:nvPr>
        </p:nvSpPr>
        <p:spPr>
          <a:xfrm>
            <a:off x="1260000" y="6534150"/>
            <a:ext cx="5760000" cy="2159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altLang="ja-JP" smtClean="0"/>
              <a:t>JCTVC-E073</a:t>
            </a:r>
            <a:endParaRPr lang="en-US" altLang="ja-JP" dirty="0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4294967295"/>
          </p:nvPr>
        </p:nvSpPr>
        <p:spPr>
          <a:xfrm>
            <a:off x="576000" y="6534150"/>
            <a:ext cx="648000" cy="2159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altLang="ja-JP" smtClean="0"/>
              <a:t>2011.03</a:t>
            </a:r>
            <a:endParaRPr lang="en-US" altLang="ja-JP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294967295"/>
          </p:nvPr>
        </p:nvSpPr>
        <p:spPr>
          <a:xfrm>
            <a:off x="126000" y="6534150"/>
            <a:ext cx="252000" cy="2159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7</a:t>
            </a:fld>
            <a:endParaRPr lang="en-US" altLang="ja-JP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842868" y="5593192"/>
            <a:ext cx="1168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QM Off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172851" y="5593192"/>
            <a:ext cx="11753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QM On</a:t>
            </a:r>
            <a:endParaRPr kumimoji="1" lang="ja-JP" altLang="en-US" dirty="0"/>
          </a:p>
        </p:txBody>
      </p:sp>
      <p:pic>
        <p:nvPicPr>
          <p:cNvPr id="849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9094" y="1750596"/>
            <a:ext cx="3413760" cy="3413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49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15322" y="1750596"/>
            <a:ext cx="3413760" cy="3413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Propose to include AVC like quantization matrix in HM</a:t>
            </a:r>
          </a:p>
          <a:p>
            <a:pPr lvl="1"/>
            <a:r>
              <a:rPr lang="en-US" altLang="ja-JP" dirty="0" smtClean="0"/>
              <a:t>Encoding of matrices in SPS and PPS</a:t>
            </a:r>
            <a:endParaRPr lang="ja-JP" altLang="ja-JP" dirty="0" smtClean="0"/>
          </a:p>
          <a:p>
            <a:pPr lvl="1"/>
            <a:r>
              <a:rPr lang="en-US" altLang="ja-JP" dirty="0" smtClean="0"/>
              <a:t>Support 4x4, 8x8, 16x16 and 32x32 matrices</a:t>
            </a:r>
            <a:endParaRPr lang="ja-JP" altLang="ja-JP" dirty="0" smtClean="0"/>
          </a:p>
          <a:p>
            <a:pPr lvl="1"/>
            <a:r>
              <a:rPr lang="en-US" altLang="ja-JP" dirty="0" smtClean="0"/>
              <a:t>DPCM + signed exp-</a:t>
            </a:r>
            <a:r>
              <a:rPr lang="en-US" altLang="ja-JP" dirty="0" err="1" smtClean="0"/>
              <a:t>Golomb</a:t>
            </a:r>
            <a:r>
              <a:rPr lang="en-US" altLang="ja-JP" dirty="0" smtClean="0"/>
              <a:t> code</a:t>
            </a:r>
            <a:endParaRPr lang="ja-JP" altLang="ja-JP" dirty="0" smtClean="0"/>
          </a:p>
          <a:p>
            <a:pPr lvl="1"/>
            <a:r>
              <a:rPr lang="en-US" altLang="ja-JP" dirty="0" smtClean="0"/>
              <a:t>AVC inverse quantization process </a:t>
            </a:r>
            <a:endParaRPr lang="en-US" altLang="ja-JP" dirty="0" smtClean="0"/>
          </a:p>
          <a:p>
            <a:r>
              <a:rPr lang="en-US" altLang="ja-JP" dirty="0" smtClean="0"/>
              <a:t>Extensions can be studied based on this</a:t>
            </a:r>
            <a:endParaRPr lang="ja-JP" altLang="ja-JP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8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Software implementation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Software is implemented in HM3</a:t>
            </a:r>
          </a:p>
          <a:p>
            <a:pPr lvl="1"/>
            <a:r>
              <a:rPr kumimoji="1" lang="en-US" altLang="ja-JP" dirty="0" smtClean="0"/>
              <a:t>Attached to this contribution</a:t>
            </a:r>
          </a:p>
          <a:p>
            <a:pPr lvl="1"/>
            <a:r>
              <a:rPr kumimoji="1" lang="en-US" altLang="ja-JP" dirty="0" smtClean="0"/>
              <a:t>Test matrices are included in Excel</a:t>
            </a:r>
          </a:p>
          <a:p>
            <a:pPr lvl="1"/>
            <a:r>
              <a:rPr kumimoji="1" lang="en-US" altLang="ja-JP" dirty="0" smtClean="0"/>
              <a:t>Bits for QM is measured</a:t>
            </a:r>
          </a:p>
          <a:p>
            <a:pPr lvl="1"/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9</a:t>
            </a:fld>
            <a:endParaRPr lang="en-US" altLang="zh-CN" dirty="0"/>
          </a:p>
        </p:txBody>
      </p:sp>
      <p:graphicFrame>
        <p:nvGraphicFramePr>
          <p:cNvPr id="5" name="オブジェクト 4"/>
          <p:cNvGraphicFramePr>
            <a:graphicFrameLocks noChangeAspect="1"/>
          </p:cNvGraphicFramePr>
          <p:nvPr/>
        </p:nvGraphicFramePr>
        <p:xfrm>
          <a:off x="1257300" y="2790825"/>
          <a:ext cx="7437438" cy="4067175"/>
        </p:xfrm>
        <a:graphic>
          <a:graphicData uri="http://schemas.openxmlformats.org/presentationml/2006/ole">
            <p:oleObj spid="_x0000_s5122" name="文書" r:id="rId3" imgW="5665787" imgH="3104986" progId="Word.Document.12">
              <p:embed/>
            </p:oleObj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93602" y="5257800"/>
            <a:ext cx="27638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/>
              <a:t>Ratio =</a:t>
            </a:r>
          </a:p>
          <a:p>
            <a:r>
              <a:rPr kumimoji="1" lang="en-US" altLang="ja-JP" sz="1400" b="1" dirty="0" smtClean="0"/>
              <a:t>(QM bits) / (Bits for Picture)</a:t>
            </a:r>
            <a:endParaRPr kumimoji="1" lang="ja-JP" altLang="en-US" sz="14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Times New Roman"/>
      </a:majorFont>
      <a:minorFont>
        <a:latin typeface="Tahoma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186538</TotalTime>
  <Words>255</Words>
  <Application>Microsoft Office PowerPoint</Application>
  <PresentationFormat>画面に合わせる (4:3)</PresentationFormat>
  <Paragraphs>60</Paragraphs>
  <Slides>9</Slides>
  <Notes>0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1" baseType="lpstr">
      <vt:lpstr>Default Design</vt:lpstr>
      <vt:lpstr>Microsoft Office Word 文書</vt:lpstr>
      <vt:lpstr>Proposal to support quantization matrix in HEVC</vt:lpstr>
      <vt:lpstr>Introduction</vt:lpstr>
      <vt:lpstr>Proposal</vt:lpstr>
      <vt:lpstr>Software implementation</vt:lpstr>
      <vt:lpstr>Subjective quality improvement (QP37)</vt:lpstr>
      <vt:lpstr>Subjective quality improvement (QP37)</vt:lpstr>
      <vt:lpstr>Subjective quality improvement (QP37)</vt:lpstr>
      <vt:lpstr>Conclusions</vt:lpstr>
      <vt:lpstr>Software implementation</vt:lpstr>
    </vt:vector>
  </TitlesOfParts>
  <Company>Sony Electronics,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0000920155</cp:lastModifiedBy>
  <cp:revision>6665</cp:revision>
  <dcterms:created xsi:type="dcterms:W3CDTF">2006-02-22T01:05:12Z</dcterms:created>
  <dcterms:modified xsi:type="dcterms:W3CDTF">2011-07-15T15:41:43Z</dcterms:modified>
</cp:coreProperties>
</file>