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91" r:id="rId2"/>
    <p:sldId id="563" r:id="rId3"/>
    <p:sldId id="575" r:id="rId4"/>
    <p:sldId id="576" r:id="rId5"/>
    <p:sldId id="583" r:id="rId6"/>
    <p:sldId id="581" r:id="rId7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8000"/>
    <a:srgbClr val="3399FF"/>
    <a:srgbClr val="CC99FF"/>
    <a:srgbClr val="99CCFF"/>
    <a:srgbClr val="FF0000"/>
    <a:srgbClr val="FFFF00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88" autoAdjust="0"/>
    <p:restoredTop sz="99685" autoAdjust="0"/>
  </p:normalViewPr>
  <p:slideViewPr>
    <p:cSldViewPr showGuides="1">
      <p:cViewPr>
        <p:scale>
          <a:sx n="89" d="100"/>
          <a:sy n="89" d="100"/>
        </p:scale>
        <p:origin x="-2352" y="-1164"/>
      </p:cViewPr>
      <p:guideLst>
        <p:guide orient="horz" pos="648"/>
        <p:guide pos="51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73CA8BF6-B8DE-4898-8B90-B605A25321D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1" y="4416426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7CC23B3-AD0D-42E2-A4C4-DBBDCD2E29A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B6465-0FA6-4241-8B21-B78AB7A8361D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B7B3C4-A9A4-4FE8-A58B-0D6E2515E28E}" type="datetime1">
              <a:rPr lang="en-US" smtClean="0"/>
              <a:pPr/>
              <a:t>7/11/2011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9721D1-369E-4B10-8778-4DA7B45ED08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81BF4-4D8E-4E49-9530-5AC302F21E6F}" type="datetime1">
              <a:rPr lang="en-US" smtClean="0"/>
              <a:pPr/>
              <a:t>7/11/2011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176DD2-5E33-4792-9848-40D16AFB1F76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982E88-46E6-4DEE-998E-33C4C29751B1}" type="datetime1">
              <a:rPr lang="en-US" smtClean="0"/>
              <a:pPr/>
              <a:t>7/11/2011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E579A-9188-4B6B-872C-942BD7F848FC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18D8C6-E203-47DE-974D-B0CE99013057}" type="datetime1">
              <a:rPr lang="en-US" smtClean="0"/>
              <a:pPr/>
              <a:t>7/11/2011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127C0B-F711-4117-BE9E-BA45976421D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B175AD-D9AD-4C5F-96FF-C7B588E7EC0C}" type="datetime1">
              <a:rPr lang="en-US" smtClean="0"/>
              <a:pPr/>
              <a:t>7/11/2011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FF464-5CC8-4510-93FE-FF9E219407D2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D8112A-60AA-4D72-934A-0894B2A6A1BB}" type="datetime1">
              <a:rPr lang="en-US" smtClean="0"/>
              <a:pPr/>
              <a:t>7/11/2011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0F69A-6EBE-4F27-B870-083C664C885E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ABF81-370F-42FF-90A9-9B48C9A3140C}" type="datetime1">
              <a:rPr lang="en-US" smtClean="0"/>
              <a:pPr/>
              <a:t>7/11/2011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EF9AF9-5419-40F5-927E-4FE8A5C15C1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C6AF13-F866-4E0C-9EFF-1A994FEA05EC}" type="datetime1">
              <a:rPr lang="en-US" smtClean="0"/>
              <a:pPr/>
              <a:t>7/11/2011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FEAAB3-4050-46B9-AD4A-E651531F3A4F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E98A06-72A4-4167-B1CD-892E65E5C3D0}" type="datetime1">
              <a:rPr lang="en-US" smtClean="0"/>
              <a:pPr/>
              <a:t>7/11/2011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60C1F5-77BC-4B81-8AC1-3B60217E4E2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5821F1-4224-4437-B432-B07DA2D40F84}" type="datetime1">
              <a:rPr lang="en-US" smtClean="0"/>
              <a:pPr/>
              <a:t>7/11/2011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ABA26-E65A-49E3-9EB8-262D07C4CE2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FB161C-A0D3-4EDC-B8AE-804C12B6E489}" type="datetime1">
              <a:rPr lang="en-US" smtClean="0"/>
              <a:pPr/>
              <a:t>7/11/2011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fld id="{A9A1D5CA-5659-493A-9E04-F816F583DA9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fld id="{29ACF251-DFFD-4A73-992C-87662A3DE958}" type="datetime1">
              <a:rPr lang="en-US" smtClean="0"/>
              <a:pPr/>
              <a:t>7/11/2011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11494"/>
            <a:ext cx="7772400" cy="707886"/>
          </a:xfrm>
        </p:spPr>
        <p:txBody>
          <a:bodyPr/>
          <a:lstStyle/>
          <a:p>
            <a:r>
              <a:rPr lang="en-US" b="1" dirty="0" smtClean="0"/>
              <a:t>Evaluation of SDIP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3886200"/>
            <a:ext cx="7086600" cy="1752600"/>
          </a:xfrm>
        </p:spPr>
        <p:txBody>
          <a:bodyPr/>
          <a:lstStyle/>
          <a:p>
            <a:r>
              <a:rPr lang="en-US" dirty="0" smtClean="0"/>
              <a:t>Jun Xu, Ehsan Maani, Ali Tabatabai, Teruhiko Suzuki</a:t>
            </a:r>
          </a:p>
          <a:p>
            <a:r>
              <a:rPr lang="en-US" dirty="0" smtClean="0"/>
              <a:t>SONY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Introduction</a:t>
            </a:r>
          </a:p>
          <a:p>
            <a:endParaRPr lang="en-US" sz="3600" dirty="0" smtClean="0"/>
          </a:p>
          <a:p>
            <a:r>
              <a:rPr lang="en-US" sz="3600" dirty="0" smtClean="0"/>
              <a:t>Proposed solutions &amp; results</a:t>
            </a:r>
          </a:p>
          <a:p>
            <a:endParaRPr lang="en-US" sz="3600" dirty="0" smtClean="0"/>
          </a:p>
          <a:p>
            <a:r>
              <a:rPr lang="en-US" sz="3600" dirty="0" smtClean="0"/>
              <a:t>Conclusion</a:t>
            </a:r>
          </a:p>
          <a:p>
            <a:pPr lvl="1"/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1043"/>
            <a:ext cx="7772400" cy="707886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 statement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SDIP introduces non-square partitions</a:t>
            </a:r>
          </a:p>
          <a:p>
            <a:pPr lvl="1"/>
            <a:r>
              <a:rPr lang="en-US" sz="2400" dirty="0" smtClean="0"/>
              <a:t>16x16 CU can be split into </a:t>
            </a:r>
            <a:r>
              <a:rPr lang="en-US" sz="2400" dirty="0" smtClean="0"/>
              <a:t>four </a:t>
            </a:r>
            <a:r>
              <a:rPr lang="en-US" sz="2400" dirty="0" smtClean="0"/>
              <a:t>4x16/16x4</a:t>
            </a:r>
          </a:p>
          <a:p>
            <a:pPr lvl="2"/>
            <a:r>
              <a:rPr lang="en-US" sz="2000" dirty="0" smtClean="0"/>
              <a:t>A 4x16/16x4 PU can be further split </a:t>
            </a:r>
            <a:r>
              <a:rPr lang="en-US" sz="2000" dirty="0" smtClean="0"/>
              <a:t>into four </a:t>
            </a:r>
            <a:r>
              <a:rPr lang="en-US" sz="2000" dirty="0" smtClean="0"/>
              <a:t>1x16/16x1</a:t>
            </a:r>
          </a:p>
          <a:p>
            <a:pPr lvl="2"/>
            <a:r>
              <a:rPr lang="en-US" sz="2000" dirty="0" smtClean="0"/>
              <a:t>RQT to support 1x16/16x1</a:t>
            </a:r>
          </a:p>
          <a:p>
            <a:pPr lvl="1"/>
            <a:r>
              <a:rPr lang="en-US" sz="2400" dirty="0" smtClean="0"/>
              <a:t>8x8 CU can be split into 2x8/8x2</a:t>
            </a:r>
          </a:p>
          <a:p>
            <a:r>
              <a:rPr lang="en-US" sz="2800" dirty="0" smtClean="0"/>
              <a:t>Problems</a:t>
            </a:r>
          </a:p>
          <a:p>
            <a:pPr lvl="1"/>
            <a:r>
              <a:rPr lang="en-US" sz="2400" dirty="0" smtClean="0"/>
              <a:t>Non-square RQT support for 1x16/16x1, only!</a:t>
            </a:r>
          </a:p>
          <a:p>
            <a:pPr lvl="2"/>
            <a:r>
              <a:rPr lang="en-US" sz="2000" dirty="0" smtClean="0"/>
              <a:t>Extra coding path needed</a:t>
            </a:r>
          </a:p>
          <a:p>
            <a:pPr lvl="1"/>
            <a:r>
              <a:rPr lang="en-US" sz="2400" dirty="0" smtClean="0"/>
              <a:t>Increased HW cost for 1x16/16x1 and 2x8/8x2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3</a:t>
            </a:fld>
            <a:endParaRPr lang="en-US" altLang="zh-C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143000" y="5715000"/>
          <a:ext cx="6858000" cy="487680"/>
        </p:xfrm>
        <a:graphic>
          <a:graphicData uri="http://schemas.openxmlformats.org/drawingml/2006/table">
            <a:tbl>
              <a:tblPr/>
              <a:tblGrid>
                <a:gridCol w="1714141"/>
                <a:gridCol w="1714141"/>
                <a:gridCol w="1714859"/>
                <a:gridCol w="1714859"/>
              </a:tblGrid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MS Mincho"/>
                        </a:rPr>
                        <a:t>16x1 and 1x16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MS Mincho"/>
                        </a:rPr>
                        <a:t>8x2 and 2x8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MS Mincho"/>
                        </a:rPr>
                        <a:t>Other size in WD3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MS Mincho"/>
                        </a:rPr>
                        <a:t>Gate size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MS Mincho"/>
                        </a:rPr>
                        <a:t>+ 36 </a:t>
                      </a:r>
                      <a:r>
                        <a:rPr lang="en-US" sz="1600" dirty="0" err="1">
                          <a:latin typeface="Times New Roman"/>
                          <a:ea typeface="MS Mincho"/>
                        </a:rPr>
                        <a:t>K</a:t>
                      </a:r>
                      <a:r>
                        <a:rPr lang="en-US" sz="1600" dirty="0" err="1" smtClean="0">
                          <a:latin typeface="Times New Roman"/>
                          <a:ea typeface="MS Mincho"/>
                        </a:rPr>
                        <a:t>gate</a:t>
                      </a:r>
                      <a:endParaRPr lang="en-US" sz="1600" dirty="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MS Mincho"/>
                        </a:rPr>
                        <a:t>+ 11 </a:t>
                      </a:r>
                      <a:r>
                        <a:rPr lang="en-US" sz="1600" dirty="0" err="1">
                          <a:latin typeface="Times New Roman"/>
                          <a:ea typeface="MS Mincho"/>
                        </a:rPr>
                        <a:t>K</a:t>
                      </a:r>
                      <a:r>
                        <a:rPr lang="en-US" sz="1600" dirty="0" err="1" smtClean="0">
                          <a:latin typeface="Times New Roman"/>
                          <a:ea typeface="MS Mincho"/>
                        </a:rPr>
                        <a:t>gate</a:t>
                      </a:r>
                      <a:endParaRPr lang="en-US" sz="1600" dirty="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MS Mincho"/>
                        </a:rPr>
                        <a:t>13 </a:t>
                      </a:r>
                      <a:r>
                        <a:rPr lang="en-US" sz="1600" dirty="0" err="1">
                          <a:latin typeface="Times New Roman"/>
                          <a:ea typeface="MS Mincho"/>
                        </a:rPr>
                        <a:t>K</a:t>
                      </a:r>
                      <a:r>
                        <a:rPr lang="en-US" sz="1600" smtClean="0">
                          <a:latin typeface="Times New Roman"/>
                          <a:ea typeface="MS Mincho"/>
                        </a:rPr>
                        <a:t>gate</a:t>
                      </a:r>
                      <a:endParaRPr lang="en-US" sz="1600" dirty="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Solutions</a:t>
            </a:r>
          </a:p>
          <a:p>
            <a:pPr lvl="1"/>
            <a:r>
              <a:rPr lang="en-US" sz="2400" dirty="0" smtClean="0"/>
              <a:t>Disable 1x16/16x1 prediction &amp; transform in SDIP</a:t>
            </a:r>
            <a:endParaRPr lang="en-US" sz="2000" dirty="0" smtClean="0"/>
          </a:p>
          <a:p>
            <a:pPr lvl="2"/>
            <a:r>
              <a:rPr lang="en-US" sz="2000" dirty="0" smtClean="0"/>
              <a:t>Reduced HW complexity</a:t>
            </a:r>
          </a:p>
          <a:p>
            <a:r>
              <a:rPr lang="en-US" sz="2800" dirty="0" smtClean="0"/>
              <a:t>Results</a:t>
            </a:r>
          </a:p>
          <a:p>
            <a:pPr lvl="1"/>
            <a:r>
              <a:rPr lang="en-US" sz="2400" dirty="0" smtClean="0"/>
              <a:t>Anchor is HM3 SDIP Branch with 16x1/1x16</a:t>
            </a:r>
          </a:p>
          <a:p>
            <a:pPr lvl="1"/>
            <a:r>
              <a:rPr lang="en-US" sz="2400" dirty="0" smtClean="0"/>
              <a:t>Cross-check by Samsung JCTVC-F555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4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43000" y="3886200"/>
          <a:ext cx="6400801" cy="2438400"/>
        </p:xfrm>
        <a:graphic>
          <a:graphicData uri="http://schemas.openxmlformats.org/drawingml/2006/table">
            <a:tbl>
              <a:tblPr/>
              <a:tblGrid>
                <a:gridCol w="1328467"/>
                <a:gridCol w="845389"/>
                <a:gridCol w="845389"/>
                <a:gridCol w="845389"/>
                <a:gridCol w="845389"/>
                <a:gridCol w="845389"/>
                <a:gridCol w="845389"/>
              </a:tblGrid>
              <a:tr h="171450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latin typeface="Arial"/>
                          <a:ea typeface="MS Mincho"/>
                        </a:rPr>
                        <a:t> </a:t>
                      </a:r>
                      <a:endParaRPr lang="en-US" sz="2000" dirty="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All intra HE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latin typeface="Arial"/>
                          <a:ea typeface="MS Mincho"/>
                        </a:rPr>
                        <a:t>All intra LC</a:t>
                      </a:r>
                      <a:endParaRPr lang="en-US" sz="2000" dirty="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Y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U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V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Y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U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V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Class A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0.0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0.0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0.1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-0.1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-0.2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-0.2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Class B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0.1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0.1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0.2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0.0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-0.2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-0.1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Class C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0.2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0.3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0.4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0.1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0.0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0.1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Class D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0.1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0.2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0.2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0.1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0.1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0.1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Class E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0.1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0.2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0.2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-0.1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-0.1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-0.2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latin typeface="Arial"/>
                          <a:ea typeface="MS Mincho"/>
                        </a:rPr>
                        <a:t>Overall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latin typeface="Arial"/>
                          <a:ea typeface="MS Mincho"/>
                        </a:rPr>
                        <a:t>0.1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latin typeface="Arial"/>
                          <a:ea typeface="MS Mincho"/>
                        </a:rPr>
                        <a:t>0.2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latin typeface="Arial"/>
                          <a:ea typeface="MS Mincho"/>
                        </a:rPr>
                        <a:t>0.2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latin typeface="Arial"/>
                          <a:ea typeface="MS Mincho"/>
                        </a:rPr>
                        <a:t>0.0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latin typeface="Arial"/>
                          <a:ea typeface="MS Mincho"/>
                        </a:rPr>
                        <a:t>-0.1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latin typeface="Arial"/>
                          <a:ea typeface="MS Mincho"/>
                        </a:rPr>
                        <a:t>0.0 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Enc Time[%]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97%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96%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MS Mincho"/>
                        </a:rPr>
                        <a:t>Dec Time[%]</a:t>
                      </a:r>
                      <a:endParaRPr lang="en-US" sz="200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latin typeface="Arial"/>
                          <a:ea typeface="MS Mincho"/>
                        </a:rPr>
                        <a:t>100%</a:t>
                      </a:r>
                      <a:endParaRPr lang="en-US" sz="2000" dirty="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latin typeface="Arial"/>
                          <a:ea typeface="MS Mincho"/>
                        </a:rPr>
                        <a:t>101%</a:t>
                      </a:r>
                      <a:endParaRPr lang="en-US" sz="2000" dirty="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00100"/>
            <a:ext cx="7772400" cy="5486400"/>
          </a:xfrm>
        </p:spPr>
        <p:txBody>
          <a:bodyPr/>
          <a:lstStyle/>
          <a:p>
            <a:r>
              <a:rPr lang="en-US" sz="2400" dirty="0" smtClean="0"/>
              <a:t>Results of disabling 8x2/2x8 are also provided.</a:t>
            </a:r>
          </a:p>
          <a:p>
            <a:pPr lvl="1"/>
            <a:r>
              <a:rPr lang="en-US" sz="2000" dirty="0" smtClean="0"/>
              <a:t>Anchor </a:t>
            </a:r>
            <a:r>
              <a:rPr lang="en-US" sz="2000" dirty="0" smtClean="0"/>
              <a:t>is HM3 SDIP Branch with </a:t>
            </a:r>
            <a:r>
              <a:rPr lang="en-US" sz="2000" dirty="0" smtClean="0"/>
              <a:t>8x2/2x8</a:t>
            </a:r>
            <a:endParaRPr lang="en-US" sz="2000" dirty="0" smtClean="0"/>
          </a:p>
          <a:p>
            <a:pPr lvl="1">
              <a:buNone/>
            </a:pPr>
            <a:endParaRPr lang="en-US" sz="2000" dirty="0" smtClean="0"/>
          </a:p>
          <a:p>
            <a:pPr lvl="1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5</a:t>
            </a:fld>
            <a:endParaRPr lang="en-US" altLang="zh-C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143001" y="2605087"/>
          <a:ext cx="6743698" cy="2538409"/>
        </p:xfrm>
        <a:graphic>
          <a:graphicData uri="http://schemas.openxmlformats.org/drawingml/2006/table">
            <a:tbl>
              <a:tblPr/>
              <a:tblGrid>
                <a:gridCol w="1364332"/>
                <a:gridCol w="924911"/>
                <a:gridCol w="924911"/>
                <a:gridCol w="924911"/>
                <a:gridCol w="868211"/>
                <a:gridCol w="868211"/>
                <a:gridCol w="868211"/>
              </a:tblGrid>
              <a:tr h="264112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All intra LC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11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43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0.1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0.2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0.1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0.1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943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0.4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0.4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0.2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0.1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43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1.1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0.4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0.4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1.1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0.6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0.5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43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1.2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0.6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0.7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1.2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0.6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0.7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43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0.4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-0.1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0.3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43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latin typeface="Arial"/>
                          <a:ea typeface="Times New Roman"/>
                          <a:cs typeface="Times New Roman"/>
                        </a:rPr>
                        <a:t>0.7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latin typeface="Arial"/>
                          <a:ea typeface="Times New Roman"/>
                          <a:cs typeface="Times New Roman"/>
                        </a:rPr>
                        <a:t>0.2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latin typeface="Arial"/>
                          <a:ea typeface="Times New Roman"/>
                          <a:cs typeface="Times New Roman"/>
                        </a:rPr>
                        <a:t>0.2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latin typeface="Arial"/>
                          <a:ea typeface="Times New Roman"/>
                          <a:cs typeface="Times New Roman"/>
                        </a:rPr>
                        <a:t>0.6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latin typeface="Arial"/>
                          <a:ea typeface="Times New Roman"/>
                          <a:cs typeface="Times New Roman"/>
                        </a:rPr>
                        <a:t>0.3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latin typeface="Arial"/>
                          <a:ea typeface="Times New Roman"/>
                          <a:cs typeface="Times New Roman"/>
                        </a:rPr>
                        <a:t>0.3 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43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90%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89%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11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  <a:cs typeface="Times New Roman"/>
                        </a:rPr>
                        <a:t>98%</a:t>
                      </a:r>
                      <a:endParaRPr lang="en-US" sz="20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latin typeface="Arial"/>
                          <a:ea typeface="Times New Roman"/>
                          <a:cs typeface="Times New Roman"/>
                        </a:rPr>
                        <a:t>98%</a:t>
                      </a:r>
                      <a:endParaRPr lang="en-US" sz="20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8700"/>
            <a:ext cx="8343900" cy="5257800"/>
          </a:xfrm>
        </p:spPr>
        <p:txBody>
          <a:bodyPr/>
          <a:lstStyle/>
          <a:p>
            <a:r>
              <a:rPr lang="en-US" sz="2400" dirty="0" smtClean="0"/>
              <a:t>Investigated SDIP.</a:t>
            </a:r>
          </a:p>
          <a:p>
            <a:pPr lvl="1"/>
            <a:r>
              <a:rPr lang="en-US" sz="2000" dirty="0" smtClean="0"/>
              <a:t>Disable 16x1/1x16 in SDIP.</a:t>
            </a:r>
          </a:p>
          <a:p>
            <a:pPr lvl="1"/>
            <a:r>
              <a:rPr lang="en-US" sz="2000" dirty="0" smtClean="0"/>
              <a:t>Disable 8x2/2x8 in SDIP.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Minor degradation in coding efficiency and 3~4% decreasing in </a:t>
            </a:r>
            <a:r>
              <a:rPr lang="en-US" sz="2400" dirty="0" smtClean="0"/>
              <a:t>complexity.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Proposed to remove 16x1/1x16 in SDIP.</a:t>
            </a:r>
          </a:p>
          <a:p>
            <a:pPr marL="342900" lvl="1" indent="-342900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186214</TotalTime>
  <Words>335</Words>
  <Application>Microsoft Office PowerPoint</Application>
  <PresentationFormat>On-screen Show (4:3)</PresentationFormat>
  <Paragraphs>164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Evaluation of SDIP</vt:lpstr>
      <vt:lpstr>Outline</vt:lpstr>
      <vt:lpstr>Problem statement </vt:lpstr>
      <vt:lpstr>Proposals</vt:lpstr>
      <vt:lpstr>More Results</vt:lpstr>
      <vt:lpstr>Conclusion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Jun Xu</cp:lastModifiedBy>
  <cp:revision>6655</cp:revision>
  <dcterms:created xsi:type="dcterms:W3CDTF">2006-02-22T01:05:12Z</dcterms:created>
  <dcterms:modified xsi:type="dcterms:W3CDTF">2011-07-12T02:54:11Z</dcterms:modified>
</cp:coreProperties>
</file>